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3" r:id="rId1"/>
  </p:sldMasterIdLst>
  <p:sldIdLst>
    <p:sldId id="260" r:id="rId2"/>
    <p:sldId id="261" r:id="rId3"/>
    <p:sldId id="262" r:id="rId4"/>
    <p:sldId id="263" r:id="rId5"/>
    <p:sldId id="264" r:id="rId6"/>
    <p:sldId id="256" r:id="rId7"/>
    <p:sldId id="265" r:id="rId8"/>
    <p:sldId id="266" r:id="rId9"/>
    <p:sldId id="259" r:id="rId10"/>
    <p:sldId id="25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E1182E1-CF71-4F96-8BC5-6C0DA7479A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B733AB1-CECC-41D9-A77E-1D73CB466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zpravy.idnes.cz/sudanu-hrozi-hladomor-varuje-vyslanec-humanitarni-pomoc-tam-nesmi-1ds-/zahranicni.aspx?c=A120119_163054_zahranicni_ipl" TargetMode="External"/><Relationship Id="rId2" Type="http://schemas.openxmlformats.org/officeDocument/2006/relationships/hyperlink" Target="http://zpravy.idnes.cz/novinari.asp?idnov=1221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nicef.cz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zpravy.idnes.cz/sudanu-hrozi-hladomor-varuje-vyslanec-humanitarni-pomoc-tam-nesmi-1ds-/zahranicni.aspx?c=A120119_163054_zahranicni_ipl" TargetMode="External"/><Relationship Id="rId3" Type="http://schemas.openxmlformats.org/officeDocument/2006/relationships/hyperlink" Target="http://office.microsoft.com/cs-cz/images/results.aspx?qu=afrika&amp;ctt=1" TargetMode="External"/><Relationship Id="rId7" Type="http://schemas.openxmlformats.org/officeDocument/2006/relationships/hyperlink" Target="http://office.microsoft.com/cs-cz/images/results.aspx?qu=pr%C3%A1vo&amp;ctt=1" TargetMode="External"/><Relationship Id="rId2" Type="http://schemas.openxmlformats.org/officeDocument/2006/relationships/hyperlink" Target="http://office.microsoft.com/cs-cz/images/results.aspx?ex=2&amp;qu=svobod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rodina&amp;ctt=1" TargetMode="External"/><Relationship Id="rId5" Type="http://schemas.openxmlformats.org/officeDocument/2006/relationships/hyperlink" Target="http://office.microsoft.com/cs-cz/images/results.aspx?qu=vzd%C4%9Bl%C3%A1n%C3%AD&amp;ctt=1" TargetMode="External"/><Relationship Id="rId4" Type="http://schemas.openxmlformats.org/officeDocument/2006/relationships/hyperlink" Target="http://office.microsoft.com/cs-cz/images/results.aspx?qu=d%C3%ADt%C4%9B&amp;ctt=1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115616" y="836712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FFFF99"/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4139952" y="620689"/>
            <a:ext cx="428396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Tichá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/>
              <a:t>VY_32_INOVACE_ </a:t>
            </a:r>
            <a:r>
              <a:rPr lang="cs-CZ" sz="1600" b="1" kern="0" dirty="0" smtClean="0"/>
              <a:t>VO.7.B.10_lidska_prava_I.</a:t>
            </a:r>
          </a:p>
          <a:p>
            <a:pPr lvl="0">
              <a:defRPr/>
            </a:pPr>
            <a:r>
              <a:rPr lang="cs-CZ" sz="1600" kern="0" dirty="0" smtClean="0"/>
              <a:t>Datum: 23.1.2012</a:t>
            </a:r>
          </a:p>
          <a:p>
            <a:pPr lvl="0">
              <a:defRPr/>
            </a:pPr>
            <a:r>
              <a:rPr lang="cs-CZ" sz="1600" kern="0" dirty="0" smtClean="0"/>
              <a:t>Ročník</a:t>
            </a:r>
            <a:r>
              <a:rPr lang="cs-CZ" sz="1600" kern="0" dirty="0"/>
              <a:t>: sedmý</a:t>
            </a:r>
          </a:p>
          <a:p>
            <a:pPr lvl="0">
              <a:defRPr/>
            </a:pPr>
            <a:r>
              <a:rPr lang="cs-CZ" sz="1600" kern="0" dirty="0"/>
              <a:t>Vzdělávací oblast: Člověk a společnost</a:t>
            </a:r>
          </a:p>
          <a:p>
            <a:pPr lvl="0">
              <a:defRPr/>
            </a:pPr>
            <a:r>
              <a:rPr lang="cs-CZ" sz="1600" kern="0" dirty="0"/>
              <a:t>Vzdělávací obor: </a:t>
            </a:r>
            <a:r>
              <a:rPr lang="cs-CZ" sz="1600" kern="0" dirty="0" smtClean="0"/>
              <a:t>Výchova k občanství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Název: </a:t>
            </a:r>
            <a:r>
              <a:rPr lang="cs-CZ" sz="1600" kern="0" dirty="0" smtClean="0"/>
              <a:t>Lidská práva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59632" y="3861048"/>
            <a:ext cx="33531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smtClean="0"/>
              <a:t>LIDSKÁ </a:t>
            </a:r>
            <a:r>
              <a:rPr lang="cs-CZ" sz="3600" b="1" smtClean="0"/>
              <a:t>PRÁVA I.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1331640" y="4509120"/>
            <a:ext cx="69127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pro sedmý ročník ZŠ a  slouží </a:t>
            </a:r>
          </a:p>
          <a:p>
            <a:r>
              <a:rPr lang="cs-CZ" dirty="0" smtClean="0"/>
              <a:t>k výkladu a zopakování znalostí o základních lidských právech </a:t>
            </a:r>
          </a:p>
          <a:p>
            <a:r>
              <a:rPr lang="cs-CZ" dirty="0" smtClean="0"/>
              <a:t>a právech dítěte.</a:t>
            </a:r>
            <a:endParaRPr lang="cs-CZ" b="1" dirty="0" smtClean="0"/>
          </a:p>
          <a:p>
            <a:endParaRPr lang="cs-CZ" b="1" dirty="0"/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5402099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602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Napiš, co tě napadne</a:t>
            </a:r>
            <a:r>
              <a:rPr lang="cs-CZ" sz="2800" dirty="0"/>
              <a:t> </a:t>
            </a:r>
            <a:r>
              <a:rPr lang="cs-CZ" sz="2800" dirty="0" smtClean="0"/>
              <a:t>na téma  </a:t>
            </a:r>
            <a:br>
              <a:rPr lang="cs-CZ" sz="2800" dirty="0" smtClean="0"/>
            </a:br>
            <a:r>
              <a:rPr lang="cs-CZ" sz="2800" dirty="0" smtClean="0"/>
              <a:t>„Li</a:t>
            </a:r>
            <a:r>
              <a:rPr lang="cs-CZ" sz="2800" dirty="0"/>
              <a:t>ds</a:t>
            </a:r>
            <a:r>
              <a:rPr lang="cs-CZ" sz="2800" dirty="0" smtClean="0"/>
              <a:t>ká práva“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51895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25381" y="980728"/>
            <a:ext cx="6965245" cy="1008112"/>
          </a:xfrm>
        </p:spPr>
        <p:txBody>
          <a:bodyPr>
            <a:normAutofit fontScale="90000"/>
          </a:bodyPr>
          <a:lstStyle/>
          <a:p>
            <a:r>
              <a:rPr lang="cs-CZ" sz="1800" b="1" dirty="0"/>
              <a:t>Súdánu hrozí hladomor, varuje vyslanec. Humanitární pomoc tam </a:t>
            </a:r>
            <a:r>
              <a:rPr lang="cs-CZ" sz="1800" b="1" dirty="0" smtClean="0"/>
              <a:t>nesmí</a:t>
            </a:r>
            <a:br>
              <a:rPr lang="cs-CZ" sz="1800" b="1" dirty="0" smtClean="0"/>
            </a:br>
            <a:r>
              <a:rPr lang="cs-CZ" sz="1800" u="sng" dirty="0" smtClean="0">
                <a:hlinkClick r:id="rId2"/>
              </a:rPr>
              <a:t>Iveta </a:t>
            </a:r>
            <a:r>
              <a:rPr lang="cs-CZ" sz="1800" u="sng" dirty="0">
                <a:hlinkClick r:id="rId2"/>
              </a:rPr>
              <a:t>Polochová</a:t>
            </a:r>
            <a:r>
              <a:rPr lang="cs-CZ" sz="1800" u="sng" dirty="0"/>
              <a:t>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19</a:t>
            </a:r>
            <a:r>
              <a:rPr lang="cs-CZ" sz="1800" dirty="0"/>
              <a:t>. ledna 2012 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899592" y="2132856"/>
            <a:ext cx="7416824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 </a:t>
            </a:r>
            <a:r>
              <a:rPr lang="cs-CZ" sz="1400" dirty="0" smtClean="0"/>
              <a:t>V </a:t>
            </a:r>
            <a:r>
              <a:rPr lang="cs-CZ" sz="1400" dirty="0"/>
              <a:t>Súdánu opět hrozí hladomor. Pokud vláda neumožní přístup humanitárním organizacím do oblastí zasažených vojenským konfliktem, postihne hlad v březnu půl milionu lidí, varuje zvláštní vyslanec USA pro Súdán </a:t>
            </a:r>
            <a:r>
              <a:rPr lang="cs-CZ" sz="1400" dirty="0" err="1"/>
              <a:t>Princeton</a:t>
            </a:r>
            <a:r>
              <a:rPr lang="cs-CZ" sz="1400" dirty="0"/>
              <a:t> </a:t>
            </a:r>
            <a:r>
              <a:rPr lang="cs-CZ" sz="1400" dirty="0" err="1"/>
              <a:t>Lyman</a:t>
            </a:r>
            <a:r>
              <a:rPr lang="cs-CZ" sz="1400" dirty="0"/>
              <a:t>. 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 smtClean="0"/>
              <a:t>Oblasti</a:t>
            </a:r>
            <a:r>
              <a:rPr lang="cs-CZ" sz="1400" dirty="0"/>
              <a:t>, které leží na horké </a:t>
            </a:r>
            <a:r>
              <a:rPr lang="cs-CZ" sz="1400" dirty="0" smtClean="0"/>
              <a:t>hranici </a:t>
            </a:r>
            <a:r>
              <a:rPr lang="cs-CZ" sz="1400" dirty="0"/>
              <a:t>mezi Súdánem a nedávno odtrženým Jižním Súdánem, sužují boje mezi armádou a povstalci. Ti byli během občanského konfliktu </a:t>
            </a:r>
            <a:endParaRPr lang="cs-CZ" sz="1400" dirty="0" smtClean="0"/>
          </a:p>
          <a:p>
            <a:r>
              <a:rPr lang="cs-CZ" sz="1400" dirty="0" smtClean="0"/>
              <a:t>na </a:t>
            </a:r>
            <a:r>
              <a:rPr lang="cs-CZ" sz="1400" dirty="0"/>
              <a:t>straně jihu, ale zůstávají součástí severu. 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Přitom mnoho tamních lidí spadá etnicky k obyvatelstvu Jižního Súdánu. Od července, kdy Jižní Súdán vyhlásil samostatnost, zemřelo při násilnostech mnoho obyvatel obou regionů, stovky tisíc uprchly z domovů. Těm, co zůstali, dochází jídlo i léky. " 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Súdán už zažil několik hladomorů, přičemž při tom nejhorším - v roce 1998 - zemřelo 70 tisíc lidí. </a:t>
            </a:r>
          </a:p>
          <a:p>
            <a:r>
              <a:rPr lang="cs-CZ" sz="1400" b="1" dirty="0" smtClean="0"/>
              <a:t> </a:t>
            </a:r>
            <a:endParaRPr lang="cs-CZ" sz="1400" dirty="0" smtClean="0"/>
          </a:p>
          <a:p>
            <a:r>
              <a:rPr lang="cs-CZ" sz="1400" dirty="0" smtClean="0"/>
              <a:t>Zdroj: </a:t>
            </a:r>
            <a:r>
              <a:rPr lang="cs-CZ" sz="1400" u="sng" dirty="0" smtClean="0">
                <a:hlinkClick r:id="rId3"/>
              </a:rPr>
              <a:t>http://zpravy.idnes.cz/sudanu-hrozi-hladomor-varuje-vyslanec-humanitarni-pomoc-tam-nesmi-1ds-/zahranicni.aspx?c=A120119_163054_zahranicni_ipl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70762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článku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2965927"/>
          </a:xfrm>
        </p:spPr>
        <p:txBody>
          <a:bodyPr>
            <a:normAutofit/>
          </a:bodyPr>
          <a:lstStyle/>
          <a:p>
            <a:r>
              <a:rPr lang="cs-CZ" dirty="0" smtClean="0"/>
              <a:t>Která základní lidská práva v článku 	nejsou naplněna?</a:t>
            </a:r>
          </a:p>
          <a:p>
            <a:r>
              <a:rPr lang="cs-CZ" dirty="0" smtClean="0"/>
              <a:t>Kde leží Súdán?</a:t>
            </a:r>
          </a:p>
          <a:p>
            <a:r>
              <a:rPr lang="cs-CZ" dirty="0" smtClean="0"/>
              <a:t>Kdo lidem v těchto zemích </a:t>
            </a:r>
          </a:p>
          <a:p>
            <a:pPr marL="0" indent="0">
              <a:buNone/>
            </a:pPr>
            <a:r>
              <a:rPr lang="cs-CZ" dirty="0" smtClean="0"/>
              <a:t>	pomáhá?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Štěpán\AppData\Local\Microsoft\Windows\Temporary Internet Files\Low\Content.IE5\IAXPBN9J\MC90043806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56490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530810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4"/>
              </a:rPr>
              <a:t>http://www.unicef.cz</a:t>
            </a:r>
            <a:r>
              <a:rPr lang="cs-CZ" dirty="0" smtClean="0">
                <a:hlinkClick r:id="rId4"/>
              </a:rPr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2382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Základní lidská práva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78057" y="2364292"/>
            <a:ext cx="5203167" cy="70989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Základní lidská práva jsou sepsána </a:t>
            </a:r>
          </a:p>
          <a:p>
            <a:pPr marL="0" indent="0">
              <a:buNone/>
            </a:pPr>
            <a:r>
              <a:rPr lang="cs-CZ" dirty="0" smtClean="0"/>
              <a:t>ve Všeobecné deklaraci lidských práv.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801913" y="1844824"/>
            <a:ext cx="5852236" cy="51765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Každý člověk má své povinnosti, ale i práva.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51950" y="5077208"/>
            <a:ext cx="4680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Každý člověk má lidská práva a každý má odpovědnost respektovat lidská práva druhých.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1912" y="3284984"/>
            <a:ext cx="4904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Každý člověk má nárok na svobodu, bezpečí a kvalitní život.</a:t>
            </a:r>
            <a:endParaRPr lang="cs-CZ" sz="2000" dirty="0"/>
          </a:p>
        </p:txBody>
      </p:sp>
      <p:pic>
        <p:nvPicPr>
          <p:cNvPr id="1026" name="Picture 2" descr="C:\Users\Štěpán\AppData\Local\Microsoft\Windows\Temporary Internet Files\Content.IE5\YVLV21P1\MP9004331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912" y="4320970"/>
            <a:ext cx="2761975" cy="1841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84984"/>
            <a:ext cx="3565208" cy="1968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4774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148318" cy="611708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/>
        </p:spPr>
      </p:pic>
      <p:sp>
        <p:nvSpPr>
          <p:cNvPr id="2" name="TextovéPole 1"/>
          <p:cNvSpPr txBox="1"/>
          <p:nvPr/>
        </p:nvSpPr>
        <p:spPr>
          <a:xfrm>
            <a:off x="1187624" y="692696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Kde ve světě nejsou dodržována základní lidská práva?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882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Dětská práva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916832"/>
            <a:ext cx="6196405" cy="5896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ěti mají stejná práva jako dospělí.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2674640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Základní práva dítěte: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3284984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Právo na život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407707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Právo na rozvoj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941168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Právo na ochranu</a:t>
            </a:r>
            <a:endParaRPr lang="cs-CZ" dirty="0"/>
          </a:p>
        </p:txBody>
      </p:sp>
      <p:pic>
        <p:nvPicPr>
          <p:cNvPr id="3074" name="Picture 2" descr="C:\Users\Štěpán\AppData\Local\Microsoft\Windows\Temporary Internet Files\Content.IE5\EUZ7C3HW\MP900430468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331214"/>
            <a:ext cx="1930524" cy="1930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203" y="2759006"/>
            <a:ext cx="1880989" cy="2636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265" y="4696628"/>
            <a:ext cx="2096378" cy="1397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349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	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to jsou základní lidská práva?</a:t>
            </a:r>
          </a:p>
          <a:p>
            <a:r>
              <a:rPr lang="cs-CZ" dirty="0" smtClean="0"/>
              <a:t>Uveďte příklad některého základního lidského práva.</a:t>
            </a:r>
          </a:p>
          <a:p>
            <a:r>
              <a:rPr lang="cs-CZ" dirty="0" smtClean="0"/>
              <a:t>Kde ve světě jsou porušována?</a:t>
            </a:r>
          </a:p>
          <a:p>
            <a:r>
              <a:rPr lang="cs-CZ" dirty="0" smtClean="0"/>
              <a:t>Co je příčinou porušování základních lidských práv?</a:t>
            </a:r>
          </a:p>
          <a:p>
            <a:r>
              <a:rPr lang="cs-CZ" dirty="0" smtClean="0"/>
              <a:t>Jaká znáš dětská práva?</a:t>
            </a:r>
            <a:endParaRPr lang="cs-CZ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764704"/>
            <a:ext cx="2674598" cy="1493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645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66720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7704856" cy="4896543"/>
          </a:xfrm>
        </p:spPr>
        <p:txBody>
          <a:bodyPr>
            <a:noAutofit/>
          </a:bodyPr>
          <a:lstStyle/>
          <a:p>
            <a:r>
              <a:rPr lang="cs-CZ" sz="1200" dirty="0"/>
              <a:t>Klipart [ on-line] 2012 [cit. </a:t>
            </a:r>
            <a:r>
              <a:rPr lang="cs-CZ" sz="1200" dirty="0" smtClean="0"/>
              <a:t>2012-01-22]. </a:t>
            </a:r>
            <a:r>
              <a:rPr lang="cs-CZ" sz="1200" dirty="0"/>
              <a:t>Dostupné na www</a:t>
            </a:r>
            <a:r>
              <a:rPr lang="cs-CZ" sz="1200" dirty="0" smtClean="0"/>
              <a:t>:</a:t>
            </a:r>
          </a:p>
          <a:p>
            <a:pPr>
              <a:buFont typeface="Wingdings" pitchFamily="2" charset="2"/>
              <a:buChar char="§"/>
            </a:pP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://office.microsoft.com/cs-cz/images/results.aspx?ex=2&amp;qu=svoboda#ai:MC900230371|mt:0</a:t>
            </a:r>
            <a:r>
              <a:rPr lang="cs-CZ" sz="1200" dirty="0" smtClean="0">
                <a:hlinkClick r:id="rId2"/>
              </a:rPr>
              <a:t>|</a:t>
            </a:r>
            <a:endParaRPr lang="cs-CZ" sz="1200" dirty="0" smtClean="0"/>
          </a:p>
          <a:p>
            <a:pPr>
              <a:buFont typeface="Wingdings" pitchFamily="2" charset="2"/>
              <a:buChar char="§"/>
            </a:pPr>
            <a:r>
              <a:rPr lang="cs-CZ" sz="1200" dirty="0">
                <a:hlinkClick r:id="rId3"/>
              </a:rPr>
              <a:t>http://office.microsoft.com/cs-cz/images/results.aspx?qu=afrika&amp;ctt=1#ai:MC900438062|mt:0</a:t>
            </a:r>
            <a:r>
              <a:rPr lang="cs-CZ" sz="1200" dirty="0" smtClean="0">
                <a:hlinkClick r:id="rId3"/>
              </a:rPr>
              <a:t>|</a:t>
            </a:r>
            <a:endParaRPr lang="cs-CZ" sz="1200" dirty="0" smtClean="0"/>
          </a:p>
          <a:p>
            <a:pPr>
              <a:buFont typeface="Wingdings" pitchFamily="2" charset="2"/>
              <a:buChar char="§"/>
            </a:pPr>
            <a:r>
              <a:rPr lang="cs-CZ" sz="1200" dirty="0">
                <a:hlinkClick r:id="rId4"/>
              </a:rPr>
              <a:t>http://office.microsoft.com/cs-cz/images/results.aspx?qu=d%C3%ADt%C4%9B&amp;ctt=1#ai:MP900430468|mt:0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 smtClean="0"/>
          </a:p>
          <a:p>
            <a:pPr>
              <a:buFont typeface="Wingdings" pitchFamily="2" charset="2"/>
              <a:buChar char="§"/>
            </a:pPr>
            <a:r>
              <a:rPr lang="cs-CZ" sz="1200" dirty="0">
                <a:hlinkClick r:id="rId5"/>
              </a:rPr>
              <a:t>http://office.microsoft.com/cs-cz/images/results.aspx?qu=vzd%C4%9Bl%C3%A1n%C3%AD&amp;ctt=1#ai:MP900387603|mt:0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pPr>
              <a:buFont typeface="Wingdings" pitchFamily="2" charset="2"/>
              <a:buChar char="§"/>
            </a:pPr>
            <a:r>
              <a:rPr lang="cs-CZ" sz="1200" dirty="0">
                <a:hlinkClick r:id="rId6"/>
              </a:rPr>
              <a:t>http://office.microsoft.com/cs-cz/images/results.aspx?qu=rodina&amp;ctt=1#ai:MP900401385|mt:0</a:t>
            </a:r>
            <a:r>
              <a:rPr lang="cs-CZ" sz="1200" dirty="0" smtClean="0">
                <a:hlinkClick r:id="rId6"/>
              </a:rPr>
              <a:t>|</a:t>
            </a:r>
            <a:endParaRPr lang="cs-CZ" sz="1200" dirty="0" smtClean="0"/>
          </a:p>
          <a:p>
            <a:pPr>
              <a:buFont typeface="Wingdings" pitchFamily="2" charset="2"/>
              <a:buChar char="§"/>
            </a:pPr>
            <a:r>
              <a:rPr lang="cs-CZ" sz="1200" dirty="0">
                <a:hlinkClick r:id="rId7"/>
              </a:rPr>
              <a:t>http://office.microsoft.com/cs-cz/images/results.aspx?qu=pr%C3%A1vo&amp;ctt=1#mt:0</a:t>
            </a:r>
            <a:r>
              <a:rPr lang="cs-CZ" sz="1200" dirty="0" smtClean="0">
                <a:hlinkClick r:id="rId7"/>
              </a:rPr>
              <a:t>|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r>
              <a:rPr lang="cs-CZ" sz="1200" dirty="0" smtClean="0"/>
              <a:t>Snímek 3: Polochová, Iveta. </a:t>
            </a:r>
            <a:r>
              <a:rPr lang="cs-CZ" sz="1200" i="1" dirty="0"/>
              <a:t>Súdánu hrozí hladomor, varuje vyslanec. Humanitární pomoc tam </a:t>
            </a:r>
            <a:r>
              <a:rPr lang="cs-CZ" sz="1200" i="1" dirty="0" smtClean="0"/>
              <a:t>nesmí </a:t>
            </a:r>
            <a:r>
              <a:rPr lang="cs-CZ" sz="1200" dirty="0"/>
              <a:t>[ on-line] </a:t>
            </a:r>
            <a:r>
              <a:rPr lang="en-US" sz="1200" dirty="0" smtClean="0"/>
              <a:t>1999 </a:t>
            </a:r>
            <a:r>
              <a:rPr lang="en-US" sz="1200" dirty="0"/>
              <a:t>– 2012 </a:t>
            </a:r>
            <a:r>
              <a:rPr lang="cs-CZ" sz="1200" dirty="0" smtClean="0"/>
              <a:t>MAFRA a.s.</a:t>
            </a:r>
            <a:r>
              <a:rPr lang="cs-CZ" sz="1200" u="sng" dirty="0"/>
              <a:t> </a:t>
            </a:r>
            <a:r>
              <a:rPr lang="cs-CZ" sz="1200" dirty="0" smtClean="0"/>
              <a:t>[cit</a:t>
            </a:r>
            <a:r>
              <a:rPr lang="cs-CZ" sz="1200" dirty="0"/>
              <a:t>. </a:t>
            </a:r>
            <a:r>
              <a:rPr lang="cs-CZ" sz="1200" dirty="0" smtClean="0"/>
              <a:t>2012-01-23]. </a:t>
            </a:r>
            <a:r>
              <a:rPr lang="cs-CZ" sz="1200" dirty="0"/>
              <a:t>Dostupné na </a:t>
            </a:r>
            <a:r>
              <a:rPr lang="cs-CZ" sz="1200" dirty="0" smtClean="0"/>
              <a:t>www: </a:t>
            </a:r>
            <a:r>
              <a:rPr lang="cs-CZ" sz="1200" u="sng" dirty="0" smtClean="0">
                <a:hlinkClick r:id="rId8"/>
              </a:rPr>
              <a:t>http</a:t>
            </a:r>
            <a:r>
              <a:rPr lang="cs-CZ" sz="1200" u="sng" dirty="0">
                <a:hlinkClick r:id="rId8"/>
              </a:rPr>
              <a:t>://zpravy.idnes.cz/sudanu-hrozi-hladomor-varuje-vyslanec-humanitarni-pomoc-tam-nesmi-1ds-/</a:t>
            </a:r>
            <a:r>
              <a:rPr lang="cs-CZ" sz="1200" u="sng" dirty="0" smtClean="0">
                <a:hlinkClick r:id="rId8"/>
              </a:rPr>
              <a:t>zahranicni.aspx?c=A120119_163054_zahranicni_ipl</a:t>
            </a:r>
            <a:endParaRPr lang="cs-CZ" sz="1200" dirty="0"/>
          </a:p>
          <a:p>
            <a:endParaRPr lang="cs-CZ" sz="1200" dirty="0"/>
          </a:p>
          <a:p>
            <a:r>
              <a:rPr lang="cs-CZ" sz="1200" dirty="0"/>
              <a:t>LUNEROVÁ, L., ŠTĚRBA, R., SVOBODOVÁ, M. </a:t>
            </a:r>
            <a:r>
              <a:rPr lang="cs-CZ" sz="1200" i="1" dirty="0"/>
              <a:t>Výchova k občanství</a:t>
            </a:r>
            <a:r>
              <a:rPr lang="cs-CZ" sz="1200" dirty="0"/>
              <a:t>. Brno : Nová škola, 2010. s. </a:t>
            </a:r>
            <a:r>
              <a:rPr lang="cs-CZ" sz="1200" dirty="0" smtClean="0"/>
              <a:t>31. </a:t>
            </a:r>
            <a:r>
              <a:rPr lang="cs-CZ" sz="1200" dirty="0"/>
              <a:t>ISBN 978-80-7289-117-7.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r>
              <a:rPr lang="cs-CZ" sz="1200" dirty="0" smtClean="0"/>
              <a:t>SKÁCELOVÁ, j., MRÁZOVÁ, L. </a:t>
            </a:r>
            <a:r>
              <a:rPr lang="cs-CZ" sz="1200" i="1" dirty="0" smtClean="0"/>
              <a:t>Výchova k občanství</a:t>
            </a:r>
            <a:r>
              <a:rPr lang="cs-CZ" sz="1200" dirty="0" smtClean="0"/>
              <a:t>. Brno: Nová škola, 2008. s. 38-39. </a:t>
            </a:r>
          </a:p>
          <a:p>
            <a:pPr marL="0" indent="0">
              <a:buNone/>
            </a:pPr>
            <a:r>
              <a:rPr lang="cs-CZ" sz="1200" dirty="0" smtClean="0"/>
              <a:t>       ISBN 80-7289-099-9</a:t>
            </a:r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02638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92696"/>
            <a:ext cx="6965245" cy="883226"/>
          </a:xfrm>
        </p:spPr>
        <p:txBody>
          <a:bodyPr/>
          <a:lstStyle/>
          <a:p>
            <a:r>
              <a:rPr lang="cs-CZ" dirty="0" smtClean="0"/>
              <a:t>Shrnutí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7632848" cy="4680519"/>
          </a:xfrm>
        </p:spPr>
        <p:txBody>
          <a:bodyPr>
            <a:noAutofit/>
          </a:bodyPr>
          <a:lstStyle/>
          <a:p>
            <a:r>
              <a:rPr lang="cs-CZ" sz="1100" b="1" dirty="0"/>
              <a:t>Anotace	 	</a:t>
            </a:r>
            <a:r>
              <a:rPr lang="cs-CZ" sz="1100" b="1" dirty="0" smtClean="0"/>
              <a:t>	</a:t>
            </a:r>
            <a:r>
              <a:rPr lang="cs-CZ" sz="1100" dirty="0" smtClean="0"/>
              <a:t>Prezentace je určena pro sedmý ročník ZŠ a slouží k výkladu a opakování 			znalostí o lidských právech.</a:t>
            </a:r>
            <a:endParaRPr lang="cs-CZ" sz="1100" dirty="0"/>
          </a:p>
          <a:p>
            <a:endParaRPr lang="cs-CZ" sz="1100" b="1" dirty="0"/>
          </a:p>
          <a:p>
            <a:r>
              <a:rPr lang="cs-CZ" sz="1100" b="1" dirty="0"/>
              <a:t>Autor			</a:t>
            </a:r>
            <a:r>
              <a:rPr lang="cs-CZ" sz="1100" dirty="0"/>
              <a:t>Mgr. Sandra Tichá</a:t>
            </a:r>
          </a:p>
          <a:p>
            <a:endParaRPr lang="cs-CZ" sz="1100" dirty="0"/>
          </a:p>
          <a:p>
            <a:r>
              <a:rPr lang="cs-CZ" sz="1100" b="1" dirty="0"/>
              <a:t>Jazyk			</a:t>
            </a:r>
            <a:r>
              <a:rPr lang="cs-CZ" sz="1100" dirty="0"/>
              <a:t>čeština</a:t>
            </a:r>
          </a:p>
          <a:p>
            <a:endParaRPr lang="cs-CZ" sz="1100" dirty="0"/>
          </a:p>
          <a:p>
            <a:r>
              <a:rPr lang="cs-CZ" sz="1100" b="1" dirty="0" smtClean="0"/>
              <a:t>Očekávaný </a:t>
            </a:r>
            <a:r>
              <a:rPr lang="cs-CZ" sz="1100" b="1" dirty="0"/>
              <a:t>výstup		</a:t>
            </a:r>
            <a:r>
              <a:rPr lang="cs-CZ" sz="1100" dirty="0"/>
              <a:t>Žáci </a:t>
            </a:r>
            <a:r>
              <a:rPr lang="cs-CZ" sz="1100" dirty="0" smtClean="0"/>
              <a:t>chápou význam základních lidských práv, vyjmenují základní lidská				práva a základní práva dítěte. Vysvětlí jejich podstatu.</a:t>
            </a:r>
          </a:p>
          <a:p>
            <a:endParaRPr lang="cs-CZ" sz="1100" b="1" dirty="0"/>
          </a:p>
          <a:p>
            <a:r>
              <a:rPr lang="cs-CZ" sz="1100" b="1" dirty="0"/>
              <a:t>Klíčová slova	</a:t>
            </a:r>
            <a:r>
              <a:rPr lang="cs-CZ" sz="1100" b="1" dirty="0" smtClean="0"/>
              <a:t>	</a:t>
            </a:r>
            <a:r>
              <a:rPr lang="cs-CZ" sz="1100" dirty="0" smtClean="0"/>
              <a:t>lidská práva, základní lidská práva, práva dítěte, Všeobecná deklarace				lidských práv</a:t>
            </a:r>
            <a:r>
              <a:rPr lang="cs-CZ" sz="1100" dirty="0"/>
              <a:t>	</a:t>
            </a:r>
            <a:endParaRPr lang="cs-CZ" sz="1100" dirty="0" smtClean="0"/>
          </a:p>
          <a:p>
            <a:r>
              <a:rPr lang="cs-CZ" sz="1100" dirty="0"/>
              <a:t>		</a:t>
            </a:r>
          </a:p>
          <a:p>
            <a:r>
              <a:rPr lang="cs-CZ" sz="1100" b="1" dirty="0"/>
              <a:t>Druh učebního materiálu	</a:t>
            </a:r>
            <a:r>
              <a:rPr lang="cs-CZ" sz="1100" dirty="0"/>
              <a:t>prezentace</a:t>
            </a:r>
          </a:p>
          <a:p>
            <a:endParaRPr lang="cs-CZ" sz="1100" dirty="0"/>
          </a:p>
          <a:p>
            <a:r>
              <a:rPr lang="cs-CZ" sz="1100" b="1" dirty="0"/>
              <a:t>Druh interaktivity		</a:t>
            </a:r>
            <a:r>
              <a:rPr lang="cs-CZ" sz="1100" dirty="0" smtClean="0"/>
              <a:t>výklad, aktivita</a:t>
            </a:r>
            <a:endParaRPr lang="cs-CZ" sz="1100" dirty="0"/>
          </a:p>
          <a:p>
            <a:endParaRPr lang="cs-CZ" sz="1100" dirty="0"/>
          </a:p>
          <a:p>
            <a:r>
              <a:rPr lang="cs-CZ" sz="1100" b="1" dirty="0"/>
              <a:t>Cílová skupina		</a:t>
            </a:r>
            <a:r>
              <a:rPr lang="cs-CZ" sz="1100" dirty="0"/>
              <a:t>žák</a:t>
            </a:r>
          </a:p>
          <a:p>
            <a:endParaRPr lang="cs-CZ" sz="1100" dirty="0"/>
          </a:p>
          <a:p>
            <a:r>
              <a:rPr lang="cs-CZ" sz="1100" b="1" dirty="0"/>
              <a:t>Stupeň a typ vzdělávání	</a:t>
            </a:r>
            <a:r>
              <a:rPr lang="cs-CZ" sz="1100" dirty="0" smtClean="0"/>
              <a:t>základní </a:t>
            </a:r>
            <a:r>
              <a:rPr lang="cs-CZ" sz="1100" dirty="0"/>
              <a:t>vzdělávání – druhý stupeň</a:t>
            </a:r>
          </a:p>
          <a:p>
            <a:pPr marL="0" indent="0">
              <a:buNone/>
            </a:pPr>
            <a:endParaRPr lang="cs-CZ" sz="1100" dirty="0"/>
          </a:p>
          <a:p>
            <a:r>
              <a:rPr lang="cs-CZ" sz="1100" b="1" dirty="0"/>
              <a:t>Typická věková skupina	</a:t>
            </a:r>
            <a:r>
              <a:rPr lang="cs-CZ" sz="1100" dirty="0" smtClean="0"/>
              <a:t>12 </a:t>
            </a:r>
            <a:r>
              <a:rPr lang="cs-CZ" sz="1100" dirty="0"/>
              <a:t>– 13 let</a:t>
            </a:r>
          </a:p>
          <a:p>
            <a:pPr>
              <a:buNone/>
            </a:pPr>
            <a:endParaRPr lang="cs-CZ" sz="1100" dirty="0"/>
          </a:p>
          <a:p>
            <a:r>
              <a:rPr lang="cs-CZ" sz="1100" b="1" dirty="0"/>
              <a:t>Celková velikost		</a:t>
            </a:r>
            <a:r>
              <a:rPr lang="cs-CZ" sz="1100" dirty="0" smtClean="0"/>
              <a:t>1309 </a:t>
            </a:r>
            <a:r>
              <a:rPr lang="cs-CZ" sz="1100" dirty="0"/>
              <a:t>kB</a:t>
            </a:r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00031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3" y="2119256"/>
            <a:ext cx="7344816" cy="404604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Snímek 2- Brainstorming- žáci chodí k tabuli a zapisují, co je napadne k danému tématu. </a:t>
            </a:r>
          </a:p>
          <a:p>
            <a:r>
              <a:rPr lang="cs-CZ" dirty="0" smtClean="0"/>
              <a:t>Snímek 3-4- Společně si s žáky přečteme článek, na dalším snímku jsou otázky pro úvod diskuze. Je dobré využít mapu a žáci by sami měli zkusit zakreslit, kde leží Súdán.</a:t>
            </a:r>
          </a:p>
          <a:p>
            <a:r>
              <a:rPr lang="cs-CZ" dirty="0" smtClean="0"/>
              <a:t>Snímek 5-  Výklad k základním lidským právům.</a:t>
            </a:r>
          </a:p>
          <a:p>
            <a:r>
              <a:rPr lang="cs-CZ" dirty="0" smtClean="0"/>
              <a:t>Snímek 6- Žáci zobrazí další místa na světě, kde dle jejich znalostí dochází k porušování lidských práv.</a:t>
            </a:r>
          </a:p>
          <a:p>
            <a:r>
              <a:rPr lang="cs-CZ" dirty="0" smtClean="0"/>
              <a:t>Snímek 7- Připomenutí dětských práv- výklad.</a:t>
            </a:r>
          </a:p>
          <a:p>
            <a:r>
              <a:rPr lang="cs-CZ" dirty="0" smtClean="0"/>
              <a:t>Snímek 8- Opakování probraného učiva.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168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119</TotalTime>
  <Words>413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Napiš, co tě napadne na téma   „Lidská práva“</vt:lpstr>
      <vt:lpstr>Súdánu hrozí hladomor, varuje vyslanec. Humanitární pomoc tam nesmí Iveta Polochová  19. ledna 2012   </vt:lpstr>
      <vt:lpstr>Otázky k článku</vt:lpstr>
      <vt:lpstr>Základní lidská práva</vt:lpstr>
      <vt:lpstr>Prezentace aplikace PowerPoint</vt:lpstr>
      <vt:lpstr>Dětská práva</vt:lpstr>
      <vt:lpstr> Opakování</vt:lpstr>
      <vt:lpstr>Použité zdroje</vt:lpstr>
      <vt:lpstr>Shrnutí </vt:lpstr>
      <vt:lpstr>Metodická poznámka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Jan Táborský</cp:lastModifiedBy>
  <cp:revision>38</cp:revision>
  <dcterms:created xsi:type="dcterms:W3CDTF">2012-01-17T18:51:30Z</dcterms:created>
  <dcterms:modified xsi:type="dcterms:W3CDTF">2012-03-14T17:57:56Z</dcterms:modified>
</cp:coreProperties>
</file>