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2" r:id="rId3"/>
    <p:sldId id="260" r:id="rId4"/>
    <p:sldId id="261" r:id="rId5"/>
    <p:sldId id="262" r:id="rId6"/>
    <p:sldId id="273" r:id="rId7"/>
    <p:sldId id="274" r:id="rId8"/>
    <p:sldId id="275" r:id="rId9"/>
    <p:sldId id="266" r:id="rId10"/>
    <p:sldId id="276" r:id="rId11"/>
    <p:sldId id="267" r:id="rId12"/>
    <p:sldId id="270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2330CF4-94B1-456C-B05F-A41F4ACDC5C8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ADC7EE4-B487-4564-B3DA-278CFE0B7A5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8/16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</a:t>
            </a:r>
            <a:r>
              <a:rPr lang="cs-CZ" sz="3000" b="1" dirty="0" smtClean="0">
                <a:solidFill>
                  <a:srgbClr val="800000"/>
                </a:solidFill>
              </a:rPr>
              <a:t>16. opakování – východní a severní Evropa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jižní a jihovýchodní Evropa, hlavní města, přírodní podmínky, státní symboly, obyvatelstvo, doplňování do textu, spojovačky, obrázky, tajenky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ověření získaných informací v oblasti jižní a jihovýchodní Evropy. Žáci si mohou interaktivní formou urovnat své znalosti získané z předcházejících hodin. </a:t>
            </a:r>
            <a:r>
              <a:rPr lang="cs-CZ" sz="2500" smtClean="0"/>
              <a:t>Prezentace se </a:t>
            </a:r>
            <a:r>
              <a:rPr lang="cs-CZ" sz="2500" dirty="0" smtClean="0"/>
              <a:t>spouští F5 a enter.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14346" y="1285884"/>
            <a:ext cx="9215502" cy="564357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</a:t>
            </a:r>
            <a:r>
              <a:rPr lang="cs-CZ" sz="2500" dirty="0" smtClean="0"/>
              <a:t>Většina států jižní Evropy je omývána </a:t>
            </a:r>
            <a:r>
              <a:rPr lang="cs-CZ" sz="2500" b="1" dirty="0" smtClean="0">
                <a:solidFill>
                  <a:schemeClr val="accent1"/>
                </a:solidFill>
              </a:rPr>
              <a:t>Středozemním</a:t>
            </a:r>
            <a:r>
              <a:rPr lang="cs-CZ" sz="2500" dirty="0" smtClean="0"/>
              <a:t> mořem. Největším státem jižní Evropy je </a:t>
            </a:r>
            <a:r>
              <a:rPr lang="cs-CZ" sz="2500" b="1" dirty="0" smtClean="0">
                <a:solidFill>
                  <a:schemeClr val="accent1"/>
                </a:solidFill>
              </a:rPr>
              <a:t>Španělsko</a:t>
            </a:r>
            <a:r>
              <a:rPr lang="cs-CZ" sz="2500" dirty="0" smtClean="0"/>
              <a:t>. Uvnitř </a:t>
            </a:r>
            <a:r>
              <a:rPr lang="cs-CZ" sz="2500" b="1" dirty="0" smtClean="0">
                <a:solidFill>
                  <a:schemeClr val="accent1"/>
                </a:solidFill>
              </a:rPr>
              <a:t>Itálie</a:t>
            </a:r>
            <a:r>
              <a:rPr lang="cs-CZ" sz="2500" dirty="0" smtClean="0"/>
              <a:t> leží dva státy </a:t>
            </a:r>
            <a:r>
              <a:rPr lang="cs-CZ" sz="2500" b="1" dirty="0" smtClean="0">
                <a:solidFill>
                  <a:schemeClr val="accent1"/>
                </a:solidFill>
              </a:rPr>
              <a:t>San Marino </a:t>
            </a:r>
            <a:r>
              <a:rPr lang="cs-CZ" sz="2500" dirty="0" smtClean="0"/>
              <a:t>a Vatikán. Řecko je omýváno Egejským, Jónským</a:t>
            </a:r>
            <a:r>
              <a:rPr lang="cs-CZ" sz="2500" dirty="0" smtClean="0">
                <a:solidFill>
                  <a:schemeClr val="accent2"/>
                </a:solidFill>
              </a:rPr>
              <a:t> </a:t>
            </a:r>
            <a:r>
              <a:rPr lang="cs-CZ" sz="2500" dirty="0" smtClean="0"/>
              <a:t>a </a:t>
            </a:r>
            <a:r>
              <a:rPr lang="cs-CZ" sz="2500" b="1" dirty="0" smtClean="0">
                <a:solidFill>
                  <a:schemeClr val="accent1"/>
                </a:solidFill>
              </a:rPr>
              <a:t>Krétským</a:t>
            </a:r>
            <a:r>
              <a:rPr lang="cs-CZ" sz="2500" dirty="0" smtClean="0"/>
              <a:t> mořem. Stát </a:t>
            </a:r>
            <a:r>
              <a:rPr lang="cs-CZ" sz="2500" b="1" dirty="0" smtClean="0">
                <a:solidFill>
                  <a:schemeClr val="accent1"/>
                </a:solidFill>
              </a:rPr>
              <a:t>Andorra</a:t>
            </a:r>
            <a:r>
              <a:rPr lang="cs-CZ" sz="2500" dirty="0" smtClean="0"/>
              <a:t> leží v Pyrenejích a je obklopen státy </a:t>
            </a:r>
            <a:r>
              <a:rPr lang="cs-CZ" sz="2500" b="1" dirty="0" smtClean="0">
                <a:solidFill>
                  <a:schemeClr val="accent1"/>
                </a:solidFill>
              </a:rPr>
              <a:t>Španělska</a:t>
            </a:r>
            <a:r>
              <a:rPr lang="cs-CZ" sz="2500" dirty="0" smtClean="0"/>
              <a:t> a Francie. Státy jihovýchodní Evropy se nachází na </a:t>
            </a:r>
            <a:r>
              <a:rPr lang="cs-CZ" sz="2500" b="1" dirty="0" smtClean="0">
                <a:solidFill>
                  <a:schemeClr val="accent1"/>
                </a:solidFill>
              </a:rPr>
              <a:t>Balkánském</a:t>
            </a:r>
            <a:r>
              <a:rPr lang="cs-CZ" sz="2500" dirty="0" smtClean="0"/>
              <a:t> poloostrově. V dřívější době byly tyto státy součástí Jugoslávie. Jediné dva státy </a:t>
            </a:r>
            <a:r>
              <a:rPr lang="cs-CZ" sz="2500" b="1" dirty="0" smtClean="0">
                <a:solidFill>
                  <a:schemeClr val="accent1"/>
                </a:solidFill>
              </a:rPr>
              <a:t>Srbska</a:t>
            </a:r>
            <a:r>
              <a:rPr lang="cs-CZ" sz="2500" dirty="0" smtClean="0"/>
              <a:t> a Makedonie nemají přístup k moři. Všechny tyto státy leží v mírném nebo </a:t>
            </a:r>
            <a:r>
              <a:rPr lang="cs-CZ" sz="2500" b="1" dirty="0" smtClean="0">
                <a:solidFill>
                  <a:schemeClr val="accent1"/>
                </a:solidFill>
              </a:rPr>
              <a:t>subtropickém</a:t>
            </a:r>
            <a:r>
              <a:rPr lang="cs-CZ" sz="2500" dirty="0" smtClean="0"/>
              <a:t> pásu.  </a:t>
            </a:r>
            <a:endParaRPr lang="cs-CZ" sz="25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21444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Doplntě správná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429256" y="1357298"/>
            <a:ext cx="2357454" cy="642942"/>
          </a:xfrm>
          <a:prstGeom prst="rect">
            <a:avLst/>
          </a:prstGeom>
          <a:noFill/>
        </p:spPr>
      </p:pic>
      <p:pic>
        <p:nvPicPr>
          <p:cNvPr id="4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714876" y="2071678"/>
            <a:ext cx="1714512" cy="571504"/>
          </a:xfrm>
          <a:prstGeom prst="rect">
            <a:avLst/>
          </a:prstGeom>
          <a:noFill/>
        </p:spPr>
      </p:pic>
      <p:pic>
        <p:nvPicPr>
          <p:cNvPr id="4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429521" y="2071678"/>
            <a:ext cx="1000131" cy="571504"/>
          </a:xfrm>
          <a:prstGeom prst="rect">
            <a:avLst/>
          </a:prstGeom>
          <a:noFill/>
        </p:spPr>
      </p:pic>
      <p:pic>
        <p:nvPicPr>
          <p:cNvPr id="4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428728" y="2571744"/>
            <a:ext cx="1857388" cy="571504"/>
          </a:xfrm>
          <a:prstGeom prst="rect">
            <a:avLst/>
          </a:prstGeom>
          <a:noFill/>
        </p:spPr>
      </p:pic>
      <p:pic>
        <p:nvPicPr>
          <p:cNvPr id="5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643042" y="3143248"/>
            <a:ext cx="1500198" cy="571504"/>
          </a:xfrm>
          <a:prstGeom prst="rect">
            <a:avLst/>
          </a:prstGeom>
          <a:noFill/>
        </p:spPr>
      </p:pic>
      <p:pic>
        <p:nvPicPr>
          <p:cNvPr id="5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00628" y="3214686"/>
            <a:ext cx="1357322" cy="571504"/>
          </a:xfrm>
          <a:prstGeom prst="rect">
            <a:avLst/>
          </a:prstGeom>
          <a:noFill/>
        </p:spPr>
      </p:pic>
      <p:pic>
        <p:nvPicPr>
          <p:cNvPr id="5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714612" y="3786190"/>
            <a:ext cx="1857388" cy="571504"/>
          </a:xfrm>
          <a:prstGeom prst="rect">
            <a:avLst/>
          </a:prstGeom>
          <a:noFill/>
        </p:spPr>
      </p:pic>
      <p:pic>
        <p:nvPicPr>
          <p:cNvPr id="5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071802" y="4357694"/>
            <a:ext cx="1928826" cy="571504"/>
          </a:xfrm>
          <a:prstGeom prst="rect">
            <a:avLst/>
          </a:prstGeom>
          <a:noFill/>
        </p:spPr>
      </p:pic>
      <p:pic>
        <p:nvPicPr>
          <p:cNvPr id="5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500958" y="4857760"/>
            <a:ext cx="1214446" cy="571504"/>
          </a:xfrm>
          <a:prstGeom prst="rect">
            <a:avLst/>
          </a:prstGeom>
          <a:noFill/>
        </p:spPr>
      </p:pic>
      <p:pic>
        <p:nvPicPr>
          <p:cNvPr id="5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071670" y="6072206"/>
            <a:ext cx="2143140" cy="571504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5286380" y="1671568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286644" y="2285992"/>
            <a:ext cx="17764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72000" y="2285992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14414" y="2857496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428728" y="3429000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786314" y="3429000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643174" y="4000504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928926" y="4529088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358082" y="5100592"/>
            <a:ext cx="1785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857356" y="6286520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429256" y="1285860"/>
            <a:ext cx="2357454" cy="7759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7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857752" y="1928802"/>
            <a:ext cx="1643074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429520" y="1857364"/>
            <a:ext cx="1071570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1428728" y="2428868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571604" y="300037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857752" y="3071810"/>
            <a:ext cx="1643074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86050" y="3571876"/>
            <a:ext cx="1928826" cy="7278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2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071802" y="4214818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500958" y="4643446"/>
            <a:ext cx="1285884" cy="7471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4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000232" y="5929330"/>
            <a:ext cx="2428892" cy="737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285720" y="1285860"/>
            <a:ext cx="8572560" cy="5357850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POJMY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t="33594" r="2500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429124" y="3714752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57290" y="471488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57950" y="471488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</a:t>
            </a:r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7950" y="378619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4876" y="3500438"/>
            <a:ext cx="571504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100" b="1" dirty="0" smtClean="0"/>
              <a:t>                            </a:t>
            </a:r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29454" y="5429264"/>
            <a:ext cx="642942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300"/>
              </a:lnSpc>
            </a:pPr>
            <a:r>
              <a:rPr lang="cs-CZ" sz="100" b="1" dirty="0" smtClean="0"/>
              <a:t>       </a:t>
            </a:r>
            <a:r>
              <a:rPr lang="cs-CZ" sz="3000" b="1" dirty="0" smtClean="0"/>
              <a:t>D</a:t>
            </a:r>
            <a:endParaRPr lang="cs-CZ" sz="3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4018010"/>
            <a:ext cx="500066" cy="588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</a:t>
            </a:r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14612" y="4446638"/>
            <a:ext cx="642942" cy="578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      </a:t>
            </a:r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5000636"/>
            <a:ext cx="571472" cy="607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100" b="1" dirty="0" smtClean="0"/>
              <a:t>            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7" name="Elipsa 16"/>
          <p:cNvSpPr/>
          <p:nvPr/>
        </p:nvSpPr>
        <p:spPr>
          <a:xfrm>
            <a:off x="5214942" y="371475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571736" y="4643446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000760" y="421481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7429520" y="564357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Zaoblený obdélníkový popisek 40"/>
          <p:cNvSpPr/>
          <p:nvPr/>
        </p:nvSpPr>
        <p:spPr>
          <a:xfrm>
            <a:off x="3643306" y="4714884"/>
            <a:ext cx="2143108" cy="714380"/>
          </a:xfrm>
          <a:prstGeom prst="wedgeRoundRectCallout">
            <a:avLst>
              <a:gd name="adj1" fmla="val 85492"/>
              <a:gd name="adj2" fmla="val 503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ový popisek 41"/>
          <p:cNvSpPr/>
          <p:nvPr/>
        </p:nvSpPr>
        <p:spPr>
          <a:xfrm>
            <a:off x="214282" y="5929330"/>
            <a:ext cx="2143140" cy="714380"/>
          </a:xfrm>
          <a:prstGeom prst="wedgeRoundRectCallout">
            <a:avLst>
              <a:gd name="adj1" fmla="val -46718"/>
              <a:gd name="adj2" fmla="val -13478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ový popisek 42"/>
          <p:cNvSpPr/>
          <p:nvPr/>
        </p:nvSpPr>
        <p:spPr>
          <a:xfrm>
            <a:off x="214282" y="2571744"/>
            <a:ext cx="2286016" cy="714380"/>
          </a:xfrm>
          <a:prstGeom prst="wedgeRoundRectCallout">
            <a:avLst>
              <a:gd name="adj1" fmla="val 56666"/>
              <a:gd name="adj2" fmla="val 25118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ový popisek 43"/>
          <p:cNvSpPr/>
          <p:nvPr/>
        </p:nvSpPr>
        <p:spPr>
          <a:xfrm>
            <a:off x="428596" y="1214422"/>
            <a:ext cx="2428892" cy="714380"/>
          </a:xfrm>
          <a:prstGeom prst="wedgeRoundRectCallout">
            <a:avLst>
              <a:gd name="adj1" fmla="val 118928"/>
              <a:gd name="adj2" fmla="val 349648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ový popisek 44"/>
          <p:cNvSpPr/>
          <p:nvPr/>
        </p:nvSpPr>
        <p:spPr>
          <a:xfrm>
            <a:off x="2571736" y="5929330"/>
            <a:ext cx="2714644" cy="714380"/>
          </a:xfrm>
          <a:prstGeom prst="wedgeRoundRectCallout">
            <a:avLst>
              <a:gd name="adj1" fmla="val -86998"/>
              <a:gd name="adj2" fmla="val -154472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ový popisek 45"/>
          <p:cNvSpPr/>
          <p:nvPr/>
        </p:nvSpPr>
        <p:spPr>
          <a:xfrm>
            <a:off x="6929454" y="3357562"/>
            <a:ext cx="2000264" cy="714380"/>
          </a:xfrm>
          <a:prstGeom prst="wedgeRoundRectCallout">
            <a:avLst>
              <a:gd name="adj1" fmla="val -19869"/>
              <a:gd name="adj2" fmla="val 28072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Zaoblený obdélníkový popisek 47"/>
          <p:cNvSpPr/>
          <p:nvPr/>
        </p:nvSpPr>
        <p:spPr>
          <a:xfrm>
            <a:off x="1428728" y="214290"/>
            <a:ext cx="2428892" cy="714380"/>
          </a:xfrm>
          <a:prstGeom prst="wedgeRoundRectCallout">
            <a:avLst>
              <a:gd name="adj1" fmla="val 109082"/>
              <a:gd name="adj2" fmla="val 44810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ový popisek 48"/>
          <p:cNvSpPr/>
          <p:nvPr/>
        </p:nvSpPr>
        <p:spPr>
          <a:xfrm>
            <a:off x="4143372" y="214290"/>
            <a:ext cx="2428892" cy="714380"/>
          </a:xfrm>
          <a:prstGeom prst="wedgeRoundRectCallout">
            <a:avLst>
              <a:gd name="adj1" fmla="val 31472"/>
              <a:gd name="adj2" fmla="val 517031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ový popisek 49"/>
          <p:cNvSpPr/>
          <p:nvPr/>
        </p:nvSpPr>
        <p:spPr>
          <a:xfrm>
            <a:off x="6786578" y="214290"/>
            <a:ext cx="2143140" cy="714380"/>
          </a:xfrm>
          <a:prstGeom prst="wedgeRoundRectCallout">
            <a:avLst>
              <a:gd name="adj1" fmla="val -61236"/>
              <a:gd name="adj2" fmla="val 487494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571736" y="5929330"/>
            <a:ext cx="27146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Španělsko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14282" y="592933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Lisabon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14282" y="2578238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Andorra</a:t>
            </a:r>
            <a:endParaRPr lang="cs-CZ" sz="40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596" y="1214422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Itálie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428728" y="2142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Lublaň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143372" y="214290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Sarajevo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786578" y="214290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Srbsko</a:t>
            </a:r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929454" y="3364056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Athény</a:t>
            </a:r>
            <a:endParaRPr lang="cs-CZ" sz="4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43306" y="4714884"/>
            <a:ext cx="2143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Albánie</a:t>
            </a:r>
            <a:endParaRPr lang="cs-CZ" sz="4000" b="1" dirty="0"/>
          </a:p>
        </p:txBody>
      </p:sp>
      <p:sp>
        <p:nvSpPr>
          <p:cNvPr id="51" name="Zaoblený obdélníkový popisek 50"/>
          <p:cNvSpPr/>
          <p:nvPr/>
        </p:nvSpPr>
        <p:spPr>
          <a:xfrm>
            <a:off x="5572132" y="5929330"/>
            <a:ext cx="3000396" cy="714380"/>
          </a:xfrm>
          <a:prstGeom prst="wedgeRoundRectCallout">
            <a:avLst>
              <a:gd name="adj1" fmla="val -3630"/>
              <a:gd name="adj2" fmla="val -19779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6715140" y="4429132"/>
            <a:ext cx="428628" cy="7567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500"/>
              </a:lnSpc>
            </a:pPr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572132" y="5929330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Makedonie</a:t>
            </a:r>
            <a:endParaRPr lang="cs-CZ" sz="4000" b="1" dirty="0"/>
          </a:p>
        </p:txBody>
      </p:sp>
      <p:sp>
        <p:nvSpPr>
          <p:cNvPr id="19" name="Elipsa 18"/>
          <p:cNvSpPr/>
          <p:nvPr/>
        </p:nvSpPr>
        <p:spPr>
          <a:xfrm>
            <a:off x="214282" y="521495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" presetClass="exit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6" grpId="1"/>
      <p:bldP spid="6" grpId="2"/>
      <p:bldP spid="7" grpId="1"/>
      <p:bldP spid="7" grpId="2"/>
      <p:bldP spid="8" grpId="1"/>
      <p:bldP spid="8" grpId="2"/>
      <p:bldP spid="9" grpId="1"/>
      <p:bldP spid="9" grpId="2"/>
      <p:bldP spid="10" grpId="1"/>
      <p:bldP spid="10" grpId="2"/>
      <p:bldP spid="11" grpId="1"/>
      <p:bldP spid="11" grpId="2"/>
      <p:bldP spid="12" grpId="1"/>
      <p:bldP spid="12" grpId="2"/>
      <p:bldP spid="13" grpId="1"/>
      <p:bldP spid="13" grpId="2"/>
      <p:bldP spid="14" grpId="1"/>
      <p:bldP spid="14" grpId="2"/>
      <p:bldP spid="17" grpId="0" animBg="1"/>
      <p:bldP spid="15" grpId="0" animBg="1"/>
      <p:bldP spid="16" grpId="0" animBg="1"/>
      <p:bldP spid="18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49" grpId="0" animBg="1"/>
      <p:bldP spid="50" grpId="0" animBg="1"/>
      <p:bldP spid="21" grpId="0"/>
      <p:bldP spid="38" grpId="0"/>
      <p:bldP spid="36" grpId="0"/>
      <p:bldP spid="35" grpId="0"/>
      <p:bldP spid="31" grpId="0"/>
      <p:bldP spid="32" grpId="0"/>
      <p:bldP spid="33" grpId="0"/>
      <p:bldP spid="39" grpId="0"/>
      <p:bldP spid="34" grpId="0"/>
      <p:bldP spid="51" grpId="0" animBg="1"/>
      <p:bldP spid="52" grpId="0"/>
      <p:bldP spid="52" grpId="1"/>
      <p:bldP spid="53" grpId="0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285720" y="2285992"/>
            <a:ext cx="8572560" cy="4857784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URČI JEDNOTLIVÉ 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PŘÍRODNÍ ÚTVARY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781" t="31250" r="28125" b="104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38" y="3071810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5214950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6000768"/>
            <a:ext cx="7857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14942" y="4429132"/>
            <a:ext cx="6429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15338" y="4071942"/>
            <a:ext cx="5714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85852" y="507207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7686" y="372124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2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507207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43372" y="314324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57422" y="4000504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472" y="5078568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Sierra Nevada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4214818"/>
            <a:ext cx="13573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Pyreneje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00430" y="3226686"/>
            <a:ext cx="1857388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b="1" dirty="0" smtClean="0">
                <a:solidFill>
                  <a:srgbClr val="C00000"/>
                </a:solidFill>
              </a:rPr>
              <a:t>Alpy</a:t>
            </a:r>
            <a:endParaRPr lang="cs-CZ" sz="35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3079239">
            <a:off x="6311222" y="5387827"/>
            <a:ext cx="11841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Pindos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71934" y="3857628"/>
            <a:ext cx="10001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5">
                    <a:lumMod val="50000"/>
                  </a:schemeClr>
                </a:solidFill>
              </a:rPr>
              <a:t>Pádská nížina</a:t>
            </a:r>
            <a:endParaRPr lang="cs-CZ" sz="1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2928934"/>
            <a:ext cx="235745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Biskajský záliv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14810" y="5214950"/>
            <a:ext cx="13573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Tyrhénské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72132" y="585789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Jónské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 rot="2448126">
            <a:off x="4523341" y="4600941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Jaderské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29554" y="392906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Černé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>
            <a:normAutofit fontScale="25000" lnSpcReduction="20000"/>
          </a:bodyPr>
          <a:lstStyle/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Sicílie – Kréta – Sardinie – Mallorca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Španělsko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Madrid – Lisabon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Palermo</a:t>
            </a:r>
            <a:r>
              <a:rPr lang="cs-CZ" sz="9600" b="1" dirty="0" smtClean="0"/>
              <a:t> – Řím – Athény – Lefkosia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strike="sngStrike" dirty="0" smtClean="0">
                <a:solidFill>
                  <a:schemeClr val="accent1"/>
                </a:solidFill>
              </a:rPr>
              <a:t>Krym</a:t>
            </a:r>
            <a:r>
              <a:rPr lang="cs-CZ" sz="9600" b="1" dirty="0" smtClean="0"/>
              <a:t> – Rila – Rodopi – Pindos – Dinárské hory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Ebro – Tejo – Dunaj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Kodaň</a:t>
            </a:r>
            <a:r>
              <a:rPr lang="cs-CZ" sz="9600" b="1" dirty="0" smtClean="0"/>
              <a:t> – Sává – Pád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Zaragoza – Barcelona – Sevilla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Sofia</a:t>
            </a:r>
            <a:r>
              <a:rPr lang="cs-CZ" sz="9600" b="1" dirty="0" smtClean="0"/>
              <a:t> – Bilbao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Jónské moře – Jaderské moře – Egejské moře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Finský záliv</a:t>
            </a:r>
            <a:r>
              <a:rPr lang="cs-CZ" sz="9600" b="1" dirty="0" smtClean="0"/>
              <a:t> </a:t>
            </a:r>
          </a:p>
          <a:p>
            <a:pPr algn="ctr">
              <a:lnSpc>
                <a:spcPts val="5500"/>
              </a:lnSpc>
              <a:buNone/>
            </a:pPr>
            <a:r>
              <a:rPr lang="cs-CZ" sz="9600" b="1" dirty="0" smtClean="0"/>
              <a:t>Bospor – </a:t>
            </a:r>
            <a:r>
              <a:rPr lang="cs-CZ" sz="9600" b="1" strike="sngStrike" dirty="0" smtClean="0">
                <a:solidFill>
                  <a:schemeClr val="accent1"/>
                </a:solidFill>
              </a:rPr>
              <a:t>Panama</a:t>
            </a:r>
            <a:r>
              <a:rPr lang="cs-CZ" sz="9600" b="1" dirty="0" smtClean="0"/>
              <a:t> – Dardanely – Gibraltar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Nehodící vyškrtněte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429388" y="1500174"/>
            <a:ext cx="1643074" cy="500066"/>
          </a:xfrm>
          <a:prstGeom prst="rect">
            <a:avLst/>
          </a:prstGeom>
          <a:noFill/>
        </p:spPr>
      </p:pic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428992" y="2285992"/>
            <a:ext cx="1357322" cy="571504"/>
          </a:xfrm>
          <a:prstGeom prst="rect">
            <a:avLst/>
          </a:prstGeom>
          <a:noFill/>
        </p:spPr>
      </p:pic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142976" y="3000372"/>
            <a:ext cx="1000132" cy="571504"/>
          </a:xfrm>
          <a:prstGeom prst="rect">
            <a:avLst/>
          </a:prstGeom>
          <a:noFill/>
        </p:spPr>
      </p:pic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643438" y="3786190"/>
            <a:ext cx="1071570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786446" y="4572008"/>
            <a:ext cx="857256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000892" y="5357826"/>
            <a:ext cx="1928826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857488" y="6143644"/>
            <a:ext cx="1285884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57950" y="1500174"/>
            <a:ext cx="1928826" cy="481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</a:t>
            </a:r>
            <a:r>
              <a:rPr lang="cs-CZ" sz="2400" b="1" dirty="0" smtClean="0"/>
              <a:t>Španělsko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7554" y="2285992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/>
              <a:t>         </a:t>
            </a:r>
            <a:r>
              <a:rPr lang="cs-CZ" sz="2400" b="1" dirty="0" smtClean="0"/>
              <a:t>Palermo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42976" y="307181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</a:t>
            </a:r>
            <a:r>
              <a:rPr lang="cs-CZ" sz="2400" b="1" dirty="0" smtClean="0"/>
              <a:t>Krym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3824591"/>
            <a:ext cx="1357322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/>
              <a:t>               </a:t>
            </a:r>
            <a:r>
              <a:rPr lang="cs-CZ" sz="2400" b="1" dirty="0" smtClean="0"/>
              <a:t>Kodaň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6446" y="4610409"/>
            <a:ext cx="928694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/>
              <a:t>Sofia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9454" y="5357826"/>
            <a:ext cx="1928826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</a:t>
            </a:r>
            <a:r>
              <a:rPr lang="cs-CZ" sz="2400" b="1" dirty="0" smtClean="0"/>
              <a:t>Finský záliv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6143644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/>
              <a:t>Panama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Španělsko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Monako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Vatikán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Itálie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22" name="Picture 2" descr="File:Corrida 0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7" name="Picture 2" descr="File:Venice-Ita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8" name="Picture 2" descr="File:Saint Peter's Square from the dome v2.jpg"/>
          <p:cNvPicPr>
            <a:picLocks noChangeAspect="1" noChangeArrowheads="1"/>
          </p:cNvPicPr>
          <p:nvPr/>
        </p:nvPicPr>
        <p:blipFill>
          <a:blip r:embed="rId5" cstate="print"/>
          <a:srcRect t="7368" b="17894"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29" name="Picture 2" descr="File:F1 Monte Car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pic>
        <p:nvPicPr>
          <p:cNvPr id="30" name="Picture 2" descr="File:Corrida 00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1" name="Picture 2" descr="File:Venice-Ital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2" name="Picture 2" descr="File:Saint Peter's Square from the dome v2.jpg"/>
          <p:cNvPicPr>
            <a:picLocks noChangeAspect="1" noChangeArrowheads="1"/>
          </p:cNvPicPr>
          <p:nvPr/>
        </p:nvPicPr>
        <p:blipFill>
          <a:blip r:embed="rId5" cstate="print"/>
          <a:srcRect t="7368" b="17894"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3" name="Picture 2" descr="File:F1 Monte Carl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027" y="1285860"/>
            <a:ext cx="8445815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správně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324" y="1500174"/>
            <a:ext cx="4257676" cy="528641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1) Triglav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2) Ochridské jezero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3) Soluň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4) Kosovo	 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5) Bartolomeo Diaz	...... 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6) Sagrada Familia	......  	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7) Alfa Romeo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8) Peloponés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9) Mulhacén		......</a:t>
            </a:r>
          </a:p>
          <a:p>
            <a:pPr>
              <a:lnSpc>
                <a:spcPts val="3500"/>
              </a:lnSpc>
              <a:buNone/>
            </a:pPr>
            <a:r>
              <a:rPr lang="cs-CZ" sz="8000" b="1" dirty="0" smtClean="0"/>
              <a:t>10) Modena		......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929190" y="1500174"/>
            <a:ext cx="4257676" cy="5143536"/>
          </a:xfrm>
          <a:prstGeom prst="rect">
            <a:avLst/>
          </a:prstGeom>
        </p:spPr>
        <p:txBody>
          <a:bodyPr vert="horz">
            <a:normAutofit fontScale="32500" lnSpcReduction="2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A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Řecký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poloostrov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B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Portugalský mořeplavec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C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nejvyšší hora Slovinska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D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Italské město  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E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Italská automobilka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F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Řecké město 	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G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Makedonsko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Albánské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jezero</a:t>
            </a: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H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Španělský chrám 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lnSpc>
                <a:spcPts val="3500"/>
              </a:lnSpc>
              <a:spcBef>
                <a:spcPct val="20000"/>
              </a:spcBef>
              <a:buClr>
                <a:schemeClr val="accent3"/>
              </a:buClr>
              <a:buSzPct val="95000"/>
            </a:pPr>
            <a:r>
              <a:rPr lang="cs-CZ" sz="6200" b="1" dirty="0" smtClean="0"/>
              <a:t>I) autonomní oblast v Srbsku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ts val="35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6200" b="1" dirty="0" smtClean="0"/>
              <a:t>J</a:t>
            </a:r>
            <a:r>
              <a:rPr kumimoji="0" lang="cs-CZ" sz="6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</a:t>
            </a:r>
            <a:r>
              <a:rPr kumimoji="0" lang="cs-CZ" sz="6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největší hora Španělska</a:t>
            </a:r>
            <a:endParaRPr kumimoji="0" lang="cs-CZ" sz="6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1500174"/>
            <a:ext cx="428628" cy="419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7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43240" y="2000240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2500306"/>
            <a:ext cx="428628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000372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3500438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4000504"/>
            <a:ext cx="428628" cy="438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4572008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3240" y="5072074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5572140"/>
            <a:ext cx="428628" cy="342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9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43240" y="6072206"/>
            <a:ext cx="428628" cy="3744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extovéPole 66"/>
          <p:cNvSpPr txBox="1"/>
          <p:nvPr/>
        </p:nvSpPr>
        <p:spPr>
          <a:xfrm>
            <a:off x="0" y="1643050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1. Italská automobilka?</a:t>
            </a:r>
            <a:endParaRPr lang="cs-CZ" sz="2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0" y="2500306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2. Bulharské hlavní město?</a:t>
            </a:r>
            <a:endParaRPr lang="cs-CZ" sz="2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0" y="3314642"/>
            <a:ext cx="30003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3. Portugalský ostrov?</a:t>
            </a:r>
            <a:endParaRPr lang="cs-CZ" sz="2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0" y="4071942"/>
            <a:ext cx="5286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4. Sporný stát u Srbska?</a:t>
            </a:r>
            <a:endParaRPr lang="cs-CZ" sz="2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0" y="4857760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5. Dardanely a ...? </a:t>
            </a:r>
            <a:endParaRPr lang="cs-CZ" sz="2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0" y="5672096"/>
            <a:ext cx="44291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6. Sídlo </a:t>
            </a:r>
            <a:r>
              <a:rPr lang="cs-CZ" sz="2000" b="1" dirty="0" smtClean="0"/>
              <a:t>papeže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78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správně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tajenku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9" name="Obdélník 78"/>
          <p:cNvSpPr/>
          <p:nvPr/>
        </p:nvSpPr>
        <p:spPr>
          <a:xfrm>
            <a:off x="242886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314324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385762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671514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457200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600076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286380" y="550070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TextovéPole 74"/>
          <p:cNvSpPr txBox="1"/>
          <p:nvPr/>
        </p:nvSpPr>
        <p:spPr>
          <a:xfrm>
            <a:off x="2428860" y="5500702"/>
            <a:ext cx="500066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V     </a:t>
            </a:r>
            <a:r>
              <a:rPr lang="cs-CZ" sz="100" b="1" dirty="0" smtClean="0"/>
              <a:t>  </a:t>
            </a:r>
            <a:r>
              <a:rPr lang="cs-CZ" sz="3000" b="1" dirty="0" smtClean="0"/>
              <a:t>A     </a:t>
            </a:r>
            <a:r>
              <a:rPr lang="cs-CZ" sz="100" b="1" dirty="0" smtClean="0"/>
              <a:t>           </a:t>
            </a:r>
            <a:r>
              <a:rPr lang="cs-CZ" sz="3000" b="1" dirty="0" smtClean="0"/>
              <a:t>T     </a:t>
            </a:r>
            <a:r>
              <a:rPr lang="cs-CZ" sz="100" b="1" dirty="0" smtClean="0">
                <a:solidFill>
                  <a:srgbClr val="C00000"/>
                </a:solidFill>
              </a:rPr>
              <a:t>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I     </a:t>
            </a:r>
            <a:r>
              <a:rPr lang="cs-CZ" sz="100" b="1" dirty="0" smtClean="0">
                <a:solidFill>
                  <a:srgbClr val="C00000"/>
                </a:solidFill>
              </a:rPr>
              <a:t>              </a:t>
            </a:r>
            <a:r>
              <a:rPr lang="cs-CZ" sz="3000" b="1" dirty="0" smtClean="0"/>
              <a:t>K     Á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N</a:t>
            </a:r>
            <a:endParaRPr lang="cs-CZ" sz="3000" b="1" dirty="0"/>
          </a:p>
        </p:txBody>
      </p:sp>
      <p:sp>
        <p:nvSpPr>
          <p:cNvPr id="86" name="Obdélník 85"/>
          <p:cNvSpPr/>
          <p:nvPr/>
        </p:nvSpPr>
        <p:spPr>
          <a:xfrm>
            <a:off x="742952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85762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385762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314324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242886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14324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457200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600076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5286380" y="4714884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TextovéPole 73"/>
          <p:cNvSpPr txBox="1"/>
          <p:nvPr/>
        </p:nvSpPr>
        <p:spPr>
          <a:xfrm>
            <a:off x="2428860" y="4714884"/>
            <a:ext cx="42862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B    </a:t>
            </a:r>
            <a:r>
              <a:rPr lang="cs-CZ" sz="100" b="1" dirty="0" smtClean="0"/>
              <a:t>                      </a:t>
            </a:r>
            <a:r>
              <a:rPr lang="cs-CZ" sz="3000" b="1" dirty="0" smtClean="0"/>
              <a:t>O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S    </a:t>
            </a:r>
            <a:r>
              <a:rPr lang="cs-CZ" sz="100" b="1" dirty="0" smtClean="0"/>
              <a:t>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P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O   </a:t>
            </a:r>
            <a:r>
              <a:rPr lang="cs-CZ" sz="100" b="1" dirty="0" smtClean="0"/>
              <a:t>                                             </a:t>
            </a:r>
            <a:r>
              <a:rPr lang="cs-CZ" sz="3000" b="1" dirty="0" smtClean="0"/>
              <a:t>R</a:t>
            </a:r>
            <a:endParaRPr lang="cs-CZ" sz="3000" b="1" dirty="0"/>
          </a:p>
        </p:txBody>
      </p:sp>
      <p:sp>
        <p:nvSpPr>
          <p:cNvPr id="96" name="Obdélník 95"/>
          <p:cNvSpPr/>
          <p:nvPr/>
        </p:nvSpPr>
        <p:spPr>
          <a:xfrm>
            <a:off x="385762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671514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600076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929066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extovéPole 68"/>
          <p:cNvSpPr txBox="1"/>
          <p:nvPr/>
        </p:nvSpPr>
        <p:spPr>
          <a:xfrm>
            <a:off x="3857620" y="3929066"/>
            <a:ext cx="42862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</a:t>
            </a:r>
            <a:r>
              <a:rPr lang="cs-CZ" sz="3000" b="1" dirty="0" smtClean="0"/>
              <a:t>K   </a:t>
            </a:r>
            <a:r>
              <a:rPr lang="cs-CZ" sz="100" b="1" dirty="0" smtClean="0"/>
              <a:t>                     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  </a:t>
            </a:r>
            <a:r>
              <a:rPr lang="cs-CZ" sz="3000" b="1" dirty="0" smtClean="0"/>
              <a:t>S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O    </a:t>
            </a:r>
            <a:r>
              <a:rPr lang="cs-CZ" sz="100" b="1" dirty="0" smtClean="0"/>
              <a:t>                     </a:t>
            </a:r>
            <a:r>
              <a:rPr lang="cs-CZ" sz="3000" b="1" dirty="0" smtClean="0"/>
              <a:t>V    </a:t>
            </a:r>
            <a:r>
              <a:rPr lang="cs-CZ" sz="100" b="1" dirty="0" smtClean="0"/>
              <a:t>                             </a:t>
            </a:r>
            <a:r>
              <a:rPr lang="cs-CZ" sz="3000" b="1" dirty="0" smtClean="0"/>
              <a:t>O</a:t>
            </a:r>
            <a:endParaRPr lang="cs-CZ" sz="3000" b="1" dirty="0"/>
          </a:p>
        </p:txBody>
      </p:sp>
      <p:sp>
        <p:nvSpPr>
          <p:cNvPr id="101" name="Obdélník 100"/>
          <p:cNvSpPr/>
          <p:nvPr/>
        </p:nvSpPr>
        <p:spPr>
          <a:xfrm>
            <a:off x="314324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457200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528638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4" name="Obdélník 103"/>
          <p:cNvSpPr/>
          <p:nvPr/>
        </p:nvSpPr>
        <p:spPr>
          <a:xfrm>
            <a:off x="600076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6" name="Obdélník 105"/>
          <p:cNvSpPr/>
          <p:nvPr/>
        </p:nvSpPr>
        <p:spPr>
          <a:xfrm>
            <a:off x="742952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6715140" y="3143248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143240" y="3143248"/>
            <a:ext cx="500066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M   </a:t>
            </a:r>
            <a:r>
              <a:rPr lang="cs-CZ" sz="100" b="1" dirty="0" smtClean="0"/>
              <a:t>                                           </a:t>
            </a:r>
            <a:r>
              <a:rPr lang="cs-CZ" sz="3000" b="1" dirty="0" smtClean="0"/>
              <a:t>A    </a:t>
            </a:r>
            <a:r>
              <a:rPr lang="cs-CZ" sz="100" b="1" dirty="0" smtClean="0"/>
              <a:t>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D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</a:t>
            </a:r>
            <a:r>
              <a:rPr lang="cs-CZ" sz="3000" b="1" dirty="0" smtClean="0"/>
              <a:t>E     </a:t>
            </a:r>
            <a:r>
              <a:rPr lang="cs-CZ" sz="100" b="1" dirty="0" smtClean="0"/>
              <a:t>                              </a:t>
            </a:r>
            <a:r>
              <a:rPr lang="cs-CZ" sz="3000" b="1" dirty="0" smtClean="0"/>
              <a:t>I     </a:t>
            </a:r>
            <a:r>
              <a:rPr lang="cs-CZ" sz="100" b="1" dirty="0" smtClean="0"/>
              <a:t>                </a:t>
            </a:r>
            <a:r>
              <a:rPr lang="cs-CZ" sz="3000" b="1" dirty="0" smtClean="0"/>
              <a:t>R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08" name="Obdélník 107"/>
          <p:cNvSpPr/>
          <p:nvPr/>
        </p:nvSpPr>
        <p:spPr>
          <a:xfrm>
            <a:off x="671514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600076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528638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4572000" y="2357430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3857620" y="2357430"/>
            <a:ext cx="357190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    </a:t>
            </a:r>
            <a:r>
              <a:rPr lang="cs-CZ" sz="3000" b="1" dirty="0" smtClean="0"/>
              <a:t>S     </a:t>
            </a:r>
            <a:r>
              <a:rPr lang="cs-CZ" sz="100" b="1" dirty="0" smtClean="0"/>
              <a:t>   </a:t>
            </a:r>
            <a:r>
              <a:rPr lang="cs-CZ" sz="3000" b="1" dirty="0" smtClean="0">
                <a:solidFill>
                  <a:srgbClr val="C00000"/>
                </a:solidFill>
              </a:rPr>
              <a:t>O</a:t>
            </a:r>
            <a:r>
              <a:rPr lang="cs-CZ" sz="3000" b="1" dirty="0" smtClean="0"/>
              <a:t>     </a:t>
            </a:r>
            <a:r>
              <a:rPr lang="cs-CZ" sz="100" b="1" dirty="0" smtClean="0"/>
              <a:t> </a:t>
            </a:r>
            <a:r>
              <a:rPr lang="cs-CZ" sz="3000" b="1" dirty="0" smtClean="0"/>
              <a:t>F    </a:t>
            </a:r>
            <a:r>
              <a:rPr lang="cs-CZ" sz="100" b="1" dirty="0" smtClean="0"/>
              <a:t>                                                          </a:t>
            </a:r>
            <a:r>
              <a:rPr lang="cs-CZ" sz="3000" b="1" dirty="0" smtClean="0"/>
              <a:t>I    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112" name="Obdélník 111"/>
          <p:cNvSpPr/>
          <p:nvPr/>
        </p:nvSpPr>
        <p:spPr>
          <a:xfrm>
            <a:off x="671514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600076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bdélník 113"/>
          <p:cNvSpPr/>
          <p:nvPr/>
        </p:nvSpPr>
        <p:spPr>
          <a:xfrm>
            <a:off x="528638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bdélník 114"/>
          <p:cNvSpPr/>
          <p:nvPr/>
        </p:nvSpPr>
        <p:spPr>
          <a:xfrm>
            <a:off x="457200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bdélník 115"/>
          <p:cNvSpPr/>
          <p:nvPr/>
        </p:nvSpPr>
        <p:spPr>
          <a:xfrm>
            <a:off x="385762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bdélník 116"/>
          <p:cNvSpPr/>
          <p:nvPr/>
        </p:nvSpPr>
        <p:spPr>
          <a:xfrm>
            <a:off x="7429520" y="1571612"/>
            <a:ext cx="714380" cy="64294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3143240" y="1571612"/>
            <a:ext cx="5000660" cy="605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3000" b="1" dirty="0" smtClean="0"/>
              <a:t> </a:t>
            </a:r>
            <a:r>
              <a:rPr lang="cs-CZ" sz="100" b="1" dirty="0" smtClean="0"/>
              <a:t>                   </a:t>
            </a:r>
            <a:r>
              <a:rPr lang="cs-CZ" sz="3000" b="1" dirty="0" smtClean="0"/>
              <a:t>F    </a:t>
            </a:r>
            <a:r>
              <a:rPr lang="cs-CZ" sz="100" b="1" dirty="0" smtClean="0"/>
              <a:t>                                           </a:t>
            </a:r>
            <a:r>
              <a:rPr lang="cs-CZ" sz="3000" b="1" dirty="0" smtClean="0"/>
              <a:t>E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>
                <a:solidFill>
                  <a:srgbClr val="C00000"/>
                </a:solidFill>
              </a:rPr>
              <a:t>R</a:t>
            </a:r>
            <a:r>
              <a:rPr lang="cs-CZ" sz="3000" b="1" dirty="0" smtClean="0"/>
              <a:t>    </a:t>
            </a:r>
            <a:r>
              <a:rPr lang="cs-CZ" sz="100" b="1" dirty="0" smtClean="0"/>
              <a:t>                                </a:t>
            </a:r>
            <a:r>
              <a:rPr lang="cs-CZ" sz="3000" b="1" dirty="0" smtClean="0"/>
              <a:t>R    </a:t>
            </a:r>
            <a:r>
              <a:rPr lang="cs-CZ" sz="100" b="1" dirty="0" smtClean="0"/>
              <a:t>                            </a:t>
            </a:r>
            <a:r>
              <a:rPr lang="cs-CZ" sz="3000" b="1" dirty="0" smtClean="0"/>
              <a:t>A     R     </a:t>
            </a:r>
            <a:r>
              <a:rPr lang="cs-CZ" sz="100" b="1" dirty="0" smtClean="0"/>
              <a:t>                 </a:t>
            </a:r>
            <a:r>
              <a:rPr lang="cs-CZ" sz="3000" b="1" dirty="0" smtClean="0"/>
              <a:t>I</a:t>
            </a:r>
            <a:endParaRPr lang="cs-CZ" sz="3000" b="1" dirty="0"/>
          </a:p>
        </p:txBody>
      </p:sp>
      <p:sp>
        <p:nvSpPr>
          <p:cNvPr id="119" name="Obdélník 118"/>
          <p:cNvSpPr/>
          <p:nvPr/>
        </p:nvSpPr>
        <p:spPr>
          <a:xfrm>
            <a:off x="4572000" y="1571612"/>
            <a:ext cx="714380" cy="4572032"/>
          </a:xfrm>
          <a:prstGeom prst="rect">
            <a:avLst/>
          </a:prstGeom>
          <a:noFill/>
          <a:ln w="381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" grpId="0"/>
      <p:bldP spid="75" grpId="0"/>
      <p:bldP spid="74" grpId="0"/>
      <p:bldP spid="69" grpId="0"/>
      <p:bldP spid="60" grpId="0"/>
      <p:bldP spid="57" grpId="0"/>
      <p:bldP spid="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60"/>
            <a:ext cx="9144000" cy="5500702"/>
          </a:xfrm>
        </p:spPr>
        <p:txBody>
          <a:bodyPr>
            <a:normAutofit/>
          </a:bodyPr>
          <a:lstStyle/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1) Nejmenším státem Evropy je Vatikán.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2) Státy jihovýchodní Evropy vznikly rozpadem Jugoslávie.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3) Pro Chorvatsko má </a:t>
            </a:r>
            <a:r>
              <a:rPr lang="cs-CZ" sz="2400" b="1" dirty="0" smtClean="0"/>
              <a:t>největší </a:t>
            </a:r>
            <a:r>
              <a:rPr lang="cs-CZ" sz="2400" b="1" dirty="0" smtClean="0"/>
              <a:t>význam cestovním ruchu.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4) Slovinsko má přístup k Jaderskému moři.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5) Na severu Itálie okolo řeky Pád se nachází Pádská nížina.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6) Malta je ostrovní stát a nachází se ve Středozemním moři.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7) Na Kypru se můžeme setkat s řečtinou a turečtinou. 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8) Na Balkánu se můžeme setkat s katolíky a muslimy. 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9) Monako má největší hustotu zalidnění.</a:t>
            </a:r>
          </a:p>
          <a:p>
            <a:pPr algn="ctr">
              <a:lnSpc>
                <a:spcPts val="3500"/>
              </a:lnSpc>
              <a:buNone/>
            </a:pPr>
            <a:r>
              <a:rPr lang="cs-CZ" sz="2400" b="1" dirty="0" smtClean="0"/>
              <a:t>10) V Srbsku se nachází autonomní stát Kosovo.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Dopl</a:t>
            </a:r>
            <a:r>
              <a:rPr lang="cs-CZ" sz="4000" b="1" u="sng" dirty="0" smtClean="0">
                <a:solidFill>
                  <a:schemeClr val="tx1"/>
                </a:solidFill>
              </a:rPr>
              <a:t>ň</a:t>
            </a:r>
            <a:r>
              <a:rPr lang="cs-CZ" sz="4000" b="1" u="sng" dirty="0" smtClean="0">
                <a:solidFill>
                  <a:schemeClr val="tx1"/>
                </a:solidFill>
              </a:rPr>
              <a:t>te </a:t>
            </a:r>
            <a:r>
              <a:rPr lang="cs-CZ" sz="4000" b="1" u="sng" dirty="0" smtClean="0">
                <a:solidFill>
                  <a:schemeClr val="tx1"/>
                </a:solidFill>
              </a:rPr>
              <a:t>správně zbytek věty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1428736"/>
            <a:ext cx="1571636" cy="571504"/>
          </a:xfrm>
          <a:prstGeom prst="rect">
            <a:avLst/>
          </a:prstGeom>
          <a:noFill/>
        </p:spPr>
      </p:pic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143768" y="1928802"/>
            <a:ext cx="1714512" cy="571504"/>
          </a:xfrm>
          <a:prstGeom prst="rect">
            <a:avLst/>
          </a:prstGeom>
          <a:noFill/>
        </p:spPr>
      </p:pic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143636" y="2500306"/>
            <a:ext cx="2714644" cy="571504"/>
          </a:xfrm>
          <a:prstGeom prst="rect">
            <a:avLst/>
          </a:prstGeom>
          <a:noFill/>
        </p:spPr>
      </p:pic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72066" y="3000372"/>
            <a:ext cx="2786082" cy="571504"/>
          </a:xfrm>
          <a:prstGeom prst="rect">
            <a:avLst/>
          </a:prstGeom>
          <a:noFill/>
        </p:spPr>
      </p:pic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643702" y="3500438"/>
            <a:ext cx="2143140" cy="571504"/>
          </a:xfrm>
          <a:prstGeom prst="rect">
            <a:avLst/>
          </a:prstGeom>
          <a:noFill/>
        </p:spPr>
      </p:pic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857884" y="4000504"/>
            <a:ext cx="3286116" cy="571504"/>
          </a:xfrm>
          <a:prstGeom prst="rect">
            <a:avLst/>
          </a:prstGeom>
          <a:noFill/>
        </p:spPr>
      </p:pic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15140" y="4572008"/>
            <a:ext cx="1928826" cy="571504"/>
          </a:xfrm>
          <a:prstGeom prst="rect">
            <a:avLst/>
          </a:prstGeom>
          <a:noFill/>
        </p:spPr>
      </p:pic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072330" y="5072074"/>
            <a:ext cx="1643074" cy="571504"/>
          </a:xfrm>
          <a:prstGeom prst="rect">
            <a:avLst/>
          </a:prstGeom>
          <a:noFill/>
        </p:spPr>
      </p:pic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857752" y="5572140"/>
            <a:ext cx="2857520" cy="571504"/>
          </a:xfrm>
          <a:prstGeom prst="rect">
            <a:avLst/>
          </a:prstGeom>
          <a:noFill/>
        </p:spPr>
      </p:pic>
      <p:pic>
        <p:nvPicPr>
          <p:cNvPr id="2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86578" y="6072206"/>
            <a:ext cx="1357322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72198" y="1467137"/>
            <a:ext cx="1928826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2400" b="1" dirty="0" smtClean="0">
                <a:solidFill>
                  <a:schemeClr val="accent1"/>
                </a:solidFill>
              </a:rPr>
              <a:t>Vatikán.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00892" y="2000240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Jugoslávie.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2492896"/>
            <a:ext cx="2857520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400" b="1" dirty="0" smtClean="0">
                <a:solidFill>
                  <a:schemeClr val="accent1"/>
                </a:solidFill>
              </a:rPr>
              <a:t>cestovní ruch.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628" y="3000372"/>
            <a:ext cx="3071834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Jaderskému moři.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72296" y="3538839"/>
            <a:ext cx="2643174" cy="489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Pádská nížina.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5008" y="4071942"/>
            <a:ext cx="3429024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Středozemním moři.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43702" y="4572008"/>
            <a:ext cx="1928826" cy="462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400" b="1" dirty="0" smtClean="0">
                <a:solidFill>
                  <a:schemeClr val="accent1"/>
                </a:solidFill>
              </a:rPr>
              <a:t>turečtinou.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5072074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muslimy.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86314" y="5610541"/>
            <a:ext cx="2928958" cy="4621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0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hustotu zalidnění.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715140" y="6110607"/>
            <a:ext cx="1928826" cy="471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400" b="1" dirty="0" smtClean="0">
                <a:solidFill>
                  <a:schemeClr val="accent1"/>
                </a:solidFill>
              </a:rPr>
              <a:t>Kosovo.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85794"/>
            <a:ext cx="9144000" cy="64294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Přiřaďte k vlajkám státy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4" name="Obrázek 3" descr="File:Flag of Spain.sv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7" name="Picture 2" descr="File:Flag of Portugal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256"/>
            <a:ext cx="2721448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8" name="Picture 2" descr="File:Flag of Italy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14678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9" name="Picture 2" descr="File:Flag of Croatia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5074" y="1714488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" name="Picture 2" descr="File:Flag of Slovenia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1" name="Picture 2" descr="File:Flag of Romania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4678" y="4286256"/>
            <a:ext cx="2714644" cy="178595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214282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Španělsko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15074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Slovinsko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14678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Rumunsko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4282" y="6072206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Portugalsko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14678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Itálie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15074" y="3500438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Chorvatsko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28860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29256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8860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29652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429256" y="292893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00364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00760" y="3786190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00760" y="6357958"/>
            <a:ext cx="3143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29652" y="550070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Italy map modern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1357298"/>
            <a:ext cx="5643602" cy="544399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2928926" y="457200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579294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86512" y="2428868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86446" y="1571612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2264" y="1292354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1934" y="4786322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00298" y="328612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B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0826" y="5786454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C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8780" y="3295648"/>
            <a:ext cx="561980" cy="561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57620" y="6000768"/>
            <a:ext cx="50006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E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6" name="Rovnoramenný trojúhelník 15"/>
          <p:cNvSpPr/>
          <p:nvPr/>
        </p:nvSpPr>
        <p:spPr>
          <a:xfrm>
            <a:off x="5286380" y="5500702"/>
            <a:ext cx="214314" cy="285752"/>
          </a:xfrm>
          <a:prstGeom prst="triangl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071934" y="3500438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4714876" y="4286256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071934" y="2714620"/>
            <a:ext cx="285752" cy="28575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šipka 19"/>
          <p:cNvCxnSpPr/>
          <p:nvPr/>
        </p:nvCxnSpPr>
        <p:spPr>
          <a:xfrm rot="5400000">
            <a:off x="3643306" y="2071678"/>
            <a:ext cx="428628" cy="285752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 rot="16853758">
            <a:off x="2471556" y="4715592"/>
            <a:ext cx="1260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Sardinie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3438" y="5929330"/>
            <a:ext cx="1000132" cy="4514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2000" b="1" dirty="0" smtClean="0"/>
              <a:t>Sicílie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 rot="2690533">
            <a:off x="5682582" y="2617912"/>
            <a:ext cx="156559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/>
              <a:t>Bosna a Hercegovina</a:t>
            </a:r>
            <a:endParaRPr lang="cs-CZ" sz="15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643570" y="1928802"/>
            <a:ext cx="1500198" cy="4701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500" b="1" dirty="0" smtClean="0"/>
              <a:t>Chorvatsko</a:t>
            </a:r>
            <a:endParaRPr lang="cs-CZ" sz="15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43636" y="1559470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Maďarsko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357554" y="471488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Tyrhénské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073565">
            <a:off x="1981735" y="3173704"/>
            <a:ext cx="142874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Ligurské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5639060"/>
            <a:ext cx="150019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Jónské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 rot="2469339">
            <a:off x="4419182" y="3328725"/>
            <a:ext cx="250768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Jaderské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1309320">
            <a:off x="3218419" y="6105877"/>
            <a:ext cx="19712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Sicilský průliv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43306" y="1517680"/>
            <a:ext cx="928662" cy="5690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9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Pád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929190" y="4214818"/>
            <a:ext cx="1214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</a:t>
            </a:r>
            <a:r>
              <a:rPr lang="cs-CZ" sz="2000" b="1" dirty="0" smtClean="0"/>
              <a:t>Neapol</a:t>
            </a:r>
            <a:endParaRPr lang="cs-CZ" sz="2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57686" y="3457518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Řím</a:t>
            </a:r>
            <a:endParaRPr lang="cs-CZ" sz="20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571868" y="2962959"/>
            <a:ext cx="13573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San Marino</a:t>
            </a:r>
            <a:endParaRPr lang="cs-CZ" sz="15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929190" y="4143380"/>
            <a:ext cx="571504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500"/>
              </a:lnSpc>
            </a:pPr>
            <a:r>
              <a:rPr lang="cs-CZ" sz="100" b="1" dirty="0" smtClean="0"/>
              <a:t>                </a:t>
            </a:r>
            <a:r>
              <a:rPr lang="cs-CZ" sz="2500" b="1" dirty="0" smtClean="0"/>
              <a:t>I.</a:t>
            </a:r>
            <a:endParaRPr lang="cs-CZ" sz="25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57554" y="2594756"/>
            <a:ext cx="1000132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                           </a:t>
            </a:r>
            <a:r>
              <a:rPr lang="cs-CZ" sz="2500" b="1" dirty="0" smtClean="0"/>
              <a:t>III.</a:t>
            </a:r>
            <a:endParaRPr lang="cs-CZ" sz="25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6248" y="3380574"/>
            <a:ext cx="64291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100" b="1" dirty="0" smtClean="0"/>
              <a:t>                 </a:t>
            </a:r>
            <a:r>
              <a:rPr lang="cs-CZ" sz="2500" b="1" dirty="0" smtClean="0"/>
              <a:t>II.</a:t>
            </a:r>
            <a:endParaRPr lang="cs-CZ" sz="25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5457782"/>
            <a:ext cx="16430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Stromboli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14314" y="649412"/>
            <a:ext cx="8929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Doplňte </a:t>
            </a:r>
            <a:r>
              <a:rPr lang="cs-CZ" sz="4000" b="1" u="sng" dirty="0" smtClean="0"/>
              <a:t>jednotlivé pojmy</a:t>
            </a:r>
            <a:endParaRPr lang="cs-CZ" sz="4000" b="1" u="sng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86182" y="1594624"/>
            <a:ext cx="71438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IV.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57752" y="5429264"/>
            <a:ext cx="71438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V.</a:t>
            </a:r>
            <a:endParaRPr lang="cs-CZ" sz="25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40" grpId="0"/>
      <p:bldP spid="41" grpId="0"/>
      <p:bldP spid="4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57322"/>
            <a:ext cx="9144000" cy="5429264"/>
          </a:xfrm>
        </p:spPr>
        <p:txBody>
          <a:bodyPr>
            <a:noAutofit/>
          </a:bodyPr>
          <a:lstStyle/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A) Vyhledejte tři největší státy jižní </a:t>
            </a:r>
            <a:r>
              <a:rPr lang="cs-CZ" sz="3000" b="1" dirty="0" smtClean="0"/>
              <a:t>Evropy.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Španělsko	   2. Itálie	       3. Řecko</a:t>
            </a:r>
            <a:endParaRPr lang="cs-CZ" sz="3000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B) Vyhledejte tři nejznámější </a:t>
            </a:r>
            <a:r>
              <a:rPr lang="cs-CZ" sz="3000" b="1" dirty="0" smtClean="0"/>
              <a:t>i</a:t>
            </a:r>
            <a:r>
              <a:rPr lang="cs-CZ" sz="3000" b="1" dirty="0" smtClean="0"/>
              <a:t>talské sopky.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Etna		   2. Vesuv	       3. Stromboli</a:t>
            </a:r>
            <a:endParaRPr lang="cs-CZ" sz="3000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b="1" dirty="0" smtClean="0"/>
              <a:t>	C) Vyhledejte sousedy Bosny a </a:t>
            </a:r>
            <a:r>
              <a:rPr lang="cs-CZ" sz="3000" b="1" dirty="0" smtClean="0"/>
              <a:t>Hercegoviny.</a:t>
            </a:r>
            <a:endParaRPr lang="cs-CZ" sz="3000" b="1" dirty="0" smtClean="0"/>
          </a:p>
          <a:p>
            <a:pPr algn="just">
              <a:lnSpc>
                <a:spcPts val="6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Chorvatsko	   2. Srbsko       3.Černá Hora 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Práce s atlasem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VOLNÉ DÍLO. Wikipedia [online]. [cit. 2012-20-7]. Dostupný na www:&lt;http://commons.wikimedia.org/wiki/File:Corrida_0019.jpg&gt;.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RAMBLING, Traveler. Wikipedia [online]. [cit. 2012-20-7]. Dostupný na www:&lt;http://commons.wikimedia.org/wiki/File:Venice-Italy.jpg?uselang=cs&gt;.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BERTS. Wikipedia [online]. [cit. 2012-20-7]. Dostupný na www:&lt;http://commons.wikimedia.org/wiki/File:F1_Monte_Carlo.jpg&gt;.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LEINAD-Z. Wikipedia [online]. [cit. 2012-20-7]. Dostupný na www:&lt;http://commons.wikimedia.org/wiki/File:Saint_Peter%27s_Square_from_the_dome_v2.jpg&gt;.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VOLNÉ DÍLO. Wikipedia [online]. [cit. 2012-20-7]. Dostupný na www:&lt;http://commons.wikimedia.org/wiki/File:Italy_map_modern.png&gt;.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www:&lt;http://commons.wikimedia.org/wiki/File:Flag_of_Portugal.svg&gt;.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ODDER.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www:&lt;http://commons.wikimedia.org/wiki/File:Flag_of_Spain.svg?uselang=cs&gt;.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www:&lt;http://commons.wikimedia.org/wiki/File:Flag_of_Italy.svg&gt;.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www:&lt;http://commons.wikimedia.org/wiki/File:Flag_of_Slovenia.svg&gt;.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www:&lt;http://commons.wikimedia.org/wiki/File:Flag_of_Croatia.svg&gt;.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www:&lt;http://commons.wikimedia.org/wiki/File:Flag_of_Romania.svg&gt;.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</a:t>
            </a:r>
            <a:r>
              <a:rPr lang="cs-CZ" sz="700" smtClean="0"/>
              <a:t>[14] BORECKÝ </a:t>
            </a:r>
            <a:r>
              <a:rPr lang="cs-CZ" sz="700" dirty="0" smtClean="0"/>
              <a:t>Daniel, CHALUPA Petr, NOVÁK Svatopluk, Zeměpis pro 8. ročník, 2. díl Česká republika, nakladatelství Nová Škola, Brno 2009, 95 s.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sz="900" dirty="0" smtClean="0"/>
              <a:t>	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3436</TotalTime>
  <Words>594</Words>
  <Application>Microsoft Office PowerPoint</Application>
  <PresentationFormat>Předvádění na obrazovce (4:3)</PresentationFormat>
  <Paragraphs>260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Doplntě správná slova do textu</vt:lpstr>
      <vt:lpstr>! ! ! PRÁCE S MAPOU ! ! ! URČI JEDNOTLIVÉ POJMY   </vt:lpstr>
      <vt:lpstr>! ! ! PRÁCE S MAPOU ! ! ! URČI JEDNOTLIVÉ  PŘÍRODNÍ ÚTVARY   </vt:lpstr>
      <vt:lpstr>Nehodící vyškrtněte</vt:lpstr>
      <vt:lpstr>Urči následující obrázky</vt:lpstr>
      <vt:lpstr>Spojte správně následující pojmy</vt:lpstr>
      <vt:lpstr>Doplňte správně tajenku</vt:lpstr>
      <vt:lpstr>Doplňte správně zbytek věty</vt:lpstr>
      <vt:lpstr>Přiřaďte k vlajkám státy</vt:lpstr>
      <vt:lpstr>Snímek 12</vt:lpstr>
      <vt:lpstr>Práce s atlasem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180</cp:revision>
  <dcterms:created xsi:type="dcterms:W3CDTF">2012-12-29T15:24:32Z</dcterms:created>
  <dcterms:modified xsi:type="dcterms:W3CDTF">2013-07-03T13:35:32Z</dcterms:modified>
</cp:coreProperties>
</file>