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9" r:id="rId2"/>
    <p:sldId id="292" r:id="rId3"/>
    <p:sldId id="260" r:id="rId4"/>
    <p:sldId id="293" r:id="rId5"/>
    <p:sldId id="263" r:id="rId6"/>
    <p:sldId id="269" r:id="rId7"/>
    <p:sldId id="294" r:id="rId8"/>
    <p:sldId id="295" r:id="rId9"/>
    <p:sldId id="272" r:id="rId10"/>
    <p:sldId id="271" r:id="rId11"/>
    <p:sldId id="275" r:id="rId12"/>
    <p:sldId id="297" r:id="rId13"/>
    <p:sldId id="298" r:id="rId14"/>
    <p:sldId id="29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2330CF4-94B1-456C-B05F-A41F4ACDC5C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 thruBlk="1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245511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71462"/>
            <a:ext cx="9144000" cy="707233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					          </a:t>
            </a:r>
            <a:endParaRPr lang="cs-CZ" sz="30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30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Registrační číslo projektu: </a:t>
            </a:r>
            <a:r>
              <a:rPr lang="cs-CZ" sz="2200" dirty="0" smtClean="0"/>
              <a:t>CZ 1.07/1.4.00/21.1886</a:t>
            </a:r>
            <a:endParaRPr lang="cs-CZ" sz="22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Šablona: </a:t>
            </a:r>
            <a:r>
              <a:rPr lang="cs-CZ" sz="2200" dirty="0" smtClean="0">
                <a:cs typeface="Times New Roman" pitchFamily="18" charset="0"/>
              </a:rPr>
              <a:t>32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Předmět: </a:t>
            </a:r>
            <a:r>
              <a:rPr lang="cs-CZ" sz="22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Sada: </a:t>
            </a:r>
            <a:r>
              <a:rPr lang="cs-CZ" sz="2200" dirty="0" smtClean="0">
                <a:cs typeface="Times New Roman" pitchFamily="18" charset="0"/>
              </a:rPr>
              <a:t>Z 8/18</a:t>
            </a:r>
            <a:r>
              <a:rPr lang="cs-CZ" sz="22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Ročník: </a:t>
            </a:r>
            <a:r>
              <a:rPr lang="cs-CZ" sz="2200" dirty="0" smtClean="0">
                <a:cs typeface="Times New Roman" pitchFamily="18" charset="0"/>
              </a:rPr>
              <a:t>8. ročník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Jméno autora (vč. titul): </a:t>
            </a:r>
            <a:r>
              <a:rPr lang="cs-CZ" sz="2200" dirty="0" smtClean="0">
                <a:cs typeface="Times New Roman" pitchFamily="18" charset="0"/>
              </a:rPr>
              <a:t>Tomáš Szabo (Bc.)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Škola – adresa: </a:t>
            </a:r>
            <a:r>
              <a:rPr lang="cs-CZ" sz="22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l="5133" t="21875" r="10173" b="12500"/>
          <a:stretch>
            <a:fillRect/>
          </a:stretch>
        </p:blipFill>
        <p:spPr bwMode="auto">
          <a:xfrm>
            <a:off x="285720" y="214290"/>
            <a:ext cx="3214711" cy="2243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491880" y="548680"/>
            <a:ext cx="55446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000" b="1" dirty="0" smtClean="0"/>
              <a:t>Výukový materiál 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zpracovaný v rámci projektu</a:t>
            </a:r>
            <a:endParaRPr lang="cs-CZ" sz="3000" b="1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0166" y="2643183"/>
            <a:ext cx="6357982" cy="92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174073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2844" y="2000240"/>
            <a:ext cx="8858312" cy="471490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8929718" cy="6858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000" b="1" dirty="0" smtClean="0"/>
              <a:t>   Evropa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800000"/>
                </a:solidFill>
              </a:rPr>
              <a:t>   18. střední Evropa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000" b="1" dirty="0" smtClean="0"/>
              <a:t>	Klíčová slova: </a:t>
            </a:r>
            <a:r>
              <a:rPr lang="cs-CZ" sz="2500" dirty="0" smtClean="0"/>
              <a:t>Střední Evropa, Alpské země (Německo, Rakousko, Švýcarsko, Lichtenštejnsko), Visegrádské země (Polsko, Slovensko, Maďarsko, ČR), hlavní města, přírodní podmínky, státní vlajky, průmysl, zemědělství, obyvatelstvo</a:t>
            </a:r>
            <a:endParaRPr lang="cs-CZ" sz="2500" b="1" dirty="0" smtClean="0"/>
          </a:p>
          <a:p>
            <a:pPr algn="just">
              <a:lnSpc>
                <a:spcPct val="150000"/>
              </a:lnSpc>
              <a:buNone/>
            </a:pPr>
            <a:r>
              <a:rPr lang="cs-CZ" sz="2500" b="1" dirty="0" smtClean="0"/>
              <a:t>	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získání a osvojení základních znalostí          v oblasti střední Evropy. Prezentace umožňuje učiteli srozumitelný výklad látky s aktivní účastí žáků. Prezentace se spouští F5 a enter. </a:t>
            </a:r>
          </a:p>
          <a:p>
            <a:pPr>
              <a:buNone/>
            </a:pPr>
            <a:endParaRPr lang="cs-CZ" sz="25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04088"/>
            <a:ext cx="8258204" cy="867524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Základní informace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785926"/>
            <a:ext cx="8858280" cy="714380"/>
          </a:xfrm>
        </p:spPr>
        <p:txBody>
          <a:bodyPr>
            <a:normAutofit/>
          </a:bodyPr>
          <a:lstStyle/>
          <a:p>
            <a:pPr>
              <a:buClr>
                <a:schemeClr val="accent1"/>
              </a:buClr>
              <a:buFont typeface="Wingdings" pitchFamily="2" charset="2"/>
              <a:buChar char="q"/>
            </a:pPr>
            <a:r>
              <a:rPr lang="cs-CZ" sz="3500" b="1" dirty="0" smtClean="0">
                <a:solidFill>
                  <a:schemeClr val="accent1"/>
                </a:solidFill>
              </a:rPr>
              <a:t> jaké státy patří do střední Evropy:</a:t>
            </a:r>
            <a:endParaRPr lang="cs-CZ" sz="3500" b="1" dirty="0">
              <a:solidFill>
                <a:schemeClr val="accent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3536" y="2428868"/>
            <a:ext cx="4286248" cy="36563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/>
              <a:t>5</a:t>
            </a:r>
            <a:r>
              <a:rPr lang="cs-CZ" sz="3000" b="1" dirty="0" smtClean="0"/>
              <a:t>) Polsko</a:t>
            </a:r>
          </a:p>
          <a:p>
            <a:pPr>
              <a:lnSpc>
                <a:spcPct val="200000"/>
              </a:lnSpc>
            </a:pPr>
            <a:r>
              <a:rPr lang="cs-CZ" sz="3000" b="1" dirty="0"/>
              <a:t>6</a:t>
            </a:r>
            <a:r>
              <a:rPr lang="cs-CZ" sz="3000" b="1" dirty="0" smtClean="0"/>
              <a:t>) Česká republika</a:t>
            </a:r>
          </a:p>
          <a:p>
            <a:pPr>
              <a:lnSpc>
                <a:spcPct val="200000"/>
              </a:lnSpc>
            </a:pPr>
            <a:r>
              <a:rPr lang="cs-CZ" sz="3000" b="1" dirty="0"/>
              <a:t>7</a:t>
            </a:r>
            <a:r>
              <a:rPr lang="cs-CZ" sz="3000" b="1" dirty="0" smtClean="0"/>
              <a:t>) Slovensko</a:t>
            </a:r>
          </a:p>
          <a:p>
            <a:pPr>
              <a:lnSpc>
                <a:spcPct val="200000"/>
              </a:lnSpc>
            </a:pPr>
            <a:r>
              <a:rPr lang="cs-CZ" sz="3000" b="1" dirty="0"/>
              <a:t>8</a:t>
            </a:r>
            <a:r>
              <a:rPr lang="cs-CZ" sz="3000" b="1" dirty="0" smtClean="0"/>
              <a:t>) Maďarsko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928662" y="2428868"/>
            <a:ext cx="4143404" cy="36563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1) Německo</a:t>
            </a:r>
          </a:p>
          <a:p>
            <a:pPr>
              <a:lnSpc>
                <a:spcPct val="200000"/>
              </a:lnSpc>
            </a:pPr>
            <a:r>
              <a:rPr lang="cs-CZ" sz="3000" b="1" dirty="0" smtClean="0"/>
              <a:t>2) Švýcarsko</a:t>
            </a:r>
          </a:p>
          <a:p>
            <a:pPr>
              <a:lnSpc>
                <a:spcPct val="200000"/>
              </a:lnSpc>
            </a:pPr>
            <a:r>
              <a:rPr lang="cs-CZ" sz="3000" b="1" dirty="0" smtClean="0"/>
              <a:t>3) Lichtenštejnsko</a:t>
            </a:r>
          </a:p>
          <a:p>
            <a:pPr>
              <a:lnSpc>
                <a:spcPct val="200000"/>
              </a:lnSpc>
            </a:pPr>
            <a:r>
              <a:rPr lang="cs-CZ" sz="3000" b="1" dirty="0" smtClean="0"/>
              <a:t>4) Rakousko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" presetClass="entr" presetSubtype="1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" presetClass="entr" presetSubtype="10" fill="hold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85884"/>
            <a:ext cx="8858280" cy="5572116"/>
          </a:xfrm>
        </p:spPr>
        <p:txBody>
          <a:bodyPr>
            <a:normAutofit/>
          </a:bodyPr>
          <a:lstStyle/>
          <a:p>
            <a:pPr algn="just">
              <a:lnSpc>
                <a:spcPts val="4200"/>
              </a:lnSpc>
              <a:spcBef>
                <a:spcPts val="0"/>
              </a:spcBef>
              <a:buNone/>
            </a:pPr>
            <a:r>
              <a:rPr lang="cs-CZ" sz="2500" dirty="0" smtClean="0"/>
              <a:t>	Státy střední Evropy můžeme rozdělit na státy </a:t>
            </a:r>
            <a:r>
              <a:rPr lang="cs-CZ" sz="2500" b="1" dirty="0" smtClean="0">
                <a:solidFill>
                  <a:schemeClr val="accent1"/>
                </a:solidFill>
              </a:rPr>
              <a:t>Alpské</a:t>
            </a:r>
            <a:r>
              <a:rPr lang="cs-CZ" sz="2500" dirty="0" smtClean="0"/>
              <a:t> a státy </a:t>
            </a:r>
            <a:r>
              <a:rPr lang="cs-CZ" sz="2500" b="1" dirty="0" smtClean="0">
                <a:solidFill>
                  <a:schemeClr val="accent1"/>
                </a:solidFill>
              </a:rPr>
              <a:t>Visegrádské</a:t>
            </a:r>
            <a:r>
              <a:rPr lang="cs-CZ" sz="2500" dirty="0" smtClean="0"/>
              <a:t>. Mezi Alpské země patří </a:t>
            </a:r>
            <a:r>
              <a:rPr lang="cs-CZ" sz="2500" b="1" dirty="0" smtClean="0">
                <a:solidFill>
                  <a:schemeClr val="accent1"/>
                </a:solidFill>
              </a:rPr>
              <a:t>Německo</a:t>
            </a:r>
            <a:r>
              <a:rPr lang="cs-CZ" sz="2500" dirty="0" smtClean="0"/>
              <a:t>, Švýcarsko, Rakousko  a Lichtenštejnsko. Naopak mezi státy Visegrádské patří </a:t>
            </a:r>
            <a:r>
              <a:rPr lang="cs-CZ" sz="2500" b="1" dirty="0" smtClean="0">
                <a:solidFill>
                  <a:schemeClr val="accent1"/>
                </a:solidFill>
              </a:rPr>
              <a:t>Polsko,</a:t>
            </a:r>
            <a:r>
              <a:rPr lang="cs-CZ" sz="2500" dirty="0" smtClean="0"/>
              <a:t> Maďarsko, Slovensko a </a:t>
            </a:r>
            <a:r>
              <a:rPr lang="cs-CZ" sz="2500" b="1" dirty="0" smtClean="0">
                <a:solidFill>
                  <a:schemeClr val="accent1"/>
                </a:solidFill>
              </a:rPr>
              <a:t>Česká republika</a:t>
            </a:r>
            <a:r>
              <a:rPr lang="cs-CZ" sz="2500" dirty="0" smtClean="0"/>
              <a:t>. Jediné dva státy </a:t>
            </a:r>
            <a:r>
              <a:rPr lang="cs-CZ" sz="2500" b="1" dirty="0" smtClean="0">
                <a:solidFill>
                  <a:schemeClr val="accent1"/>
                </a:solidFill>
              </a:rPr>
              <a:t>Německa</a:t>
            </a:r>
            <a:r>
              <a:rPr lang="cs-CZ" sz="2500" b="1" dirty="0" smtClean="0"/>
              <a:t> </a:t>
            </a:r>
            <a:r>
              <a:rPr lang="cs-CZ" sz="2500" dirty="0" smtClean="0"/>
              <a:t>a Polska mají přístup k </a:t>
            </a:r>
            <a:r>
              <a:rPr lang="cs-CZ" sz="2500" b="1" dirty="0" smtClean="0">
                <a:solidFill>
                  <a:schemeClr val="accent1"/>
                </a:solidFill>
              </a:rPr>
              <a:t>moři</a:t>
            </a:r>
            <a:r>
              <a:rPr lang="cs-CZ" sz="2500" dirty="0" smtClean="0"/>
              <a:t>. Ostatní státy jsou </a:t>
            </a:r>
            <a:r>
              <a:rPr lang="cs-CZ" sz="2500" b="1" dirty="0" smtClean="0">
                <a:solidFill>
                  <a:schemeClr val="accent1"/>
                </a:solidFill>
              </a:rPr>
              <a:t>vnitrozemské</a:t>
            </a:r>
            <a:r>
              <a:rPr lang="cs-CZ" sz="2500" dirty="0" smtClean="0"/>
              <a:t>. Převažuje zde mírné podnebí. Ve střední Evropě se nachází bohatá naleziště nerostných surovin v podobě </a:t>
            </a:r>
            <a:r>
              <a:rPr lang="cs-CZ" sz="2500" b="1" dirty="0" smtClean="0">
                <a:solidFill>
                  <a:schemeClr val="accent1"/>
                </a:solidFill>
              </a:rPr>
              <a:t>černého a hnědého uhlí</a:t>
            </a:r>
            <a:r>
              <a:rPr lang="cs-CZ" sz="2500" dirty="0" smtClean="0"/>
              <a:t>. Všechny státy kromě Švýcarska a Lichtenštejnska jsou členy </a:t>
            </a:r>
            <a:r>
              <a:rPr lang="cs-CZ" sz="2500" b="1" dirty="0" smtClean="0">
                <a:solidFill>
                  <a:schemeClr val="accent1"/>
                </a:solidFill>
              </a:rPr>
              <a:t>Evropské unie</a:t>
            </a:r>
            <a:r>
              <a:rPr lang="cs-CZ" sz="2500" dirty="0" smtClean="0"/>
              <a:t>.</a:t>
            </a:r>
            <a:endParaRPr lang="cs-CZ" sz="25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1429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Doplňte vhodná slova do textu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5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715140" y="1357298"/>
            <a:ext cx="1214446" cy="500066"/>
          </a:xfrm>
          <a:prstGeom prst="rect">
            <a:avLst/>
          </a:prstGeom>
          <a:noFill/>
        </p:spPr>
      </p:pic>
      <p:pic>
        <p:nvPicPr>
          <p:cNvPr id="16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285720" y="1785926"/>
            <a:ext cx="2000264" cy="642942"/>
          </a:xfrm>
          <a:prstGeom prst="rect">
            <a:avLst/>
          </a:prstGeom>
          <a:noFill/>
        </p:spPr>
      </p:pic>
      <p:pic>
        <p:nvPicPr>
          <p:cNvPr id="17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715008" y="1857364"/>
            <a:ext cx="1571636" cy="571504"/>
          </a:xfrm>
          <a:prstGeom prst="rect">
            <a:avLst/>
          </a:prstGeom>
          <a:noFill/>
        </p:spPr>
      </p:pic>
      <p:pic>
        <p:nvPicPr>
          <p:cNvPr id="18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1142976" y="2857496"/>
            <a:ext cx="1285884" cy="571504"/>
          </a:xfrm>
          <a:prstGeom prst="rect">
            <a:avLst/>
          </a:prstGeom>
          <a:noFill/>
        </p:spPr>
      </p:pic>
      <p:pic>
        <p:nvPicPr>
          <p:cNvPr id="19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072198" y="2928934"/>
            <a:ext cx="2857520" cy="500066"/>
          </a:xfrm>
          <a:prstGeom prst="rect">
            <a:avLst/>
          </a:prstGeom>
          <a:noFill/>
        </p:spPr>
      </p:pic>
      <p:pic>
        <p:nvPicPr>
          <p:cNvPr id="20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2786050" y="3429000"/>
            <a:ext cx="1500198" cy="571504"/>
          </a:xfrm>
          <a:prstGeom prst="rect">
            <a:avLst/>
          </a:prstGeom>
          <a:noFill/>
        </p:spPr>
      </p:pic>
      <p:pic>
        <p:nvPicPr>
          <p:cNvPr id="21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858148" y="3500438"/>
            <a:ext cx="1071570" cy="500066"/>
          </a:xfrm>
          <a:prstGeom prst="rect">
            <a:avLst/>
          </a:prstGeom>
          <a:noFill/>
        </p:spPr>
      </p:pic>
      <p:pic>
        <p:nvPicPr>
          <p:cNvPr id="22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3286116" y="4000504"/>
            <a:ext cx="2286016" cy="571504"/>
          </a:xfrm>
          <a:prstGeom prst="rect">
            <a:avLst/>
          </a:prstGeom>
          <a:noFill/>
        </p:spPr>
      </p:pic>
      <p:pic>
        <p:nvPicPr>
          <p:cNvPr id="23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4786314" y="5072074"/>
            <a:ext cx="4071966" cy="57150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500826" y="1571612"/>
            <a:ext cx="19288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4282" y="2100196"/>
            <a:ext cx="2571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0694" y="2071678"/>
            <a:ext cx="2000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00100" y="3143248"/>
            <a:ext cx="16430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29322" y="3171766"/>
            <a:ext cx="33575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3671832"/>
            <a:ext cx="19288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715272" y="3671832"/>
            <a:ext cx="14287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43240" y="4214818"/>
            <a:ext cx="27146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0" y="5286388"/>
            <a:ext cx="45005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pic>
        <p:nvPicPr>
          <p:cNvPr id="24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357158" y="6072206"/>
            <a:ext cx="2357454" cy="57150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42844" y="6386476"/>
            <a:ext cx="27146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715140" y="1220916"/>
            <a:ext cx="11430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1.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57158" y="1785926"/>
            <a:ext cx="2000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2.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643570" y="1643050"/>
            <a:ext cx="1714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3.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142976" y="2714620"/>
            <a:ext cx="13573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4.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072198" y="2714620"/>
            <a:ext cx="27860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5.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714612" y="3786190"/>
            <a:ext cx="1643074" cy="2373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2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6.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786710" y="3714752"/>
            <a:ext cx="1143008" cy="2373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2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7.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286116" y="4334635"/>
            <a:ext cx="2286016" cy="2373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2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8.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714876" y="4857760"/>
            <a:ext cx="4214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9.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85720" y="6477775"/>
            <a:ext cx="2428892" cy="2373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2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10.</a:t>
            </a:r>
            <a:endParaRPr lang="cs-CZ" sz="4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Nadpis 1"/>
          <p:cNvSpPr>
            <a:spLocks noGrp="1"/>
          </p:cNvSpPr>
          <p:nvPr>
            <p:ph type="title"/>
          </p:nvPr>
        </p:nvSpPr>
        <p:spPr>
          <a:xfrm>
            <a:off x="285720" y="1857364"/>
            <a:ext cx="8572560" cy="5643602"/>
          </a:xfrm>
        </p:spPr>
        <p:txBody>
          <a:bodyPr>
            <a:normAutofit fontScale="90000"/>
          </a:bodyPr>
          <a:lstStyle/>
          <a:p>
            <a:pPr algn="ctr">
              <a:lnSpc>
                <a:spcPct val="200000"/>
              </a:lnSpc>
            </a:pPr>
            <a:r>
              <a:rPr lang="cs-CZ" sz="5600" b="1" dirty="0" smtClean="0">
                <a:solidFill>
                  <a:schemeClr val="tx1"/>
                </a:solidFill>
                <a:latin typeface="+mn-lt"/>
              </a:rPr>
              <a:t>! ! ! PRÁCE S MAPOU ! ! !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4400" b="1" dirty="0" smtClean="0">
                <a:solidFill>
                  <a:schemeClr val="accent1"/>
                </a:solidFill>
                <a:latin typeface="+mn-lt"/>
              </a:rPr>
              <a:t>UKAŽ PŘIBLIŽNOU HRANICI STŘEDNÍ EVROPY</a:t>
            </a:r>
            <a:br>
              <a:rPr lang="cs-CZ" sz="4400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u="sng" dirty="0" smtClean="0">
                <a:solidFill>
                  <a:schemeClr val="tx1"/>
                </a:solidFill>
                <a:latin typeface="+mn-lt"/>
              </a:rPr>
            </a:b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9" name="Zástupný symbol pro obsah 3" descr="File:Europe blank laea location map.svg"/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1" name="Picture 3" descr="C:\Users\Já\Desktop\,l.png"/>
          <p:cNvPicPr>
            <a:picLocks noChangeAspect="1" noChangeArrowheads="1"/>
          </p:cNvPicPr>
          <p:nvPr/>
        </p:nvPicPr>
        <p:blipFill>
          <a:blip r:embed="rId4" cstate="print"/>
          <a:srcRect l="1323" t="1274" r="1916" b="1879"/>
          <a:stretch>
            <a:fillRect/>
          </a:stretch>
        </p:blipFill>
        <p:spPr bwMode="auto">
          <a:xfrm>
            <a:off x="0" y="-19806"/>
            <a:ext cx="9144000" cy="688063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13" name="Zástupný symbol pro obsah 3" descr="File:Europe blank laea location map.svg"/>
          <p:cNvPicPr>
            <a:picLocks/>
          </p:cNvPicPr>
          <p:nvPr/>
        </p:nvPicPr>
        <p:blipFill>
          <a:blip r:embed="rId3" cstate="print"/>
          <a:srcRect l="24999" t="28125" r="31566" b="21875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4" name="TextovéPole 13"/>
          <p:cNvSpPr txBox="1"/>
          <p:nvPr/>
        </p:nvSpPr>
        <p:spPr>
          <a:xfrm>
            <a:off x="2357422" y="514351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8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14546" y="3643314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7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29190" y="3071810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6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500166" y="514351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643306" y="4006998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714744" y="478632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214942" y="493569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72066" y="4357694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47" name="Zaoblený obdélníkový popisek 46"/>
          <p:cNvSpPr/>
          <p:nvPr/>
        </p:nvSpPr>
        <p:spPr>
          <a:xfrm>
            <a:off x="6143636" y="2928934"/>
            <a:ext cx="2786082" cy="714380"/>
          </a:xfrm>
          <a:prstGeom prst="wedgeRoundRectCallout">
            <a:avLst>
              <a:gd name="adj1" fmla="val -78396"/>
              <a:gd name="adj2" fmla="val 197303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Zaoblený obdélníkový popisek 47"/>
          <p:cNvSpPr/>
          <p:nvPr/>
        </p:nvSpPr>
        <p:spPr>
          <a:xfrm>
            <a:off x="6143636" y="4786322"/>
            <a:ext cx="2786082" cy="714380"/>
          </a:xfrm>
          <a:prstGeom prst="wedgeRoundRectCallout">
            <a:avLst>
              <a:gd name="adj1" fmla="val -71831"/>
              <a:gd name="adj2" fmla="val 25982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Zaoblený obdélníkový popisek 48"/>
          <p:cNvSpPr/>
          <p:nvPr/>
        </p:nvSpPr>
        <p:spPr>
          <a:xfrm>
            <a:off x="4714876" y="6000768"/>
            <a:ext cx="2786082" cy="714380"/>
          </a:xfrm>
          <a:prstGeom prst="wedgeRoundRectCallout">
            <a:avLst>
              <a:gd name="adj1" fmla="val -78396"/>
              <a:gd name="adj2" fmla="val -159126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Zaoblený obdélníkový popisek 49"/>
          <p:cNvSpPr/>
          <p:nvPr/>
        </p:nvSpPr>
        <p:spPr>
          <a:xfrm>
            <a:off x="4643438" y="285728"/>
            <a:ext cx="4214842" cy="714380"/>
          </a:xfrm>
          <a:prstGeom prst="wedgeRoundRectCallout">
            <a:avLst>
              <a:gd name="adj1" fmla="val -65020"/>
              <a:gd name="adj2" fmla="val 534039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Zaoblený obdélníkový popisek 50"/>
          <p:cNvSpPr/>
          <p:nvPr/>
        </p:nvSpPr>
        <p:spPr>
          <a:xfrm>
            <a:off x="357158" y="285728"/>
            <a:ext cx="2786082" cy="714380"/>
          </a:xfrm>
          <a:prstGeom prst="wedgeRoundRectCallout">
            <a:avLst>
              <a:gd name="adj1" fmla="val -1647"/>
              <a:gd name="adj2" fmla="val 689608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Zaoblený obdélníkový popisek 51"/>
          <p:cNvSpPr/>
          <p:nvPr/>
        </p:nvSpPr>
        <p:spPr>
          <a:xfrm>
            <a:off x="6572264" y="1285860"/>
            <a:ext cx="2286016" cy="714380"/>
          </a:xfrm>
          <a:prstGeom prst="wedgeRoundRectCallout">
            <a:avLst>
              <a:gd name="adj1" fmla="val -105126"/>
              <a:gd name="adj2" fmla="val 240626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Zaoblený obdélníkový popisek 52"/>
          <p:cNvSpPr/>
          <p:nvPr/>
        </p:nvSpPr>
        <p:spPr>
          <a:xfrm>
            <a:off x="1928794" y="1214422"/>
            <a:ext cx="2786082" cy="714380"/>
          </a:xfrm>
          <a:prstGeom prst="wedgeRoundRectCallout">
            <a:avLst>
              <a:gd name="adj1" fmla="val -30933"/>
              <a:gd name="adj2" fmla="val 319394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Zaoblený obdélníkový popisek 53"/>
          <p:cNvSpPr/>
          <p:nvPr/>
        </p:nvSpPr>
        <p:spPr>
          <a:xfrm>
            <a:off x="142844" y="6000768"/>
            <a:ext cx="4143404" cy="714380"/>
          </a:xfrm>
          <a:prstGeom prst="wedgeRoundRectCallout">
            <a:avLst>
              <a:gd name="adj1" fmla="val 2128"/>
              <a:gd name="adj2" fmla="val -125648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357158" y="292222"/>
            <a:ext cx="27860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Švýcarsko</a:t>
            </a:r>
            <a:endParaRPr lang="cs-CZ" sz="40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1928794" y="1214422"/>
            <a:ext cx="27860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Německo</a:t>
            </a:r>
            <a:endParaRPr lang="cs-CZ" sz="40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643438" y="285728"/>
            <a:ext cx="4214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Česká republika</a:t>
            </a:r>
            <a:endParaRPr lang="cs-CZ" sz="40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572264" y="1285860"/>
            <a:ext cx="22860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Polsko</a:t>
            </a:r>
            <a:endParaRPr lang="cs-CZ" sz="40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143636" y="2935428"/>
            <a:ext cx="27860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Slovensko</a:t>
            </a:r>
            <a:endParaRPr lang="cs-CZ" sz="40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143636" y="4786322"/>
            <a:ext cx="27860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Maďarsko</a:t>
            </a:r>
            <a:endParaRPr lang="cs-CZ" sz="40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714876" y="6000768"/>
            <a:ext cx="27860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Rakousko</a:t>
            </a:r>
            <a:endParaRPr lang="cs-CZ" sz="40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42844" y="6000768"/>
            <a:ext cx="41434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Lichtenštejnsko</a:t>
            </a:r>
            <a:endParaRPr lang="cs-CZ" sz="4000" b="1" dirty="0"/>
          </a:p>
        </p:txBody>
      </p:sp>
      <p:sp>
        <p:nvSpPr>
          <p:cNvPr id="55" name="Elipsa 54"/>
          <p:cNvSpPr/>
          <p:nvPr/>
        </p:nvSpPr>
        <p:spPr>
          <a:xfrm>
            <a:off x="2143108" y="5357826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18" grpId="0"/>
      <p:bldP spid="18" grpId="1"/>
      <p:bldP spid="19" grpId="0"/>
      <p:bldP spid="19" grpId="1"/>
      <p:bldP spid="20" grpId="0"/>
      <p:bldP spid="20" grpId="1"/>
      <p:bldP spid="21" grpId="0"/>
      <p:bldP spid="21" grpId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45" grpId="0"/>
      <p:bldP spid="44" grpId="0"/>
      <p:bldP spid="40" grpId="0"/>
      <p:bldP spid="38" grpId="0"/>
      <p:bldP spid="36" grpId="0"/>
      <p:bldP spid="41" grpId="0"/>
      <p:bldP spid="42" grpId="0"/>
      <p:bldP spid="43" grpId="0"/>
      <p:bldP spid="5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285860"/>
            <a:ext cx="2714644" cy="5572140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  <a:buNone/>
            </a:pPr>
            <a:r>
              <a:rPr lang="cs-CZ" sz="3500" b="1" dirty="0" smtClean="0"/>
              <a:t>Německo</a:t>
            </a:r>
          </a:p>
          <a:p>
            <a:pPr>
              <a:lnSpc>
                <a:spcPct val="150000"/>
              </a:lnSpc>
              <a:buNone/>
            </a:pPr>
            <a:r>
              <a:rPr lang="cs-CZ" sz="3500" b="1" dirty="0" smtClean="0"/>
              <a:t>ČR</a:t>
            </a:r>
          </a:p>
          <a:p>
            <a:pPr>
              <a:lnSpc>
                <a:spcPct val="150000"/>
              </a:lnSpc>
              <a:buNone/>
            </a:pPr>
            <a:r>
              <a:rPr lang="cs-CZ" sz="3500" b="1" dirty="0" smtClean="0"/>
              <a:t>Rakousko</a:t>
            </a:r>
          </a:p>
          <a:p>
            <a:pPr>
              <a:lnSpc>
                <a:spcPct val="150000"/>
              </a:lnSpc>
              <a:buNone/>
            </a:pPr>
            <a:r>
              <a:rPr lang="cs-CZ" sz="3500" b="1" dirty="0" smtClean="0"/>
              <a:t>Maďarsko</a:t>
            </a:r>
          </a:p>
          <a:p>
            <a:pPr>
              <a:lnSpc>
                <a:spcPct val="150000"/>
              </a:lnSpc>
              <a:buNone/>
            </a:pPr>
            <a:r>
              <a:rPr lang="cs-CZ" sz="3500" b="1" dirty="0" smtClean="0"/>
              <a:t>Polsko</a:t>
            </a:r>
          </a:p>
          <a:p>
            <a:pPr>
              <a:lnSpc>
                <a:spcPct val="150000"/>
              </a:lnSpc>
              <a:buNone/>
            </a:pPr>
            <a:r>
              <a:rPr lang="cs-CZ" sz="3500" b="1" dirty="0" smtClean="0"/>
              <a:t>Licht.</a:t>
            </a:r>
          </a:p>
          <a:p>
            <a:pPr>
              <a:lnSpc>
                <a:spcPct val="150000"/>
              </a:lnSpc>
              <a:buNone/>
            </a:pPr>
            <a:r>
              <a:rPr lang="cs-CZ" sz="3500" b="1" dirty="0" smtClean="0"/>
              <a:t>Slovensko</a:t>
            </a:r>
          </a:p>
          <a:p>
            <a:pPr>
              <a:lnSpc>
                <a:spcPct val="150000"/>
              </a:lnSpc>
              <a:buNone/>
            </a:pPr>
            <a:r>
              <a:rPr lang="cs-CZ" sz="3500" b="1" dirty="0" smtClean="0"/>
              <a:t>Švýcarsko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500826" y="1214422"/>
            <a:ext cx="2500330" cy="5786478"/>
          </a:xfrm>
        </p:spPr>
        <p:txBody>
          <a:bodyPr>
            <a:normAutofit fontScale="85000" lnSpcReduction="20000"/>
          </a:bodyPr>
          <a:lstStyle/>
          <a:p>
            <a:pPr algn="r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500" b="1" dirty="0" smtClean="0">
                <a:solidFill>
                  <a:schemeClr val="accent1"/>
                </a:solidFill>
              </a:rPr>
              <a:t>Praha</a:t>
            </a:r>
          </a:p>
          <a:p>
            <a:pPr algn="r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500" b="1" dirty="0" smtClean="0">
                <a:solidFill>
                  <a:schemeClr val="accent1"/>
                </a:solidFill>
              </a:rPr>
              <a:t>Varšava</a:t>
            </a:r>
          </a:p>
          <a:p>
            <a:pPr algn="r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500" b="1" dirty="0" smtClean="0">
                <a:solidFill>
                  <a:schemeClr val="accent1"/>
                </a:solidFill>
              </a:rPr>
              <a:t>Bratislava</a:t>
            </a:r>
          </a:p>
          <a:p>
            <a:pPr algn="r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500" b="1" dirty="0" smtClean="0">
                <a:solidFill>
                  <a:schemeClr val="accent1"/>
                </a:solidFill>
              </a:rPr>
              <a:t>Bern</a:t>
            </a:r>
          </a:p>
          <a:p>
            <a:pPr algn="r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500" b="1" dirty="0" smtClean="0">
                <a:solidFill>
                  <a:schemeClr val="accent1"/>
                </a:solidFill>
              </a:rPr>
              <a:t>Berlín</a:t>
            </a:r>
          </a:p>
          <a:p>
            <a:pPr algn="r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500" b="1" dirty="0" smtClean="0">
                <a:solidFill>
                  <a:schemeClr val="accent1"/>
                </a:solidFill>
              </a:rPr>
              <a:t>Budapešť</a:t>
            </a:r>
          </a:p>
          <a:p>
            <a:pPr algn="r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500" b="1" dirty="0" smtClean="0">
                <a:solidFill>
                  <a:schemeClr val="accent1"/>
                </a:solidFill>
              </a:rPr>
              <a:t>Vaduz</a:t>
            </a:r>
          </a:p>
          <a:p>
            <a:pPr algn="r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3500" b="1" dirty="0" smtClean="0">
                <a:solidFill>
                  <a:schemeClr val="accent1"/>
                </a:solidFill>
              </a:rPr>
              <a:t>Vídeň</a:t>
            </a:r>
          </a:p>
          <a:p>
            <a:pPr algn="r"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" y="1214422"/>
            <a:ext cx="9144000" cy="713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000" b="1" dirty="0" smtClean="0"/>
              <a:t>Německo - </a:t>
            </a:r>
            <a:r>
              <a:rPr lang="cs-CZ" sz="3000" b="1" dirty="0" smtClean="0">
                <a:solidFill>
                  <a:schemeClr val="accent1"/>
                </a:solidFill>
              </a:rPr>
              <a:t>Berlín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" y="2714620"/>
            <a:ext cx="9144000" cy="5978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100"/>
              </a:lnSpc>
            </a:pPr>
            <a:r>
              <a:rPr lang="cs-CZ" sz="3000" b="1" dirty="0" smtClean="0"/>
              <a:t>Rakousko - </a:t>
            </a:r>
            <a:r>
              <a:rPr lang="cs-CZ" sz="3000" b="1" dirty="0" smtClean="0">
                <a:solidFill>
                  <a:schemeClr val="accent1"/>
                </a:solidFill>
              </a:rPr>
              <a:t>Vídeň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" y="3429000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Maďarsko - </a:t>
            </a:r>
            <a:r>
              <a:rPr lang="cs-CZ" sz="3000" b="1" dirty="0" smtClean="0">
                <a:solidFill>
                  <a:schemeClr val="accent1"/>
                </a:solidFill>
              </a:rPr>
              <a:t>Budapešť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" y="4143380"/>
            <a:ext cx="9144000" cy="52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400"/>
              </a:lnSpc>
            </a:pPr>
            <a:r>
              <a:rPr lang="cs-CZ" sz="3000" b="1" dirty="0" smtClean="0"/>
              <a:t>Polsko - </a:t>
            </a:r>
            <a:r>
              <a:rPr lang="cs-CZ" sz="3000" b="1" dirty="0" smtClean="0">
                <a:solidFill>
                  <a:schemeClr val="accent1"/>
                </a:solidFill>
              </a:rPr>
              <a:t>Varšava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-32" y="4803828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Lichtenštejnsko - </a:t>
            </a:r>
            <a:r>
              <a:rPr lang="cs-CZ" sz="3000" b="1" dirty="0" smtClean="0">
                <a:solidFill>
                  <a:schemeClr val="accent1"/>
                </a:solidFill>
              </a:rPr>
              <a:t>Vaduz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5446770"/>
            <a:ext cx="9144000" cy="643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300"/>
              </a:lnSpc>
            </a:pPr>
            <a:r>
              <a:rPr lang="cs-CZ" sz="3000" b="1" dirty="0" smtClean="0"/>
              <a:t>Slovensko - </a:t>
            </a:r>
            <a:r>
              <a:rPr lang="cs-CZ" sz="3000" b="1" dirty="0" smtClean="0">
                <a:solidFill>
                  <a:schemeClr val="accent1"/>
                </a:solidFill>
              </a:rPr>
              <a:t>Bratislava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" y="6161150"/>
            <a:ext cx="9144000" cy="5786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000"/>
              </a:lnSpc>
            </a:pPr>
            <a:r>
              <a:rPr lang="cs-CZ" sz="3000" b="1" dirty="0" smtClean="0"/>
              <a:t>Švýcarsko – </a:t>
            </a:r>
            <a:r>
              <a:rPr lang="cs-CZ" sz="3000" b="1" dirty="0" smtClean="0">
                <a:solidFill>
                  <a:schemeClr val="accent1"/>
                </a:solidFill>
              </a:rPr>
              <a:t>Bern</a:t>
            </a:r>
            <a:r>
              <a:rPr lang="cs-CZ" sz="3000" b="1" dirty="0" smtClean="0"/>
              <a:t> </a:t>
            </a:r>
            <a:endParaRPr lang="cs-CZ" sz="3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-32" y="2089184"/>
            <a:ext cx="9144000" cy="52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400"/>
              </a:lnSpc>
            </a:pPr>
            <a:r>
              <a:rPr lang="cs-CZ" sz="3000" b="1" dirty="0" smtClean="0"/>
              <a:t>Česká republika - </a:t>
            </a:r>
            <a:r>
              <a:rPr lang="cs-CZ" sz="3000" b="1" dirty="0" smtClean="0">
                <a:solidFill>
                  <a:schemeClr val="accent1"/>
                </a:solidFill>
              </a:rPr>
              <a:t>Praha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5" name="Nadpis 1"/>
          <p:cNvSpPr>
            <a:spLocks noGrp="1"/>
          </p:cNvSpPr>
          <p:nvPr>
            <p:ph type="title"/>
          </p:nvPr>
        </p:nvSpPr>
        <p:spPr>
          <a:xfrm>
            <a:off x="0" y="500066"/>
            <a:ext cx="9144000" cy="857232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Spoj správně následující pojmy</a:t>
            </a:r>
            <a:endParaRPr lang="cs-CZ" sz="4000" dirty="0">
              <a:latin typeface="+mn-lt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00198"/>
            <a:ext cx="9144000" cy="5500702"/>
          </a:xfrm>
        </p:spPr>
        <p:txBody>
          <a:bodyPr>
            <a:normAutofit/>
          </a:bodyPr>
          <a:lstStyle/>
          <a:p>
            <a:pPr algn="ctr">
              <a:lnSpc>
                <a:spcPts val="5000"/>
              </a:lnSpc>
              <a:buNone/>
            </a:pPr>
            <a:r>
              <a:rPr lang="cs-CZ" sz="2400" b="1" dirty="0" smtClean="0"/>
              <a:t>spolková země – turecká menšina – uhlí </a:t>
            </a:r>
            <a:r>
              <a:rPr lang="cs-CZ" sz="2400" b="1" dirty="0" smtClean="0">
                <a:cs typeface="Times New Roman"/>
              </a:rPr>
              <a:t>= </a:t>
            </a:r>
            <a:r>
              <a:rPr lang="cs-CZ" sz="2400" b="1" dirty="0" smtClean="0">
                <a:solidFill>
                  <a:schemeClr val="accent1"/>
                </a:solidFill>
                <a:cs typeface="Times New Roman"/>
              </a:rPr>
              <a:t>Německo</a:t>
            </a:r>
          </a:p>
          <a:p>
            <a:pPr algn="ctr">
              <a:lnSpc>
                <a:spcPts val="5000"/>
              </a:lnSpc>
              <a:buNone/>
            </a:pPr>
            <a:r>
              <a:rPr lang="cs-CZ" sz="2400" b="1" dirty="0" smtClean="0"/>
              <a:t> Salzburg – Mozart – němčina – Habsburkové </a:t>
            </a:r>
            <a:r>
              <a:rPr lang="cs-CZ" sz="2400" b="1" dirty="0" smtClean="0">
                <a:cs typeface="Times New Roman"/>
              </a:rPr>
              <a:t>= </a:t>
            </a:r>
            <a:r>
              <a:rPr lang="cs-CZ" sz="2400" b="1" dirty="0" smtClean="0">
                <a:solidFill>
                  <a:schemeClr val="accent1"/>
                </a:solidFill>
                <a:cs typeface="Times New Roman"/>
              </a:rPr>
              <a:t>Rakousko</a:t>
            </a:r>
          </a:p>
          <a:p>
            <a:pPr algn="ctr">
              <a:lnSpc>
                <a:spcPts val="5000"/>
              </a:lnSpc>
              <a:buNone/>
            </a:pPr>
            <a:r>
              <a:rPr lang="cs-CZ" sz="2400" b="1" dirty="0" smtClean="0">
                <a:cs typeface="Times New Roman"/>
              </a:rPr>
              <a:t>Alpy – neutrální stát – optika – banky – Curych = </a:t>
            </a:r>
            <a:r>
              <a:rPr lang="cs-CZ" sz="2400" b="1" dirty="0" smtClean="0">
                <a:solidFill>
                  <a:schemeClr val="accent1"/>
                </a:solidFill>
                <a:cs typeface="Times New Roman"/>
              </a:rPr>
              <a:t>Švýcarsko</a:t>
            </a:r>
          </a:p>
          <a:p>
            <a:pPr algn="ctr">
              <a:lnSpc>
                <a:spcPts val="5000"/>
              </a:lnSpc>
              <a:buNone/>
            </a:pPr>
            <a:r>
              <a:rPr lang="cs-CZ" sz="2400" b="1" dirty="0" smtClean="0">
                <a:cs typeface="Times New Roman"/>
              </a:rPr>
              <a:t>rozdělení země – katolíci – uhlí – Gdaňsk = </a:t>
            </a:r>
            <a:r>
              <a:rPr lang="cs-CZ" sz="2400" b="1" dirty="0" smtClean="0">
                <a:solidFill>
                  <a:schemeClr val="accent1"/>
                </a:solidFill>
                <a:cs typeface="Times New Roman"/>
              </a:rPr>
              <a:t>Polsko</a:t>
            </a:r>
          </a:p>
          <a:p>
            <a:pPr algn="ctr">
              <a:lnSpc>
                <a:spcPts val="5000"/>
              </a:lnSpc>
              <a:buNone/>
            </a:pPr>
            <a:r>
              <a:rPr lang="cs-CZ" sz="2400" b="1" dirty="0" smtClean="0">
                <a:cs typeface="Times New Roman"/>
              </a:rPr>
              <a:t>švýcarský frank – optika – Vaduz – knížectví = </a:t>
            </a:r>
            <a:r>
              <a:rPr lang="cs-CZ" sz="2400" b="1" dirty="0" smtClean="0">
                <a:solidFill>
                  <a:schemeClr val="accent1"/>
                </a:solidFill>
                <a:cs typeface="Times New Roman"/>
              </a:rPr>
              <a:t>Lichtenštejnsko</a:t>
            </a:r>
            <a:r>
              <a:rPr lang="cs-CZ" sz="2400" b="1" dirty="0" smtClean="0">
                <a:cs typeface="Times New Roman"/>
              </a:rPr>
              <a:t> </a:t>
            </a:r>
          </a:p>
          <a:p>
            <a:pPr algn="ctr">
              <a:lnSpc>
                <a:spcPts val="5000"/>
              </a:lnSpc>
              <a:buNone/>
            </a:pPr>
            <a:r>
              <a:rPr lang="cs-CZ" sz="2400" b="1" dirty="0" smtClean="0">
                <a:cs typeface="Times New Roman"/>
              </a:rPr>
              <a:t>Balaton – termální prameny – zemědělství =</a:t>
            </a:r>
            <a:r>
              <a:rPr lang="cs-CZ" sz="2400" b="1" dirty="0" smtClean="0">
                <a:solidFill>
                  <a:schemeClr val="accent1"/>
                </a:solidFill>
                <a:cs typeface="Times New Roman"/>
              </a:rPr>
              <a:t> Maďarsko</a:t>
            </a:r>
          </a:p>
          <a:p>
            <a:pPr algn="ctr">
              <a:lnSpc>
                <a:spcPts val="5000"/>
              </a:lnSpc>
              <a:buNone/>
            </a:pPr>
            <a:r>
              <a:rPr lang="cs-CZ" sz="2400" b="1" dirty="0" smtClean="0">
                <a:cs typeface="Times New Roman"/>
              </a:rPr>
              <a:t>Tatry – Košice – ČSR – maďarská menšina = </a:t>
            </a:r>
            <a:r>
              <a:rPr lang="cs-CZ" sz="2400" b="1" dirty="0" smtClean="0">
                <a:solidFill>
                  <a:schemeClr val="accent1"/>
                </a:solidFill>
                <a:cs typeface="Times New Roman"/>
              </a:rPr>
              <a:t>Slovensko</a:t>
            </a:r>
          </a:p>
          <a:p>
            <a:pPr algn="ctr">
              <a:buNone/>
            </a:pPr>
            <a:r>
              <a:rPr lang="cs-CZ" sz="2400" b="1" dirty="0" smtClean="0">
                <a:cs typeface="Times New Roman"/>
              </a:rPr>
              <a:t> </a:t>
            </a:r>
            <a:endParaRPr lang="cs-CZ" sz="2400" b="1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8573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Charakteristika států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2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786578" y="1571612"/>
            <a:ext cx="2214578" cy="642942"/>
          </a:xfrm>
          <a:prstGeom prst="rect">
            <a:avLst/>
          </a:prstGeom>
          <a:noFill/>
        </p:spPr>
      </p:pic>
      <p:pic>
        <p:nvPicPr>
          <p:cNvPr id="13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143768" y="2285992"/>
            <a:ext cx="2000232" cy="642942"/>
          </a:xfrm>
          <a:prstGeom prst="rect">
            <a:avLst/>
          </a:prstGeom>
          <a:noFill/>
        </p:spPr>
      </p:pic>
      <p:pic>
        <p:nvPicPr>
          <p:cNvPr id="14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215206" y="3000372"/>
            <a:ext cx="1928794" cy="642942"/>
          </a:xfrm>
          <a:prstGeom prst="rect">
            <a:avLst/>
          </a:prstGeom>
          <a:noFill/>
        </p:spPr>
      </p:pic>
      <p:pic>
        <p:nvPicPr>
          <p:cNvPr id="15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143768" y="3714752"/>
            <a:ext cx="1714512" cy="642942"/>
          </a:xfrm>
          <a:prstGeom prst="rect">
            <a:avLst/>
          </a:prstGeom>
          <a:noFill/>
        </p:spPr>
      </p:pic>
      <p:pic>
        <p:nvPicPr>
          <p:cNvPr id="16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643702" y="4429132"/>
            <a:ext cx="2500298" cy="642942"/>
          </a:xfrm>
          <a:prstGeom prst="rect">
            <a:avLst/>
          </a:prstGeom>
          <a:noFill/>
        </p:spPr>
      </p:pic>
      <p:pic>
        <p:nvPicPr>
          <p:cNvPr id="17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929454" y="5143512"/>
            <a:ext cx="2214578" cy="642942"/>
          </a:xfrm>
          <a:prstGeom prst="rect">
            <a:avLst/>
          </a:prstGeom>
          <a:noFill/>
        </p:spPr>
      </p:pic>
      <p:pic>
        <p:nvPicPr>
          <p:cNvPr id="18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858016" y="5857892"/>
            <a:ext cx="2214578" cy="64294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786578" y="1681451"/>
            <a:ext cx="2071702" cy="471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100"/>
              </a:lnSpc>
            </a:pPr>
            <a:r>
              <a:rPr lang="cs-CZ" sz="2400" b="1" dirty="0" smtClean="0">
                <a:solidFill>
                  <a:schemeClr val="accent1"/>
                </a:solidFill>
              </a:rPr>
              <a:t>Německo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72330" y="2395831"/>
            <a:ext cx="2071702" cy="4621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</a:t>
            </a:r>
            <a:r>
              <a:rPr lang="cs-CZ" sz="2400" b="1" dirty="0" smtClean="0">
                <a:solidFill>
                  <a:schemeClr val="accent1"/>
                </a:solidFill>
              </a:rPr>
              <a:t>Rakousko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15206" y="3110211"/>
            <a:ext cx="20717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Švýcarsko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72330" y="3824591"/>
            <a:ext cx="20717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</a:t>
            </a:r>
            <a:r>
              <a:rPr lang="cs-CZ" sz="2400" b="1" dirty="0" smtClean="0">
                <a:solidFill>
                  <a:schemeClr val="accent1"/>
                </a:solidFill>
              </a:rPr>
              <a:t>Polsko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72264" y="4538971"/>
            <a:ext cx="2571736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700"/>
              </a:lnSpc>
            </a:pPr>
            <a:r>
              <a:rPr lang="cs-CZ" sz="2400" b="1" dirty="0" smtClean="0">
                <a:solidFill>
                  <a:schemeClr val="accent1"/>
                </a:solidFill>
              </a:rPr>
              <a:t>Lichtenštejnsko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29454" y="5214950"/>
            <a:ext cx="2071702" cy="481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</a:pPr>
            <a:r>
              <a:rPr lang="cs-CZ" sz="2400" b="1" dirty="0" smtClean="0">
                <a:solidFill>
                  <a:schemeClr val="accent1"/>
                </a:solidFill>
              </a:rPr>
              <a:t>Maďarsko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58016" y="5967731"/>
            <a:ext cx="20717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</a:t>
            </a:r>
            <a:r>
              <a:rPr lang="cs-CZ" sz="2400" b="1" dirty="0" smtClean="0">
                <a:solidFill>
                  <a:schemeClr val="accent1"/>
                </a:solidFill>
              </a:rPr>
              <a:t>Slovensko</a:t>
            </a:r>
            <a:endParaRPr lang="cs-CZ" sz="24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42852"/>
            <a:ext cx="91440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Urči následující obrázky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034" y="3643314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Osvětim - Birkenau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00628" y="6380946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Reichstag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0034" y="6380946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Matterhorn 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0628" y="3643315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Neuschwanstein</a:t>
            </a:r>
          </a:p>
        </p:txBody>
      </p:sp>
      <p:pic>
        <p:nvPicPr>
          <p:cNvPr id="5" name="Picture 2" descr="File:Birkenau gat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357298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3794" name="Picture 2" descr="File:Castle Neuschwanstei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628" y="1357298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12290" name="Picture 2" descr="File:Matterhorn from Zermat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34" y="4143380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13314" name="Picture 2" descr="File:Reichstag Berlin-Tiergarten.jpg"/>
          <p:cNvPicPr>
            <a:picLocks noChangeAspect="1" noChangeArrowheads="1"/>
          </p:cNvPicPr>
          <p:nvPr/>
        </p:nvPicPr>
        <p:blipFill>
          <a:blip r:embed="rId6" cstate="print"/>
          <a:srcRect l="5625"/>
          <a:stretch>
            <a:fillRect/>
          </a:stretch>
        </p:blipFill>
        <p:spPr bwMode="auto">
          <a:xfrm>
            <a:off x="5000628" y="4143380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3643306" y="1285860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1.</a:t>
            </a:r>
            <a:endParaRPr lang="cs-CZ" sz="3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143900" y="1285860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2.</a:t>
            </a:r>
            <a:endParaRPr lang="cs-CZ" sz="3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43306" y="4071942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3.</a:t>
            </a:r>
            <a:endParaRPr lang="cs-CZ" sz="3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143900" y="4071942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4.</a:t>
            </a:r>
            <a:endParaRPr lang="cs-CZ" sz="3000" b="1" dirty="0"/>
          </a:p>
        </p:txBody>
      </p:sp>
      <p:pic>
        <p:nvPicPr>
          <p:cNvPr id="19" name="Picture 2" descr="File:Birkenau gat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285860"/>
            <a:ext cx="8429684" cy="5500703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20" name="Picture 2" descr="File:Castle Neuschwanstei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1285860"/>
            <a:ext cx="8429684" cy="550072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21" name="Picture 2" descr="File:Matterhorn from Zermat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57" y="1285860"/>
            <a:ext cx="8429685" cy="550072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22" name="Picture 2" descr="File:Reichstag Berlin-Tiergarten.jpg"/>
          <p:cNvPicPr>
            <a:picLocks noChangeAspect="1" noChangeArrowheads="1"/>
          </p:cNvPicPr>
          <p:nvPr/>
        </p:nvPicPr>
        <p:blipFill>
          <a:blip r:embed="rId6" cstate="print"/>
          <a:srcRect l="5625"/>
          <a:stretch>
            <a:fillRect/>
          </a:stretch>
        </p:blipFill>
        <p:spPr bwMode="auto">
          <a:xfrm>
            <a:off x="357158" y="1285861"/>
            <a:ext cx="8429684" cy="550072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1"/>
          <p:cNvSpPr>
            <a:spLocks noGrp="1"/>
          </p:cNvSpPr>
          <p:nvPr>
            <p:ph type="title"/>
          </p:nvPr>
        </p:nvSpPr>
        <p:spPr>
          <a:xfrm>
            <a:off x="571472" y="428604"/>
            <a:ext cx="8001056" cy="4286280"/>
          </a:xfrm>
        </p:spPr>
        <p:txBody>
          <a:bodyPr>
            <a:normAutofit/>
          </a:bodyPr>
          <a:lstStyle/>
          <a:p>
            <a:pPr algn="ctr">
              <a:lnSpc>
                <a:spcPct val="200000"/>
              </a:lnSpc>
            </a:pPr>
            <a:r>
              <a:rPr lang="cs-CZ" sz="4000" b="1" dirty="0" smtClean="0">
                <a:solidFill>
                  <a:schemeClr val="accent1"/>
                </a:solidFill>
                <a:latin typeface="+mn-lt"/>
              </a:rPr>
              <a:t>POKUS PŘIŘADIT K VLAJKÁM SPRÁVNÉ STÁTY</a:t>
            </a:r>
            <a:endParaRPr lang="cs-CZ" sz="4000" b="1" dirty="0">
              <a:solidFill>
                <a:schemeClr val="accent1"/>
              </a:solidFill>
              <a:latin typeface="+mn-lt"/>
            </a:endParaRPr>
          </a:p>
        </p:txBody>
      </p:sp>
      <p:pic>
        <p:nvPicPr>
          <p:cNvPr id="8" name="Picture 2" descr="C:\Users\Já\Desktop\+694.png"/>
          <p:cNvPicPr>
            <a:picLocks noChangeAspect="1" noChangeArrowheads="1"/>
          </p:cNvPicPr>
          <p:nvPr/>
        </p:nvPicPr>
        <p:blipFill>
          <a:blip r:embed="rId3" cstate="print"/>
          <a:srcRect l="22531" t="20656" r="45422" b="67932"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</p:spPr>
      </p:pic>
      <p:pic>
        <p:nvPicPr>
          <p:cNvPr id="9" name="Picture 8" descr="File:Flag of Liechtenstein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4725144"/>
            <a:ext cx="2592288" cy="1584176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10" name="Picture 2" descr="File:Flag of Germany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4725144"/>
            <a:ext cx="2520280" cy="1584176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11" name="Picture 4" descr="File:Flag of Austria.sv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4725144"/>
            <a:ext cx="2520280" cy="1584176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12" name="Picture 6" descr="File:Civil Ensign of Switzerland.sv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332656"/>
            <a:ext cx="2520280" cy="1584176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11266" name="Picture 2" descr="File:Flag of Poland.sv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8" y="332656"/>
            <a:ext cx="2520280" cy="1584176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11268" name="Picture 4" descr="File:Flag of Slovakia.sv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691680" y="2492896"/>
            <a:ext cx="2520280" cy="1575818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11270" name="Picture 6" descr="File:Flag of the Czech Republic.sv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788024" y="2492896"/>
            <a:ext cx="2520281" cy="1584176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11272" name="Picture 8" descr="File:Flag of Hungary.sv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275856" y="332656"/>
            <a:ext cx="2592288" cy="1584176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sp>
        <p:nvSpPr>
          <p:cNvPr id="15" name="TextovéPole 14"/>
          <p:cNvSpPr txBox="1"/>
          <p:nvPr/>
        </p:nvSpPr>
        <p:spPr>
          <a:xfrm>
            <a:off x="323528" y="1916832"/>
            <a:ext cx="25202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Polsko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75856" y="1916832"/>
            <a:ext cx="259228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Maďarsko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1916832"/>
            <a:ext cx="25202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Švýcarsko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691680" y="4077072"/>
            <a:ext cx="25202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Slovensko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88024" y="4077072"/>
            <a:ext cx="25202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ČR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3528" y="6304002"/>
            <a:ext cx="25202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Rakousko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771800" y="6304002"/>
            <a:ext cx="36004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Lichtenštejnsko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300192" y="6304002"/>
            <a:ext cx="25202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Německo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357422" y="1357298"/>
            <a:ext cx="5715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1.</a:t>
            </a:r>
            <a:endParaRPr lang="cs-CZ" sz="3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429256" y="5732522"/>
            <a:ext cx="5715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7.</a:t>
            </a:r>
            <a:endParaRPr lang="cs-CZ" sz="3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357422" y="5803960"/>
            <a:ext cx="5715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6.</a:t>
            </a:r>
            <a:endParaRPr lang="cs-CZ" sz="3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858016" y="3517944"/>
            <a:ext cx="5715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5.</a:t>
            </a:r>
            <a:endParaRPr lang="cs-CZ" sz="3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714744" y="3517944"/>
            <a:ext cx="5715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4.</a:t>
            </a:r>
            <a:endParaRPr lang="cs-CZ" sz="3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358214" y="1303366"/>
            <a:ext cx="5715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3.</a:t>
            </a:r>
            <a:endParaRPr lang="cs-CZ" sz="3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357818" y="1374804"/>
            <a:ext cx="5715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2.</a:t>
            </a:r>
            <a:endParaRPr lang="cs-CZ" sz="3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358214" y="5732522"/>
            <a:ext cx="5715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8.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Nadpis 1"/>
          <p:cNvSpPr>
            <a:spLocks noGrp="1"/>
          </p:cNvSpPr>
          <p:nvPr>
            <p:ph type="title"/>
          </p:nvPr>
        </p:nvSpPr>
        <p:spPr>
          <a:xfrm>
            <a:off x="500034" y="928670"/>
            <a:ext cx="8215370" cy="4714908"/>
          </a:xfrm>
        </p:spPr>
        <p:txBody>
          <a:bodyPr>
            <a:noAutofit/>
          </a:bodyPr>
          <a:lstStyle/>
          <a:p>
            <a:pPr algn="ctr">
              <a:lnSpc>
                <a:spcPct val="200000"/>
              </a:lnSpc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! ! ! PRÁCE S MAPOU ! ! !</a:t>
            </a:r>
            <a:br>
              <a:rPr lang="cs-CZ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4000" b="1" dirty="0" smtClean="0">
                <a:solidFill>
                  <a:schemeClr val="accent1"/>
                </a:solidFill>
                <a:latin typeface="+mn-lt"/>
              </a:rPr>
              <a:t>VYZNAČTE NÁSLEDUJÍCÍ PŘÍRODNÍ ÚTVARY</a:t>
            </a:r>
            <a:endParaRPr lang="cs-CZ" sz="4000" b="1" dirty="0">
              <a:solidFill>
                <a:schemeClr val="accent1"/>
              </a:solidFill>
              <a:latin typeface="+mn-lt"/>
            </a:endParaRPr>
          </a:p>
        </p:txBody>
      </p:sp>
      <p:pic>
        <p:nvPicPr>
          <p:cNvPr id="12" name="Zástupný symbol pro obsah 3" descr="Soubor:Europe topography map.png"/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5" name="Obdélník 14"/>
          <p:cNvSpPr/>
          <p:nvPr/>
        </p:nvSpPr>
        <p:spPr>
          <a:xfrm>
            <a:off x="2571736" y="3143248"/>
            <a:ext cx="2714644" cy="19288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Zástupný symbol pro obsah 3" descr="Soubor:Europe topography map.png"/>
          <p:cNvPicPr>
            <a:picLocks/>
          </p:cNvPicPr>
          <p:nvPr/>
        </p:nvPicPr>
        <p:blipFill>
          <a:blip r:embed="rId3" cstate="print"/>
          <a:srcRect l="26563" t="31250" r="31291" b="22916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9" name="TextovéPole 18"/>
          <p:cNvSpPr txBox="1"/>
          <p:nvPr/>
        </p:nvSpPr>
        <p:spPr>
          <a:xfrm>
            <a:off x="4786314" y="5078568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3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357686" y="1357298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B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85786" y="1357298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A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14876" y="2786058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5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43108" y="264318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4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43108" y="5000636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2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29388" y="4507064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4929190" y="4286256"/>
            <a:ext cx="214314" cy="214314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3643306" y="3786190"/>
            <a:ext cx="214314" cy="214314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857224" y="5786454"/>
            <a:ext cx="214314" cy="214314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8358214" y="5643578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C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 rot="1767396">
            <a:off x="5786446" y="4572008"/>
            <a:ext cx="17145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C00000"/>
                </a:solidFill>
              </a:rPr>
              <a:t>Karpaty</a:t>
            </a:r>
            <a:endParaRPr lang="cs-CZ" sz="3000" b="1" dirty="0">
              <a:solidFill>
                <a:srgbClr val="C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714480" y="5007130"/>
            <a:ext cx="1428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Alpy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786182" y="5072074"/>
            <a:ext cx="250033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5">
                    <a:lumMod val="50000"/>
                  </a:schemeClr>
                </a:solidFill>
              </a:rPr>
              <a:t>Velká Uherská nížina</a:t>
            </a:r>
            <a:endParaRPr lang="cs-CZ" sz="25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928662" y="2710102"/>
            <a:ext cx="300039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5">
                    <a:lumMod val="50000"/>
                  </a:schemeClr>
                </a:solidFill>
              </a:rPr>
              <a:t>Severoněmecká nížina</a:t>
            </a:r>
            <a:endParaRPr lang="cs-CZ" sz="25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428992" y="2786058"/>
            <a:ext cx="300039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5">
                    <a:lumMod val="50000"/>
                  </a:schemeClr>
                </a:solidFill>
              </a:rPr>
              <a:t>Středopolská</a:t>
            </a:r>
          </a:p>
          <a:p>
            <a:pPr algn="ctr"/>
            <a:r>
              <a:rPr lang="cs-CZ" sz="2500" b="1" dirty="0" smtClean="0">
                <a:solidFill>
                  <a:schemeClr val="accent5">
                    <a:lumMod val="50000"/>
                  </a:schemeClr>
                </a:solidFill>
              </a:rPr>
              <a:t>nížina</a:t>
            </a:r>
            <a:endParaRPr lang="cs-CZ" sz="25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28596" y="6000768"/>
            <a:ext cx="185738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rgbClr val="C00000"/>
                </a:solidFill>
              </a:rPr>
              <a:t>Mt. Blanc</a:t>
            </a:r>
            <a:endParaRPr lang="cs-CZ" sz="2500" b="1" dirty="0">
              <a:solidFill>
                <a:srgbClr val="C0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286248" y="3857628"/>
            <a:ext cx="314327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rgbClr val="C00000"/>
                </a:solidFill>
              </a:rPr>
              <a:t>Gerlachovský štít</a:t>
            </a:r>
            <a:endParaRPr lang="cs-CZ" sz="2500" b="1" dirty="0">
              <a:solidFill>
                <a:srgbClr val="C0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928926" y="3380574"/>
            <a:ext cx="142876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rgbClr val="C00000"/>
                </a:solidFill>
              </a:rPr>
              <a:t>Sněžka</a:t>
            </a:r>
            <a:endParaRPr lang="cs-CZ" sz="2500" b="1" dirty="0">
              <a:solidFill>
                <a:srgbClr val="C0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-32" y="1198891"/>
            <a:ext cx="20002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Severní moře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 rot="18815996">
            <a:off x="3675040" y="1413467"/>
            <a:ext cx="19049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Baltské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 rot="18067998">
            <a:off x="7806494" y="5842646"/>
            <a:ext cx="15871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Černé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00034" y="5715016"/>
            <a:ext cx="571504" cy="3872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300"/>
              </a:lnSpc>
            </a:pPr>
            <a:r>
              <a:rPr lang="cs-CZ" sz="100" b="1" smtClean="0">
                <a:solidFill>
                  <a:srgbClr val="C00000"/>
                </a:solidFill>
              </a:rPr>
              <a:t>                </a:t>
            </a:r>
            <a:r>
              <a:rPr lang="cs-CZ" sz="2000" b="1" dirty="0" smtClean="0">
                <a:solidFill>
                  <a:srgbClr val="C00000"/>
                </a:solidFill>
              </a:rPr>
              <a:t>I.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500562" y="4214818"/>
            <a:ext cx="571504" cy="3744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200"/>
              </a:lnSpc>
            </a:pPr>
            <a:r>
              <a:rPr lang="cs-CZ" sz="100" b="1" dirty="0" smtClean="0">
                <a:solidFill>
                  <a:srgbClr val="C00000"/>
                </a:solidFill>
              </a:rPr>
              <a:t>            </a:t>
            </a:r>
            <a:r>
              <a:rPr lang="cs-CZ" sz="2000" b="1" dirty="0" smtClean="0">
                <a:solidFill>
                  <a:srgbClr val="C00000"/>
                </a:solidFill>
              </a:rPr>
              <a:t>II.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143240" y="3714752"/>
            <a:ext cx="571504" cy="3744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200"/>
              </a:lnSpc>
            </a:pPr>
            <a:r>
              <a:rPr lang="cs-CZ" sz="2000" b="1" dirty="0" smtClean="0">
                <a:solidFill>
                  <a:srgbClr val="C00000"/>
                </a:solidFill>
              </a:rPr>
              <a:t>III.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1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6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5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4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5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15" grpId="0" animBg="1"/>
      <p:bldP spid="19" grpId="0"/>
      <p:bldP spid="19" grpId="1"/>
      <p:bldP spid="20" grpId="0"/>
      <p:bldP spid="20" grpId="1"/>
      <p:bldP spid="22" grpId="0"/>
      <p:bldP spid="22" grpId="1"/>
      <p:bldP spid="23" grpId="0"/>
      <p:bldP spid="23" grpId="1"/>
      <p:bldP spid="24" grpId="0"/>
      <p:bldP spid="24" grpId="1"/>
      <p:bldP spid="25" grpId="0"/>
      <p:bldP spid="25" grpId="1"/>
      <p:bldP spid="26" grpId="0"/>
      <p:bldP spid="26" grpId="1"/>
      <p:bldP spid="27" grpId="0" animBg="1"/>
      <p:bldP spid="28" grpId="0" animBg="1"/>
      <p:bldP spid="29" grpId="0" animBg="1"/>
      <p:bldP spid="30" grpId="0"/>
      <p:bldP spid="30" grpId="1"/>
      <p:bldP spid="31" grpId="0"/>
      <p:bldP spid="32" grpId="0"/>
      <p:bldP spid="33" grpId="0"/>
      <p:bldP spid="34" grpId="0"/>
      <p:bldP spid="35" grpId="0"/>
      <p:bldP spid="38" grpId="0"/>
      <p:bldP spid="40" grpId="0"/>
      <p:bldP spid="41" grpId="0"/>
      <p:bldP spid="42" grpId="0"/>
      <p:bldP spid="44" grpId="0"/>
      <p:bldP spid="45" grpId="0"/>
      <p:bldP spid="45" grpId="1"/>
      <p:bldP spid="4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xfrm>
            <a:off x="0" y="500042"/>
            <a:ext cx="9144000" cy="4000504"/>
          </a:xfrm>
        </p:spPr>
        <p:txBody>
          <a:bodyPr>
            <a:normAutofit/>
          </a:bodyPr>
          <a:lstStyle/>
          <a:p>
            <a:pPr algn="ctr">
              <a:lnSpc>
                <a:spcPct val="200000"/>
              </a:lnSpc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! ! ! PRÁCE S ATLASEM ! ! ! </a:t>
            </a:r>
            <a:br>
              <a:rPr lang="cs-CZ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4000" b="1" dirty="0" smtClean="0">
                <a:solidFill>
                  <a:schemeClr val="accent1"/>
                </a:solidFill>
                <a:latin typeface="+mn-lt"/>
              </a:rPr>
              <a:t>DOPLŇTE CHYBEJÍCÍ ÚDAJE</a:t>
            </a:r>
            <a:endParaRPr lang="cs-CZ" sz="4000" b="1" dirty="0">
              <a:solidFill>
                <a:schemeClr val="accent1"/>
              </a:solidFill>
              <a:latin typeface="+mn-lt"/>
            </a:endParaRPr>
          </a:p>
        </p:txBody>
      </p:sp>
      <p:graphicFrame>
        <p:nvGraphicFramePr>
          <p:cNvPr id="1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  <a:gridCol w="1524000"/>
                <a:gridCol w="1524000"/>
              </a:tblGrid>
              <a:tr h="8572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STÁT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HLAVNÍ</a:t>
                      </a:r>
                      <a:r>
                        <a:rPr lang="cs-CZ" sz="2000" baseline="0" dirty="0" smtClean="0"/>
                        <a:t> MĚSTO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ROZLOHA</a:t>
                      </a:r>
                    </a:p>
                    <a:p>
                      <a:pPr algn="ctr"/>
                      <a:r>
                        <a:rPr kumimoji="0" lang="cs-CZ" sz="2000" b="1" i="0" u="none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km²</a:t>
                      </a:r>
                      <a:endParaRPr lang="cs-CZ" sz="2000" b="1" u="none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POČET OBYVATEL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STÁTNÍ</a:t>
                      </a:r>
                    </a:p>
                    <a:p>
                      <a:pPr algn="ctr"/>
                      <a:r>
                        <a:rPr lang="cs-CZ" sz="2000" dirty="0" smtClean="0"/>
                        <a:t>ZŘÍZENÍ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MĚNA</a:t>
                      </a:r>
                      <a:endParaRPr lang="cs-CZ" sz="2000" dirty="0"/>
                    </a:p>
                  </a:txBody>
                  <a:tcPr anchor="ctr"/>
                </a:tc>
              </a:tr>
              <a:tr h="85725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Polsko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Vaduz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forint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anchor="ctr"/>
                </a:tc>
              </a:tr>
              <a:tr h="85725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49 000 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83 mil. 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Vídeň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725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 švýcarský</a:t>
                      </a:r>
                      <a:r>
                        <a:rPr lang="cs-CZ" sz="2000" b="1" baseline="0" dirty="0" smtClean="0"/>
                        <a:t> frank</a:t>
                      </a:r>
                      <a:endParaRPr lang="cs-CZ" sz="2000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5" name="TextovéPole 24"/>
          <p:cNvSpPr txBox="1"/>
          <p:nvPr/>
        </p:nvSpPr>
        <p:spPr>
          <a:xfrm>
            <a:off x="1500166" y="1000108"/>
            <a:ext cx="7643834" cy="969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     </a:t>
            </a:r>
            <a:r>
              <a:rPr lang="cs-CZ" sz="2000" b="1" dirty="0" smtClean="0">
                <a:solidFill>
                  <a:schemeClr val="accent1"/>
                </a:solidFill>
              </a:rPr>
              <a:t>Varšava            313 000         38,6 mil.       republika      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</a:t>
            </a:r>
            <a:r>
              <a:rPr lang="cs-CZ" sz="2000" b="1" dirty="0" smtClean="0">
                <a:solidFill>
                  <a:schemeClr val="accent1"/>
                </a:solidFill>
              </a:rPr>
              <a:t>zloty                       </a:t>
            </a: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-32" y="1957320"/>
            <a:ext cx="9144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400"/>
              </a:lnSpc>
            </a:pPr>
            <a:r>
              <a:rPr lang="cs-CZ" sz="2000" b="1" dirty="0" smtClean="0">
                <a:solidFill>
                  <a:srgbClr val="C00000"/>
                </a:solidFill>
              </a:rPr>
              <a:t>      </a:t>
            </a:r>
            <a:r>
              <a:rPr lang="cs-CZ" sz="2000" b="1" dirty="0" smtClean="0">
                <a:solidFill>
                  <a:schemeClr val="accent1"/>
                </a:solidFill>
              </a:rPr>
              <a:t>Licht.		              160	      33 000       monarchie          frank        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-32" y="2571744"/>
            <a:ext cx="7643834" cy="6217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chemeClr val="accent1"/>
                </a:solidFill>
              </a:rPr>
              <a:t>Maďarsko      Budapešť          93 000 	    10,2 mil.       republika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2" y="3556345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chemeClr val="accent1"/>
                </a:solidFill>
              </a:rPr>
              <a:t>Slovensko      Bratislava                                  5,4 mil.        republika           euro</a:t>
            </a:r>
            <a:r>
              <a:rPr lang="cs-CZ" sz="2000" b="1" dirty="0" smtClean="0">
                <a:solidFill>
                  <a:srgbClr val="C00000"/>
                </a:solidFill>
              </a:rPr>
              <a:t>		  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-32" y="4500570"/>
            <a:ext cx="9144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  </a:t>
            </a:r>
            <a:r>
              <a:rPr lang="cs-CZ" sz="2000" b="1" dirty="0" smtClean="0">
                <a:solidFill>
                  <a:schemeClr val="accent1"/>
                </a:solidFill>
              </a:rPr>
              <a:t>Německo          Berlín             357 000	                           republika           euro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-32" y="5357826"/>
            <a:ext cx="9144000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600"/>
              </a:lnSpc>
            </a:pP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chemeClr val="accent1"/>
                </a:solidFill>
              </a:rPr>
              <a:t>Rakousko	                          84 000	    8,2 mil.         republika      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</a:t>
            </a:r>
            <a:r>
              <a:rPr lang="cs-CZ" sz="2000" b="1" dirty="0" smtClean="0">
                <a:solidFill>
                  <a:schemeClr val="accent1"/>
                </a:solidFill>
              </a:rPr>
              <a:t>euro       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0" y="6000768"/>
            <a:ext cx="7643834" cy="6217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chemeClr val="accent1"/>
                </a:solidFill>
              </a:rPr>
              <a:t>Švýcarsko           Bern               41 000              8 mil.          republika</a:t>
            </a:r>
            <a:endParaRPr lang="cs-CZ" sz="2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5" grpId="0"/>
      <p:bldP spid="26" grpId="0"/>
      <p:bldP spid="29" grpId="0"/>
      <p:bldP spid="31" grpId="0"/>
      <p:bldP spid="32" grpId="0"/>
      <p:bldP spid="3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Obdélník 157"/>
          <p:cNvSpPr/>
          <p:nvPr/>
        </p:nvSpPr>
        <p:spPr>
          <a:xfrm>
            <a:off x="1000100" y="1500174"/>
            <a:ext cx="7143800" cy="500066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0" y="642918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/>
              <a:t>Najdi v osmisměrce 10 slov</a:t>
            </a:r>
            <a:endParaRPr lang="cs-CZ" sz="4000" b="1" u="sng" dirty="0"/>
          </a:p>
        </p:txBody>
      </p:sp>
      <p:sp>
        <p:nvSpPr>
          <p:cNvPr id="4" name="Obdélník 3"/>
          <p:cNvSpPr/>
          <p:nvPr/>
        </p:nvSpPr>
        <p:spPr>
          <a:xfrm>
            <a:off x="171448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00010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71448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42886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4324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85762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00010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00010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00010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00010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00010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00010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00010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00010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00010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71448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42886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14324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71448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57200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85762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28638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00076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71514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42952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742952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42952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742952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742952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742952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742952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42952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742952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742952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71514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600076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528638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457200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00076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71514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71514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71514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671514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671514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600076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600076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671514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671514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600076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671514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171448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171448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242886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242886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385762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457200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528638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242886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314324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242886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171448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171448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171448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171448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314324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314324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314324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385762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314324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242886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242886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242886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242886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528638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457200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385762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385762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314324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314324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14324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528638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528638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457200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délník 90"/>
          <p:cNvSpPr/>
          <p:nvPr/>
        </p:nvSpPr>
        <p:spPr>
          <a:xfrm>
            <a:off x="385762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385762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385762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457200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385762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528638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délník 96"/>
          <p:cNvSpPr/>
          <p:nvPr/>
        </p:nvSpPr>
        <p:spPr>
          <a:xfrm>
            <a:off x="457200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528638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457200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528638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bdélník 100"/>
          <p:cNvSpPr/>
          <p:nvPr/>
        </p:nvSpPr>
        <p:spPr>
          <a:xfrm>
            <a:off x="600076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600076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délník 102"/>
          <p:cNvSpPr/>
          <p:nvPr/>
        </p:nvSpPr>
        <p:spPr>
          <a:xfrm>
            <a:off x="600076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délník 103"/>
          <p:cNvSpPr/>
          <p:nvPr/>
        </p:nvSpPr>
        <p:spPr>
          <a:xfrm>
            <a:off x="600076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TextovéPole 104"/>
          <p:cNvSpPr txBox="1"/>
          <p:nvPr/>
        </p:nvSpPr>
        <p:spPr>
          <a:xfrm>
            <a:off x="2428860" y="1500174"/>
            <a:ext cx="428628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</a:t>
            </a:r>
            <a:r>
              <a:rPr lang="cs-CZ" sz="100" b="1" dirty="0" smtClean="0"/>
              <a:t>            </a:t>
            </a:r>
            <a:r>
              <a:rPr lang="cs-CZ" sz="2700" b="1" dirty="0" smtClean="0"/>
              <a:t>M    </a:t>
            </a:r>
            <a:r>
              <a:rPr lang="cs-CZ" sz="100" b="1" dirty="0" smtClean="0"/>
              <a:t>                          </a:t>
            </a:r>
            <a:r>
              <a:rPr lang="cs-CZ" sz="2700" b="1" dirty="0" smtClean="0"/>
              <a:t>O   </a:t>
            </a:r>
            <a:r>
              <a:rPr lang="cs-CZ" sz="100" b="1" dirty="0" smtClean="0"/>
              <a:t>                                                                       </a:t>
            </a:r>
            <a:r>
              <a:rPr lang="cs-CZ" sz="2700" b="1" dirty="0" smtClean="0"/>
              <a:t>Z    </a:t>
            </a:r>
            <a:r>
              <a:rPr lang="cs-CZ" sz="100" b="1" dirty="0" smtClean="0"/>
              <a:t>                                                           </a:t>
            </a:r>
            <a:r>
              <a:rPr lang="cs-CZ" sz="2700" b="1" dirty="0" smtClean="0"/>
              <a:t>A     </a:t>
            </a:r>
            <a:r>
              <a:rPr lang="cs-CZ" sz="100" b="1" dirty="0" smtClean="0"/>
              <a:t>                  </a:t>
            </a:r>
            <a:r>
              <a:rPr lang="cs-CZ" sz="2700" b="1" dirty="0" smtClean="0"/>
              <a:t>R     </a:t>
            </a:r>
            <a:r>
              <a:rPr lang="cs-CZ" sz="100" b="1" dirty="0" smtClean="0"/>
              <a:t>                     </a:t>
            </a:r>
            <a:r>
              <a:rPr lang="cs-CZ" sz="2700" b="1" dirty="0" smtClean="0"/>
              <a:t>T           </a:t>
            </a:r>
            <a:r>
              <a:rPr lang="cs-CZ" sz="100" b="1" dirty="0" smtClean="0"/>
              <a:t>                 </a:t>
            </a:r>
            <a:endParaRPr lang="cs-CZ" sz="27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1714480" y="6000768"/>
            <a:ext cx="5643602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</a:t>
            </a:r>
            <a:r>
              <a:rPr lang="cs-CZ" sz="100" b="1" dirty="0" smtClean="0"/>
              <a:t>                              </a:t>
            </a:r>
            <a:r>
              <a:rPr lang="cs-CZ" sz="2700" b="1" dirty="0" smtClean="0"/>
              <a:t>B      </a:t>
            </a:r>
            <a:r>
              <a:rPr lang="cs-CZ" sz="100" b="1" dirty="0" smtClean="0"/>
              <a:t> </a:t>
            </a:r>
            <a:r>
              <a:rPr lang="cs-CZ" sz="2700" b="1" dirty="0" smtClean="0"/>
              <a:t>A     </a:t>
            </a:r>
            <a:r>
              <a:rPr lang="cs-CZ" sz="100" b="1" dirty="0" smtClean="0"/>
              <a:t>                          </a:t>
            </a:r>
            <a:r>
              <a:rPr lang="cs-CZ" sz="2700" b="1" dirty="0" smtClean="0"/>
              <a:t>L     </a:t>
            </a:r>
            <a:r>
              <a:rPr lang="cs-CZ" sz="100" b="1" dirty="0" smtClean="0"/>
              <a:t>                               </a:t>
            </a:r>
            <a:r>
              <a:rPr lang="cs-CZ" sz="2700" b="1" dirty="0" smtClean="0"/>
              <a:t>A     </a:t>
            </a:r>
            <a:r>
              <a:rPr lang="cs-CZ" sz="100" b="1" dirty="0" smtClean="0"/>
              <a:t>                          </a:t>
            </a:r>
            <a:r>
              <a:rPr lang="cs-CZ" sz="2700" b="1" dirty="0" smtClean="0"/>
              <a:t>T     </a:t>
            </a:r>
            <a:r>
              <a:rPr lang="cs-CZ" sz="100" b="1" dirty="0" smtClean="0"/>
              <a:t>                         </a:t>
            </a:r>
            <a:r>
              <a:rPr lang="cs-CZ" sz="2700" b="1" dirty="0" smtClean="0"/>
              <a:t>O    </a:t>
            </a:r>
            <a:r>
              <a:rPr lang="cs-CZ" sz="100" b="1" dirty="0" smtClean="0"/>
              <a:t>                                 </a:t>
            </a:r>
            <a:r>
              <a:rPr lang="cs-CZ" sz="2700" b="1" dirty="0" smtClean="0"/>
              <a:t>N     </a:t>
            </a:r>
            <a:r>
              <a:rPr lang="cs-CZ" sz="100" b="1" dirty="0" smtClean="0"/>
              <a:t>                    </a:t>
            </a:r>
            <a:endParaRPr lang="cs-CZ" sz="2700" b="1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1714480" y="1428736"/>
            <a:ext cx="714380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cs-CZ" sz="100" b="1" dirty="0" smtClean="0"/>
              <a:t>                                                    </a:t>
            </a:r>
            <a:r>
              <a:rPr lang="cs-CZ" sz="2700" b="1" dirty="0" smtClean="0"/>
              <a:t>Ž</a:t>
            </a:r>
            <a:endParaRPr lang="cs-CZ" sz="2700" b="1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2428860" y="1928802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</a:t>
            </a:r>
            <a:r>
              <a:rPr lang="cs-CZ" sz="2700" b="1" dirty="0" smtClean="0"/>
              <a:t>E</a:t>
            </a:r>
            <a:endParaRPr lang="cs-CZ" sz="2700" b="1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3143240" y="2428868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</a:t>
            </a:r>
            <a:r>
              <a:rPr lang="cs-CZ" sz="2700" b="1" dirty="0" smtClean="0">
                <a:cs typeface="Times New Roman"/>
              </a:rPr>
              <a:t>N</a:t>
            </a:r>
            <a:endParaRPr lang="cs-CZ" sz="2700" b="1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3857620" y="2928934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</a:t>
            </a:r>
            <a:r>
              <a:rPr lang="cs-CZ" sz="2700" b="1" dirty="0" smtClean="0"/>
              <a:t>E</a:t>
            </a:r>
            <a:endParaRPr lang="cs-CZ" sz="2700" b="1" dirty="0"/>
          </a:p>
        </p:txBody>
      </p:sp>
      <p:sp>
        <p:nvSpPr>
          <p:cNvPr id="119" name="TextovéPole 118"/>
          <p:cNvSpPr txBox="1"/>
          <p:nvPr/>
        </p:nvSpPr>
        <p:spPr>
          <a:xfrm>
            <a:off x="1000100" y="242886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   </a:t>
            </a:r>
            <a:r>
              <a:rPr lang="cs-CZ" sz="2700" b="1" dirty="0" smtClean="0"/>
              <a:t>E</a:t>
            </a:r>
            <a:endParaRPr lang="cs-CZ" sz="2700" b="1" dirty="0"/>
          </a:p>
        </p:txBody>
      </p:sp>
      <p:sp>
        <p:nvSpPr>
          <p:cNvPr id="120" name="TextovéPole 119"/>
          <p:cNvSpPr txBox="1"/>
          <p:nvPr/>
        </p:nvSpPr>
        <p:spPr>
          <a:xfrm>
            <a:off x="1000100" y="2928934"/>
            <a:ext cx="714380" cy="605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cs-CZ" sz="100" b="1" dirty="0" smtClean="0"/>
              <a:t>                                                                    </a:t>
            </a:r>
            <a:r>
              <a:rPr lang="cs-CZ" sz="2700" b="1" dirty="0" smtClean="0"/>
              <a:t>I</a:t>
            </a:r>
            <a:endParaRPr lang="cs-CZ" sz="2700" b="1" dirty="0"/>
          </a:p>
        </p:txBody>
      </p:sp>
      <p:sp>
        <p:nvSpPr>
          <p:cNvPr id="121" name="TextovéPole 120"/>
          <p:cNvSpPr txBox="1"/>
          <p:nvPr/>
        </p:nvSpPr>
        <p:spPr>
          <a:xfrm>
            <a:off x="1000100" y="3429000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2700" b="1" dirty="0" smtClean="0"/>
              <a:t>CH</a:t>
            </a:r>
            <a:endParaRPr lang="cs-CZ" sz="2700" b="1" dirty="0"/>
          </a:p>
        </p:txBody>
      </p:sp>
      <p:sp>
        <p:nvSpPr>
          <p:cNvPr id="122" name="TextovéPole 121"/>
          <p:cNvSpPr txBox="1"/>
          <p:nvPr/>
        </p:nvSpPr>
        <p:spPr>
          <a:xfrm>
            <a:off x="1000100" y="3929066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 </a:t>
            </a:r>
            <a:r>
              <a:rPr lang="cs-CZ" sz="2700" b="1" dirty="0" smtClean="0"/>
              <a:t>S</a:t>
            </a:r>
            <a:endParaRPr lang="cs-CZ" sz="2700" b="1" dirty="0"/>
          </a:p>
        </p:txBody>
      </p:sp>
      <p:sp>
        <p:nvSpPr>
          <p:cNvPr id="123" name="TextovéPole 122"/>
          <p:cNvSpPr txBox="1"/>
          <p:nvPr/>
        </p:nvSpPr>
        <p:spPr>
          <a:xfrm>
            <a:off x="1000100" y="4428308"/>
            <a:ext cx="714380" cy="5972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cs-CZ" sz="100" b="1" dirty="0" smtClean="0"/>
              <a:t>                                                       </a:t>
            </a:r>
            <a:r>
              <a:rPr lang="cs-CZ" sz="2700" b="1" dirty="0" smtClean="0"/>
              <a:t>T</a:t>
            </a:r>
            <a:endParaRPr lang="cs-CZ" sz="2700" b="1" dirty="0"/>
          </a:p>
        </p:txBody>
      </p:sp>
      <p:sp>
        <p:nvSpPr>
          <p:cNvPr id="125" name="TextovéPole 124"/>
          <p:cNvSpPr txBox="1"/>
          <p:nvPr/>
        </p:nvSpPr>
        <p:spPr>
          <a:xfrm>
            <a:off x="1714480" y="242886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</a:t>
            </a:r>
            <a:r>
              <a:rPr lang="cs-CZ" sz="2700" b="1" dirty="0" smtClean="0"/>
              <a:t>G</a:t>
            </a:r>
            <a:endParaRPr lang="cs-CZ" sz="2700" b="1" dirty="0"/>
          </a:p>
        </p:txBody>
      </p:sp>
      <p:sp>
        <p:nvSpPr>
          <p:cNvPr id="126" name="TextovéPole 125"/>
          <p:cNvSpPr txBox="1"/>
          <p:nvPr/>
        </p:nvSpPr>
        <p:spPr>
          <a:xfrm>
            <a:off x="1714480" y="2922395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</a:t>
            </a:r>
            <a:r>
              <a:rPr lang="cs-CZ" sz="2700" b="1" dirty="0" smtClean="0"/>
              <a:t>H</a:t>
            </a:r>
            <a:endParaRPr lang="cs-CZ" sz="2700" b="1" dirty="0"/>
          </a:p>
        </p:txBody>
      </p:sp>
      <p:sp>
        <p:nvSpPr>
          <p:cNvPr id="127" name="TextovéPole 126"/>
          <p:cNvSpPr txBox="1"/>
          <p:nvPr/>
        </p:nvSpPr>
        <p:spPr>
          <a:xfrm>
            <a:off x="1714480" y="3429000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</a:t>
            </a:r>
            <a:r>
              <a:rPr lang="cs-CZ" sz="2700" b="1" dirty="0" smtClean="0"/>
              <a:t>E</a:t>
            </a:r>
            <a:endParaRPr lang="cs-CZ" sz="2700" b="1" dirty="0"/>
          </a:p>
        </p:txBody>
      </p:sp>
      <p:sp>
        <p:nvSpPr>
          <p:cNvPr id="130" name="TextovéPole 129"/>
          <p:cNvSpPr txBox="1"/>
          <p:nvPr/>
        </p:nvSpPr>
        <p:spPr>
          <a:xfrm>
            <a:off x="7429520" y="1928802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</a:t>
            </a:r>
            <a:r>
              <a:rPr lang="cs-CZ" sz="2700" b="1" dirty="0" smtClean="0"/>
              <a:t>G</a:t>
            </a:r>
            <a:endParaRPr lang="cs-CZ" sz="2700" b="1" dirty="0"/>
          </a:p>
        </p:txBody>
      </p:sp>
      <p:sp>
        <p:nvSpPr>
          <p:cNvPr id="131" name="TextovéPole 130"/>
          <p:cNvSpPr txBox="1"/>
          <p:nvPr/>
        </p:nvSpPr>
        <p:spPr>
          <a:xfrm>
            <a:off x="7429520" y="242886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</a:t>
            </a:r>
            <a:r>
              <a:rPr lang="cs-CZ" sz="2700" b="1" dirty="0" smtClean="0"/>
              <a:t>D</a:t>
            </a:r>
            <a:endParaRPr lang="cs-CZ" sz="2700" b="1" dirty="0"/>
          </a:p>
        </p:txBody>
      </p:sp>
      <p:sp>
        <p:nvSpPr>
          <p:cNvPr id="132" name="TextovéPole 131"/>
          <p:cNvSpPr txBox="1"/>
          <p:nvPr/>
        </p:nvSpPr>
        <p:spPr>
          <a:xfrm>
            <a:off x="7429520" y="2928934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</a:t>
            </a:r>
            <a:r>
              <a:rPr lang="cs-CZ" sz="2700" b="1" dirty="0" smtClean="0"/>
              <a:t>A</a:t>
            </a:r>
            <a:endParaRPr lang="cs-CZ" sz="2700" b="1" dirty="0"/>
          </a:p>
        </p:txBody>
      </p:sp>
      <p:sp>
        <p:nvSpPr>
          <p:cNvPr id="133" name="TextovéPole 132"/>
          <p:cNvSpPr txBox="1"/>
          <p:nvPr/>
        </p:nvSpPr>
        <p:spPr>
          <a:xfrm>
            <a:off x="7429520" y="3429000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</a:t>
            </a:r>
            <a:r>
              <a:rPr lang="cs-CZ" sz="2700" b="1" dirty="0" smtClean="0"/>
              <a:t>Ň</a:t>
            </a:r>
            <a:endParaRPr lang="cs-CZ" sz="2700" b="1" dirty="0"/>
          </a:p>
        </p:txBody>
      </p:sp>
      <p:sp>
        <p:nvSpPr>
          <p:cNvPr id="139" name="TextovéPole 138"/>
          <p:cNvSpPr txBox="1"/>
          <p:nvPr/>
        </p:nvSpPr>
        <p:spPr>
          <a:xfrm>
            <a:off x="2428860" y="4929198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</a:t>
            </a:r>
            <a:r>
              <a:rPr lang="cs-CZ" sz="2700" b="1" dirty="0" smtClean="0"/>
              <a:t>T</a:t>
            </a:r>
            <a:endParaRPr lang="cs-CZ" sz="2700" b="1" dirty="0"/>
          </a:p>
        </p:txBody>
      </p:sp>
      <p:sp>
        <p:nvSpPr>
          <p:cNvPr id="151" name="TextovéPole 150"/>
          <p:cNvSpPr txBox="1"/>
          <p:nvPr/>
        </p:nvSpPr>
        <p:spPr>
          <a:xfrm>
            <a:off x="4572000" y="242886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</a:t>
            </a:r>
            <a:r>
              <a:rPr lang="cs-CZ" sz="2700" b="1" dirty="0" smtClean="0"/>
              <a:t>A</a:t>
            </a:r>
            <a:endParaRPr lang="cs-CZ" sz="2700" b="1" dirty="0"/>
          </a:p>
        </p:txBody>
      </p:sp>
      <p:sp>
        <p:nvSpPr>
          <p:cNvPr id="152" name="TextovéPole 151"/>
          <p:cNvSpPr txBox="1"/>
          <p:nvPr/>
        </p:nvSpPr>
        <p:spPr>
          <a:xfrm>
            <a:off x="5286380" y="242886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</a:t>
            </a:r>
            <a:r>
              <a:rPr lang="cs-CZ" sz="2700" b="1" dirty="0" smtClean="0"/>
              <a:t>U</a:t>
            </a:r>
            <a:endParaRPr lang="cs-CZ" sz="2700" b="1" dirty="0"/>
          </a:p>
        </p:txBody>
      </p:sp>
      <p:sp>
        <p:nvSpPr>
          <p:cNvPr id="153" name="TextovéPole 152"/>
          <p:cNvSpPr txBox="1"/>
          <p:nvPr/>
        </p:nvSpPr>
        <p:spPr>
          <a:xfrm>
            <a:off x="6000760" y="242886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</a:t>
            </a:r>
            <a:r>
              <a:rPr lang="cs-CZ" sz="2700" b="1" dirty="0" smtClean="0"/>
              <a:t>D</a:t>
            </a:r>
            <a:endParaRPr lang="cs-CZ" sz="2700" b="1" dirty="0"/>
          </a:p>
        </p:txBody>
      </p:sp>
      <p:sp>
        <p:nvSpPr>
          <p:cNvPr id="155" name="TextovéPole 154"/>
          <p:cNvSpPr txBox="1"/>
          <p:nvPr/>
        </p:nvSpPr>
        <p:spPr>
          <a:xfrm>
            <a:off x="7429520" y="4429132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</a:t>
            </a:r>
            <a:r>
              <a:rPr lang="cs-CZ" sz="2700" b="1" dirty="0" smtClean="0"/>
              <a:t>K</a:t>
            </a:r>
            <a:endParaRPr lang="cs-CZ" sz="2700" b="1" dirty="0"/>
          </a:p>
        </p:txBody>
      </p:sp>
      <p:sp>
        <p:nvSpPr>
          <p:cNvPr id="156" name="TextovéPole 155"/>
          <p:cNvSpPr txBox="1"/>
          <p:nvPr/>
        </p:nvSpPr>
        <p:spPr>
          <a:xfrm>
            <a:off x="6715140" y="3429000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</a:t>
            </a:r>
            <a:r>
              <a:rPr lang="cs-CZ" sz="2700" b="1" dirty="0" smtClean="0"/>
              <a:t>H</a:t>
            </a:r>
            <a:endParaRPr lang="cs-CZ" sz="2700" b="1" dirty="0"/>
          </a:p>
        </p:txBody>
      </p:sp>
      <p:sp>
        <p:nvSpPr>
          <p:cNvPr id="161" name="TextovéPole 160"/>
          <p:cNvSpPr txBox="1"/>
          <p:nvPr/>
        </p:nvSpPr>
        <p:spPr>
          <a:xfrm>
            <a:off x="2428860" y="242886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</a:t>
            </a:r>
            <a:r>
              <a:rPr lang="cs-CZ" sz="2700" b="1" dirty="0" smtClean="0">
                <a:cs typeface="Times New Roman"/>
              </a:rPr>
              <a:t>O</a:t>
            </a:r>
            <a:endParaRPr lang="cs-CZ" sz="2700" b="1" dirty="0"/>
          </a:p>
        </p:txBody>
      </p:sp>
      <p:sp>
        <p:nvSpPr>
          <p:cNvPr id="168" name="TextovéPole 167"/>
          <p:cNvSpPr txBox="1"/>
          <p:nvPr/>
        </p:nvSpPr>
        <p:spPr>
          <a:xfrm>
            <a:off x="1714480" y="3929066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</a:t>
            </a:r>
            <a:r>
              <a:rPr lang="cs-CZ" sz="2700" b="1" dirty="0" smtClean="0"/>
              <a:t>T</a:t>
            </a:r>
            <a:endParaRPr lang="cs-CZ" sz="2700" b="1" dirty="0"/>
          </a:p>
        </p:txBody>
      </p:sp>
      <p:sp>
        <p:nvSpPr>
          <p:cNvPr id="169" name="TextovéPole 168"/>
          <p:cNvSpPr txBox="1"/>
          <p:nvPr/>
        </p:nvSpPr>
        <p:spPr>
          <a:xfrm>
            <a:off x="1714480" y="4429132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</a:t>
            </a:r>
            <a:r>
              <a:rPr lang="cs-CZ" sz="2700" b="1" dirty="0" smtClean="0"/>
              <a:t>O</a:t>
            </a:r>
            <a:endParaRPr lang="cs-CZ" sz="2700" b="1" dirty="0"/>
          </a:p>
        </p:txBody>
      </p:sp>
      <p:sp>
        <p:nvSpPr>
          <p:cNvPr id="146" name="TextovéPole 145"/>
          <p:cNvSpPr txBox="1"/>
          <p:nvPr/>
        </p:nvSpPr>
        <p:spPr>
          <a:xfrm>
            <a:off x="7429520" y="3929066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   </a:t>
            </a:r>
            <a:r>
              <a:rPr lang="cs-CZ" sz="2700" b="1" dirty="0" smtClean="0"/>
              <a:t>S</a:t>
            </a:r>
            <a:endParaRPr lang="cs-CZ" sz="2700" b="1" dirty="0"/>
          </a:p>
        </p:txBody>
      </p:sp>
      <p:sp>
        <p:nvSpPr>
          <p:cNvPr id="159" name="TextovéPole 158"/>
          <p:cNvSpPr txBox="1"/>
          <p:nvPr/>
        </p:nvSpPr>
        <p:spPr>
          <a:xfrm>
            <a:off x="3143240" y="2928934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</a:t>
            </a:r>
            <a:r>
              <a:rPr lang="cs-CZ" sz="2700" b="1" dirty="0" smtClean="0">
                <a:cs typeface="Times New Roman"/>
              </a:rPr>
              <a:t>P</a:t>
            </a:r>
            <a:endParaRPr lang="cs-CZ" sz="2700" b="1" dirty="0"/>
          </a:p>
        </p:txBody>
      </p:sp>
      <p:sp>
        <p:nvSpPr>
          <p:cNvPr id="160" name="TextovéPole 159"/>
          <p:cNvSpPr txBox="1"/>
          <p:nvPr/>
        </p:nvSpPr>
        <p:spPr>
          <a:xfrm>
            <a:off x="3929058" y="3429000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</a:t>
            </a:r>
            <a:r>
              <a:rPr lang="cs-CZ" sz="2700" b="1" dirty="0" smtClean="0">
                <a:cs typeface="Times New Roman"/>
              </a:rPr>
              <a:t>T</a:t>
            </a:r>
            <a:endParaRPr lang="cs-CZ" sz="2700" b="1" dirty="0"/>
          </a:p>
        </p:txBody>
      </p:sp>
      <p:sp>
        <p:nvSpPr>
          <p:cNvPr id="162" name="TextovéPole 161"/>
          <p:cNvSpPr txBox="1"/>
          <p:nvPr/>
        </p:nvSpPr>
        <p:spPr>
          <a:xfrm>
            <a:off x="4572000" y="3929066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    </a:t>
            </a:r>
            <a:r>
              <a:rPr lang="cs-CZ" sz="2700" b="1" dirty="0" smtClean="0">
                <a:cs typeface="Times New Roman"/>
              </a:rPr>
              <a:t>I</a:t>
            </a:r>
            <a:endParaRPr lang="cs-CZ" sz="2700" b="1" dirty="0"/>
          </a:p>
        </p:txBody>
      </p:sp>
      <p:sp>
        <p:nvSpPr>
          <p:cNvPr id="163" name="TextovéPole 162"/>
          <p:cNvSpPr txBox="1"/>
          <p:nvPr/>
        </p:nvSpPr>
        <p:spPr>
          <a:xfrm>
            <a:off x="5286380" y="4429132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</a:t>
            </a:r>
            <a:r>
              <a:rPr lang="cs-CZ" sz="2700" b="1" dirty="0" smtClean="0">
                <a:cs typeface="Times New Roman"/>
              </a:rPr>
              <a:t>K</a:t>
            </a:r>
            <a:endParaRPr lang="cs-CZ" sz="2700" b="1" dirty="0"/>
          </a:p>
        </p:txBody>
      </p:sp>
      <p:sp>
        <p:nvSpPr>
          <p:cNvPr id="164" name="TextovéPole 163"/>
          <p:cNvSpPr txBox="1"/>
          <p:nvPr/>
        </p:nvSpPr>
        <p:spPr>
          <a:xfrm>
            <a:off x="6000760" y="492919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</a:t>
            </a:r>
            <a:r>
              <a:rPr lang="cs-CZ" sz="2700" b="1" dirty="0" smtClean="0">
                <a:cs typeface="Times New Roman"/>
              </a:rPr>
              <a:t>A</a:t>
            </a:r>
            <a:endParaRPr lang="cs-CZ" sz="2700" b="1" dirty="0"/>
          </a:p>
        </p:txBody>
      </p:sp>
      <p:sp>
        <p:nvSpPr>
          <p:cNvPr id="150" name="TextovéPole 149"/>
          <p:cNvSpPr txBox="1"/>
          <p:nvPr/>
        </p:nvSpPr>
        <p:spPr>
          <a:xfrm>
            <a:off x="1000100" y="4929198"/>
            <a:ext cx="714380" cy="5972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cs-CZ" sz="100" b="1" dirty="0" smtClean="0"/>
              <a:t>                                                       </a:t>
            </a:r>
            <a:r>
              <a:rPr lang="cs-CZ" sz="2700" b="1" dirty="0" smtClean="0"/>
              <a:t>A</a:t>
            </a:r>
            <a:endParaRPr lang="cs-CZ" sz="2700" b="1" dirty="0"/>
          </a:p>
        </p:txBody>
      </p:sp>
      <p:sp>
        <p:nvSpPr>
          <p:cNvPr id="167" name="TextovéPole 166"/>
          <p:cNvSpPr txBox="1"/>
          <p:nvPr/>
        </p:nvSpPr>
        <p:spPr>
          <a:xfrm>
            <a:off x="1000100" y="5429264"/>
            <a:ext cx="714380" cy="5972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cs-CZ" sz="100" b="1" dirty="0" smtClean="0"/>
              <a:t>                                              </a:t>
            </a:r>
            <a:r>
              <a:rPr lang="cs-CZ" sz="2700" b="1" dirty="0" smtClean="0"/>
              <a:t>G</a:t>
            </a:r>
            <a:endParaRPr lang="cs-CZ" sz="2700" b="1" dirty="0"/>
          </a:p>
        </p:txBody>
      </p:sp>
      <p:sp>
        <p:nvSpPr>
          <p:cNvPr id="176" name="TextovéPole 175"/>
          <p:cNvSpPr txBox="1"/>
          <p:nvPr/>
        </p:nvSpPr>
        <p:spPr>
          <a:xfrm>
            <a:off x="1000100" y="1928802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</a:t>
            </a:r>
            <a:r>
              <a:rPr lang="cs-CZ" sz="2700" b="1" dirty="0" smtClean="0"/>
              <a:t>R</a:t>
            </a:r>
            <a:endParaRPr lang="cs-CZ" sz="2700" b="1" dirty="0"/>
          </a:p>
        </p:txBody>
      </p:sp>
      <p:sp>
        <p:nvSpPr>
          <p:cNvPr id="182" name="TextovéPole 181"/>
          <p:cNvSpPr txBox="1"/>
          <p:nvPr/>
        </p:nvSpPr>
        <p:spPr>
          <a:xfrm>
            <a:off x="6715140" y="242886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        </a:t>
            </a:r>
            <a:r>
              <a:rPr lang="cs-CZ" sz="2700" b="1" dirty="0" smtClean="0"/>
              <a:t>I</a:t>
            </a:r>
            <a:endParaRPr lang="cs-CZ" sz="2700" b="1" dirty="0"/>
          </a:p>
        </p:txBody>
      </p:sp>
      <p:sp>
        <p:nvSpPr>
          <p:cNvPr id="154" name="TextovéPole 153"/>
          <p:cNvSpPr txBox="1"/>
          <p:nvPr/>
        </p:nvSpPr>
        <p:spPr>
          <a:xfrm>
            <a:off x="3143240" y="4929198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</a:t>
            </a:r>
            <a:r>
              <a:rPr lang="cs-CZ" sz="2700" b="1" dirty="0" smtClean="0"/>
              <a:t>A</a:t>
            </a:r>
            <a:endParaRPr lang="cs-CZ" sz="2700" b="1" dirty="0"/>
          </a:p>
        </p:txBody>
      </p:sp>
      <p:sp>
        <p:nvSpPr>
          <p:cNvPr id="166" name="TextovéPole 165"/>
          <p:cNvSpPr txBox="1"/>
          <p:nvPr/>
        </p:nvSpPr>
        <p:spPr>
          <a:xfrm>
            <a:off x="3857620" y="492919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</a:t>
            </a:r>
            <a:r>
              <a:rPr lang="cs-CZ" sz="2700" b="1" dirty="0" smtClean="0"/>
              <a:t>T</a:t>
            </a:r>
            <a:endParaRPr lang="cs-CZ" sz="2700" b="1" dirty="0"/>
          </a:p>
        </p:txBody>
      </p:sp>
      <p:sp>
        <p:nvSpPr>
          <p:cNvPr id="172" name="TextovéPole 171"/>
          <p:cNvSpPr txBox="1"/>
          <p:nvPr/>
        </p:nvSpPr>
        <p:spPr>
          <a:xfrm>
            <a:off x="4572000" y="492919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</a:t>
            </a:r>
            <a:r>
              <a:rPr lang="cs-CZ" sz="2700" b="1" dirty="0" smtClean="0"/>
              <a:t>R</a:t>
            </a:r>
            <a:endParaRPr lang="cs-CZ" sz="2700" b="1" dirty="0"/>
          </a:p>
        </p:txBody>
      </p:sp>
      <p:sp>
        <p:nvSpPr>
          <p:cNvPr id="173" name="TextovéPole 172"/>
          <p:cNvSpPr txBox="1"/>
          <p:nvPr/>
        </p:nvSpPr>
        <p:spPr>
          <a:xfrm>
            <a:off x="5286380" y="4929198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</a:t>
            </a:r>
            <a:r>
              <a:rPr lang="cs-CZ" sz="2700" b="1" dirty="0" smtClean="0"/>
              <a:t>Y</a:t>
            </a:r>
            <a:endParaRPr lang="cs-CZ" sz="2700" b="1" dirty="0"/>
          </a:p>
        </p:txBody>
      </p:sp>
      <p:sp>
        <p:nvSpPr>
          <p:cNvPr id="174" name="TextovéPole 173"/>
          <p:cNvSpPr txBox="1"/>
          <p:nvPr/>
        </p:nvSpPr>
        <p:spPr>
          <a:xfrm>
            <a:off x="6715140" y="3929066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    </a:t>
            </a:r>
            <a:r>
              <a:rPr lang="cs-CZ" sz="2700" b="1" dirty="0" smtClean="0"/>
              <a:t>I</a:t>
            </a:r>
            <a:endParaRPr lang="cs-CZ" sz="2700" b="1" dirty="0"/>
          </a:p>
        </p:txBody>
      </p:sp>
      <p:sp>
        <p:nvSpPr>
          <p:cNvPr id="175" name="TextovéPole 174"/>
          <p:cNvSpPr txBox="1"/>
          <p:nvPr/>
        </p:nvSpPr>
        <p:spPr>
          <a:xfrm>
            <a:off x="6715140" y="4429132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</a:t>
            </a:r>
            <a:r>
              <a:rPr lang="cs-CZ" sz="2700" b="1" dirty="0" smtClean="0"/>
              <a:t>T</a:t>
            </a:r>
            <a:endParaRPr lang="cs-CZ" sz="2700" b="1" dirty="0"/>
          </a:p>
        </p:txBody>
      </p:sp>
      <p:sp>
        <p:nvSpPr>
          <p:cNvPr id="186" name="TextovéPole 185"/>
          <p:cNvSpPr txBox="1"/>
          <p:nvPr/>
        </p:nvSpPr>
        <p:spPr>
          <a:xfrm>
            <a:off x="6715140" y="492919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</a:t>
            </a:r>
            <a:r>
              <a:rPr lang="cs-CZ" sz="2700" b="1" dirty="0" smtClean="0"/>
              <a:t>L</a:t>
            </a:r>
            <a:endParaRPr lang="cs-CZ" sz="2700" b="1" dirty="0"/>
          </a:p>
        </p:txBody>
      </p:sp>
      <p:sp>
        <p:nvSpPr>
          <p:cNvPr id="187" name="TextovéPole 186"/>
          <p:cNvSpPr txBox="1"/>
          <p:nvPr/>
        </p:nvSpPr>
        <p:spPr>
          <a:xfrm>
            <a:off x="6715140" y="5429264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</a:t>
            </a:r>
            <a:r>
              <a:rPr lang="cs-CZ" sz="2700" b="1" dirty="0" smtClean="0"/>
              <a:t>E</a:t>
            </a:r>
            <a:endParaRPr lang="cs-CZ" sz="2700" b="1" dirty="0"/>
          </a:p>
        </p:txBody>
      </p:sp>
      <p:sp>
        <p:nvSpPr>
          <p:cNvPr id="188" name="TextovéPole 187"/>
          <p:cNvSpPr txBox="1"/>
          <p:nvPr/>
        </p:nvSpPr>
        <p:spPr>
          <a:xfrm>
            <a:off x="6715140" y="5929330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</a:t>
            </a:r>
            <a:r>
              <a:rPr lang="cs-CZ" sz="2700" b="1" dirty="0" smtClean="0"/>
              <a:t>R</a:t>
            </a:r>
            <a:endParaRPr lang="cs-CZ" sz="2700" b="1" dirty="0"/>
          </a:p>
        </p:txBody>
      </p:sp>
      <p:sp>
        <p:nvSpPr>
          <p:cNvPr id="189" name="TextovéPole 188"/>
          <p:cNvSpPr txBox="1"/>
          <p:nvPr/>
        </p:nvSpPr>
        <p:spPr>
          <a:xfrm>
            <a:off x="4572000" y="3429000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</a:t>
            </a:r>
            <a:r>
              <a:rPr lang="cs-CZ" sz="2700" b="1" dirty="0" smtClean="0"/>
              <a:t>V</a:t>
            </a:r>
            <a:endParaRPr lang="cs-CZ" sz="2700" b="1" dirty="0"/>
          </a:p>
        </p:txBody>
      </p:sp>
      <p:sp>
        <p:nvSpPr>
          <p:cNvPr id="190" name="TextovéPole 189"/>
          <p:cNvSpPr txBox="1"/>
          <p:nvPr/>
        </p:nvSpPr>
        <p:spPr>
          <a:xfrm>
            <a:off x="5286380" y="3929066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</a:t>
            </a:r>
            <a:r>
              <a:rPr lang="cs-CZ" sz="2700" b="1" dirty="0" smtClean="0"/>
              <a:t>A</a:t>
            </a:r>
            <a:endParaRPr lang="cs-CZ" sz="2700" b="1" dirty="0"/>
          </a:p>
        </p:txBody>
      </p:sp>
      <p:sp>
        <p:nvSpPr>
          <p:cNvPr id="191" name="TextovéPole 190"/>
          <p:cNvSpPr txBox="1"/>
          <p:nvPr/>
        </p:nvSpPr>
        <p:spPr>
          <a:xfrm>
            <a:off x="1714480" y="1992475"/>
            <a:ext cx="571504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</a:t>
            </a:r>
            <a:r>
              <a:rPr lang="cs-CZ" sz="100" b="1" dirty="0" smtClean="0"/>
              <a:t>               </a:t>
            </a:r>
            <a:r>
              <a:rPr lang="cs-CZ" sz="2700" b="1" dirty="0" smtClean="0"/>
              <a:t>D              </a:t>
            </a:r>
            <a:r>
              <a:rPr lang="cs-CZ" sz="100" b="1" dirty="0" smtClean="0"/>
              <a:t>             </a:t>
            </a:r>
            <a:r>
              <a:rPr lang="cs-CZ" sz="2700" b="1" dirty="0" smtClean="0"/>
              <a:t>F      </a:t>
            </a:r>
            <a:r>
              <a:rPr lang="cs-CZ" sz="100" b="1" dirty="0" smtClean="0"/>
              <a:t>              </a:t>
            </a:r>
            <a:r>
              <a:rPr lang="cs-CZ" sz="2700" b="1" dirty="0" smtClean="0"/>
              <a:t>S      </a:t>
            </a:r>
            <a:r>
              <a:rPr lang="cs-CZ" sz="100" b="1" dirty="0" smtClean="0"/>
              <a:t>            </a:t>
            </a:r>
            <a:r>
              <a:rPr lang="cs-CZ" sz="2700" b="1" dirty="0" smtClean="0"/>
              <a:t>A      </a:t>
            </a:r>
            <a:r>
              <a:rPr lang="cs-CZ" sz="100" b="1" dirty="0" smtClean="0"/>
              <a:t>         </a:t>
            </a:r>
            <a:r>
              <a:rPr lang="cs-CZ" sz="2700" b="1" dirty="0" smtClean="0"/>
              <a:t>I      </a:t>
            </a:r>
            <a:r>
              <a:rPr lang="cs-CZ" sz="100" b="1" dirty="0" smtClean="0"/>
              <a:t>      </a:t>
            </a:r>
            <a:r>
              <a:rPr lang="cs-CZ" sz="2700" b="1" dirty="0" smtClean="0"/>
              <a:t>U     </a:t>
            </a:r>
            <a:r>
              <a:rPr lang="cs-CZ" sz="100" b="1" dirty="0" smtClean="0"/>
              <a:t>                     </a:t>
            </a:r>
            <a:r>
              <a:rPr lang="cs-CZ" sz="2700" b="1" dirty="0" smtClean="0"/>
              <a:t>Y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2" name="TextovéPole 191"/>
          <p:cNvSpPr txBox="1"/>
          <p:nvPr/>
        </p:nvSpPr>
        <p:spPr>
          <a:xfrm>
            <a:off x="1000100" y="1492409"/>
            <a:ext cx="71438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 D                                                                 </a:t>
            </a:r>
            <a:r>
              <a:rPr lang="cs-CZ" sz="100" b="1" dirty="0" smtClean="0"/>
              <a:t>                                     </a:t>
            </a:r>
            <a:r>
              <a:rPr lang="cs-CZ" sz="2700" b="1" dirty="0" smtClean="0"/>
              <a:t>F      </a:t>
            </a:r>
            <a:r>
              <a:rPr lang="cs-CZ" sz="100" b="1" dirty="0" smtClean="0"/>
              <a:t>          </a:t>
            </a:r>
            <a:r>
              <a:rPr lang="cs-CZ" sz="2700" b="1" dirty="0" smtClean="0"/>
              <a:t>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3" name="TextovéPole 192"/>
          <p:cNvSpPr txBox="1"/>
          <p:nvPr/>
        </p:nvSpPr>
        <p:spPr>
          <a:xfrm>
            <a:off x="2428860" y="3492673"/>
            <a:ext cx="428628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 D     </a:t>
            </a:r>
            <a:r>
              <a:rPr lang="cs-CZ" sz="100" b="1" dirty="0" smtClean="0"/>
              <a:t>              </a:t>
            </a:r>
            <a:r>
              <a:rPr lang="cs-CZ" sz="2700" b="1" dirty="0" smtClean="0"/>
              <a:t>A                       </a:t>
            </a:r>
            <a:r>
              <a:rPr lang="cs-CZ" sz="100" b="1" dirty="0" smtClean="0"/>
              <a:t>      </a:t>
            </a:r>
            <a:r>
              <a:rPr lang="cs-CZ" sz="2700" b="1" dirty="0" smtClean="0"/>
              <a:t>F      </a:t>
            </a:r>
            <a:r>
              <a:rPr lang="cs-CZ" sz="100" b="1" dirty="0" smtClean="0"/>
              <a:t>            </a:t>
            </a:r>
            <a:r>
              <a:rPr lang="cs-CZ" sz="2700" b="1" dirty="0" smtClean="0"/>
              <a:t>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4" name="TextovéPole 193"/>
          <p:cNvSpPr txBox="1"/>
          <p:nvPr/>
        </p:nvSpPr>
        <p:spPr>
          <a:xfrm>
            <a:off x="2428860" y="4000504"/>
            <a:ext cx="428628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 D     </a:t>
            </a:r>
            <a:r>
              <a:rPr lang="cs-CZ" sz="100" b="1" dirty="0" smtClean="0"/>
              <a:t>               </a:t>
            </a:r>
            <a:r>
              <a:rPr lang="cs-CZ" sz="2700" b="1" dirty="0" smtClean="0"/>
              <a:t>F      </a:t>
            </a:r>
            <a:r>
              <a:rPr lang="cs-CZ" sz="100" b="1" dirty="0" smtClean="0"/>
              <a:t>             </a:t>
            </a:r>
            <a:r>
              <a:rPr lang="cs-CZ" sz="2700" b="1" dirty="0" smtClean="0"/>
              <a:t>I                        </a:t>
            </a:r>
            <a:r>
              <a:rPr lang="cs-CZ" sz="100" b="1" dirty="0" smtClean="0"/>
              <a:t>        </a:t>
            </a:r>
            <a:r>
              <a:rPr lang="cs-CZ" sz="2700" b="1" dirty="0" smtClean="0"/>
              <a:t>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5" name="TextovéPole 194"/>
          <p:cNvSpPr txBox="1"/>
          <p:nvPr/>
        </p:nvSpPr>
        <p:spPr>
          <a:xfrm>
            <a:off x="1000100" y="5993003"/>
            <a:ext cx="71438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 </a:t>
            </a:r>
            <a:r>
              <a:rPr lang="cs-CZ" sz="100" b="1" dirty="0" smtClean="0"/>
              <a:t>       </a:t>
            </a:r>
            <a:r>
              <a:rPr lang="cs-CZ" sz="2700" b="1" smtClean="0"/>
              <a:t>S                                                                           </a:t>
            </a:r>
            <a:r>
              <a:rPr lang="cs-CZ" sz="100" b="1" smtClean="0"/>
              <a:t>          </a:t>
            </a:r>
            <a:r>
              <a:rPr lang="cs-CZ" sz="2700" b="1" smtClean="0"/>
              <a:t>O</a:t>
            </a:r>
            <a:r>
              <a:rPr lang="cs-CZ" smtClean="0"/>
              <a:t> </a:t>
            </a:r>
            <a:endParaRPr lang="cs-CZ" dirty="0"/>
          </a:p>
        </p:txBody>
      </p:sp>
      <p:sp>
        <p:nvSpPr>
          <p:cNvPr id="196" name="TextovéPole 195"/>
          <p:cNvSpPr txBox="1"/>
          <p:nvPr/>
        </p:nvSpPr>
        <p:spPr>
          <a:xfrm>
            <a:off x="2428860" y="2992607"/>
            <a:ext cx="500066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 U                       T      R      </a:t>
            </a:r>
            <a:r>
              <a:rPr lang="cs-CZ" sz="100" b="1" dirty="0" smtClean="0"/>
              <a:t>   </a:t>
            </a:r>
            <a:r>
              <a:rPr lang="cs-CZ" sz="2700" b="1" dirty="0" smtClean="0"/>
              <a:t>S      </a:t>
            </a:r>
            <a:r>
              <a:rPr lang="cs-CZ" sz="100" b="1" dirty="0" smtClean="0"/>
              <a:t>        </a:t>
            </a:r>
            <a:r>
              <a:rPr lang="cs-CZ" sz="2700" b="1" dirty="0" smtClean="0"/>
              <a:t>L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7" name="TextovéPole 196"/>
          <p:cNvSpPr txBox="1"/>
          <p:nvPr/>
        </p:nvSpPr>
        <p:spPr>
          <a:xfrm>
            <a:off x="1714480" y="5500702"/>
            <a:ext cx="642942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 D     </a:t>
            </a:r>
            <a:r>
              <a:rPr lang="cs-CZ" sz="100" b="1" dirty="0" smtClean="0"/>
              <a:t>             </a:t>
            </a:r>
            <a:r>
              <a:rPr lang="cs-CZ" sz="2700" b="1" dirty="0" smtClean="0"/>
              <a:t>A      </a:t>
            </a:r>
            <a:r>
              <a:rPr lang="cs-CZ" sz="100" b="1" dirty="0" smtClean="0"/>
              <a:t>    </a:t>
            </a:r>
            <a:r>
              <a:rPr lang="cs-CZ" sz="2700" b="1" dirty="0" smtClean="0"/>
              <a:t>Z      </a:t>
            </a:r>
            <a:r>
              <a:rPr lang="cs-CZ" sz="100" b="1" dirty="0" smtClean="0"/>
              <a:t>            </a:t>
            </a:r>
            <a:r>
              <a:rPr lang="cs-CZ" sz="2700" b="1" dirty="0" smtClean="0"/>
              <a:t>I      </a:t>
            </a:r>
            <a:r>
              <a:rPr lang="cs-CZ" sz="100" b="1" dirty="0" smtClean="0"/>
              <a:t>           </a:t>
            </a:r>
            <a:r>
              <a:rPr lang="cs-CZ" sz="2700" b="1" dirty="0" smtClean="0"/>
              <a:t>K      </a:t>
            </a:r>
            <a:r>
              <a:rPr lang="cs-CZ" sz="100" b="1" dirty="0" smtClean="0"/>
              <a:t>      </a:t>
            </a:r>
            <a:r>
              <a:rPr lang="cs-CZ" sz="2700" b="1" dirty="0" smtClean="0"/>
              <a:t>L      F               </a:t>
            </a:r>
            <a:r>
              <a:rPr lang="cs-CZ" sz="100" b="1" dirty="0" smtClean="0"/>
              <a:t>         </a:t>
            </a:r>
            <a:r>
              <a:rPr lang="cs-CZ" sz="2700" b="1" dirty="0" smtClean="0"/>
              <a:t>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8" name="TextovéPole 197"/>
          <p:cNvSpPr txBox="1"/>
          <p:nvPr/>
        </p:nvSpPr>
        <p:spPr>
          <a:xfrm>
            <a:off x="2428860" y="4500570"/>
            <a:ext cx="428628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</a:t>
            </a:r>
            <a:r>
              <a:rPr lang="cs-CZ" sz="100" b="1" dirty="0" smtClean="0"/>
              <a:t>        </a:t>
            </a:r>
            <a:r>
              <a:rPr lang="cs-CZ" sz="2700" b="1" dirty="0" smtClean="0"/>
              <a:t>W     </a:t>
            </a:r>
            <a:r>
              <a:rPr lang="cs-CZ" sz="100" b="1" dirty="0" smtClean="0"/>
              <a:t>             </a:t>
            </a:r>
            <a:r>
              <a:rPr lang="cs-CZ" sz="2700" b="1" dirty="0" smtClean="0"/>
              <a:t>E     </a:t>
            </a:r>
            <a:r>
              <a:rPr lang="cs-CZ" sz="100" b="1" dirty="0" smtClean="0"/>
              <a:t>                      </a:t>
            </a:r>
            <a:r>
              <a:rPr lang="cs-CZ" sz="2700" b="1" dirty="0" smtClean="0"/>
              <a:t>T      O              </a:t>
            </a:r>
            <a:r>
              <a:rPr lang="cs-CZ" sz="100" b="1" dirty="0" smtClean="0"/>
              <a:t>                 </a:t>
            </a:r>
            <a:r>
              <a:rPr lang="cs-CZ" sz="2700" b="1" dirty="0" smtClean="0"/>
              <a:t>I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9" name="TextovéPole 198"/>
          <p:cNvSpPr txBox="1"/>
          <p:nvPr/>
        </p:nvSpPr>
        <p:spPr>
          <a:xfrm>
            <a:off x="3857620" y="2500306"/>
            <a:ext cx="71438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 </a:t>
            </a:r>
            <a:r>
              <a:rPr lang="cs-CZ" sz="100" b="1" dirty="0" smtClean="0"/>
              <a:t>        </a:t>
            </a:r>
            <a:r>
              <a:rPr lang="cs-CZ" sz="2700" b="1" dirty="0" smtClean="0"/>
              <a:t>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00" name="TextovéPole 199"/>
          <p:cNvSpPr txBox="1"/>
          <p:nvPr/>
        </p:nvSpPr>
        <p:spPr>
          <a:xfrm>
            <a:off x="1714480" y="4992871"/>
            <a:ext cx="642942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 D                                                                  </a:t>
            </a:r>
            <a:r>
              <a:rPr lang="cs-CZ" sz="100" b="1" dirty="0" smtClean="0"/>
              <a:t>               </a:t>
            </a:r>
            <a:r>
              <a:rPr lang="cs-CZ" sz="2700" b="1" dirty="0" smtClean="0"/>
              <a:t>S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3" dur="500" fill="hold"/>
                                        <p:tgtEl>
                                          <p:spTgt spid="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4" dur="500" fill="hold"/>
                                        <p:tgtEl>
                                          <p:spTgt spid="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0" dur="500" fill="hold"/>
                                        <p:tgtEl>
                                          <p:spTgt spid="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1" dur="500" fill="hold"/>
                                        <p:tgtEl>
                                          <p:spTgt spid="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7" dur="500" fill="hold"/>
                                        <p:tgtEl>
                                          <p:spTgt spid="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8" dur="500" fill="hold"/>
                                        <p:tgtEl>
                                          <p:spTgt spid="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2" dur="500" fill="hold"/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33" dur="500" fill="hold"/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7" dur="500" fill="hold"/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38" dur="500" fill="hold"/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2" dur="500" fill="hold"/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43" dur="500" fill="hold"/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7" dur="500" fill="hold"/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48" dur="500" fill="hold"/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2" dur="500" fill="hold"/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53" dur="500" fill="hold"/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7" dur="500" fill="hold"/>
                                        <p:tgtEl>
                                          <p:spTgt spid="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58" dur="500" fill="hold"/>
                                        <p:tgtEl>
                                          <p:spTgt spid="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2" dur="500" fill="hold"/>
                                        <p:tgtEl>
                                          <p:spTgt spid="1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63" dur="500" fill="hold"/>
                                        <p:tgtEl>
                                          <p:spTgt spid="1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9" dur="500" fill="hold"/>
                                        <p:tgtEl>
                                          <p:spTgt spid="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70" dur="500" fill="hold"/>
                                        <p:tgtEl>
                                          <p:spTgt spid="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4" dur="500" fill="hold"/>
                                        <p:tgtEl>
                                          <p:spTgt spid="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75" dur="500" fill="hold"/>
                                        <p:tgtEl>
                                          <p:spTgt spid="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9" dur="500" fill="hold"/>
                                        <p:tgtEl>
                                          <p:spTgt spid="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80" dur="500" fill="hold"/>
                                        <p:tgtEl>
                                          <p:spTgt spid="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4" dur="500" fill="hold"/>
                                        <p:tgtEl>
                                          <p:spTgt spid="1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85" dur="500" fill="hold"/>
                                        <p:tgtEl>
                                          <p:spTgt spid="1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9" dur="500" fill="hold"/>
                                        <p:tgtEl>
                                          <p:spTgt spid="1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90" dur="500" fill="hold"/>
                                        <p:tgtEl>
                                          <p:spTgt spid="1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96" dur="500" fill="hold"/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97" dur="500" fill="hold"/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01" dur="5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02" dur="5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06" dur="500" fill="hold"/>
                                        <p:tgtEl>
                                          <p:spTgt spid="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07" dur="500" fill="hold"/>
                                        <p:tgtEl>
                                          <p:spTgt spid="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11" dur="500" fill="hold"/>
                                        <p:tgtEl>
                                          <p:spTgt spid="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12" dur="500" fill="hold"/>
                                        <p:tgtEl>
                                          <p:spTgt spid="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4" dur="500" fill="hold"/>
                                        <p:tgtEl>
                                          <p:spTgt spid="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16" dur="500" fill="hold"/>
                                        <p:tgtEl>
                                          <p:spTgt spid="1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17" dur="500" fill="hold"/>
                                        <p:tgtEl>
                                          <p:spTgt spid="1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1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1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21" dur="500" fill="hold"/>
                                        <p:tgtEl>
                                          <p:spTgt spid="1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22" dur="500" fill="hold"/>
                                        <p:tgtEl>
                                          <p:spTgt spid="1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1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1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28" dur="500" fill="hold"/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29" dur="500" fill="hold"/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33" dur="500" fill="hold"/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34" dur="500" fill="hold"/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35" dur="500" fill="hold"/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38" dur="500" fill="hold"/>
                                        <p:tgtEl>
                                          <p:spTgt spid="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39" dur="500" fill="hold"/>
                                        <p:tgtEl>
                                          <p:spTgt spid="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40" dur="500" fill="hold"/>
                                        <p:tgtEl>
                                          <p:spTgt spid="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500" fill="hold"/>
                                        <p:tgtEl>
                                          <p:spTgt spid="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43" dur="500" fill="hold"/>
                                        <p:tgtEl>
                                          <p:spTgt spid="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44" dur="500" fill="hold"/>
                                        <p:tgtEl>
                                          <p:spTgt spid="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45" dur="500" fill="hold"/>
                                        <p:tgtEl>
                                          <p:spTgt spid="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6" dur="500" fill="hold"/>
                                        <p:tgtEl>
                                          <p:spTgt spid="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48" dur="500" fill="hold"/>
                                        <p:tgtEl>
                                          <p:spTgt spid="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49" dur="500" fill="hold"/>
                                        <p:tgtEl>
                                          <p:spTgt spid="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50" dur="500" fill="hold"/>
                                        <p:tgtEl>
                                          <p:spTgt spid="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1" dur="500" fill="hold"/>
                                        <p:tgtEl>
                                          <p:spTgt spid="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53" dur="500" fill="hold"/>
                                        <p:tgtEl>
                                          <p:spTgt spid="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54" dur="500" fill="hold"/>
                                        <p:tgtEl>
                                          <p:spTgt spid="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55" dur="500" fill="hold"/>
                                        <p:tgtEl>
                                          <p:spTgt spid="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6" dur="500" fill="hold"/>
                                        <p:tgtEl>
                                          <p:spTgt spid="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60" dur="500" fill="hold"/>
                                        <p:tgtEl>
                                          <p:spTgt spid="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61" dur="500" fill="hold"/>
                                        <p:tgtEl>
                                          <p:spTgt spid="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62" dur="500" fill="hold"/>
                                        <p:tgtEl>
                                          <p:spTgt spid="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3" dur="500" fill="hold"/>
                                        <p:tgtEl>
                                          <p:spTgt spid="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65" dur="500" fill="hold"/>
                                        <p:tgtEl>
                                          <p:spTgt spid="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66" dur="500" fill="hold"/>
                                        <p:tgtEl>
                                          <p:spTgt spid="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67" dur="500" fill="hold"/>
                                        <p:tgtEl>
                                          <p:spTgt spid="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70" dur="500" fill="hold"/>
                                        <p:tgtEl>
                                          <p:spTgt spid="1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71" dur="500" fill="hold"/>
                                        <p:tgtEl>
                                          <p:spTgt spid="1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72" dur="500" fill="hold"/>
                                        <p:tgtEl>
                                          <p:spTgt spid="1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3" dur="500" fill="hold"/>
                                        <p:tgtEl>
                                          <p:spTgt spid="1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4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75" dur="500" fill="hold"/>
                                        <p:tgtEl>
                                          <p:spTgt spid="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76" dur="500" fill="hold"/>
                                        <p:tgtEl>
                                          <p:spTgt spid="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77" dur="500" fill="hold"/>
                                        <p:tgtEl>
                                          <p:spTgt spid="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8" dur="500" fill="hold"/>
                                        <p:tgtEl>
                                          <p:spTgt spid="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80" dur="500" fill="hold"/>
                                        <p:tgtEl>
                                          <p:spTgt spid="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81" dur="500" fill="hold"/>
                                        <p:tgtEl>
                                          <p:spTgt spid="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500" fill="hold"/>
                                        <p:tgtEl>
                                          <p:spTgt spid="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87" dur="500" fill="hold"/>
                                        <p:tgtEl>
                                          <p:spTgt spid="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88" dur="500" fill="hold"/>
                                        <p:tgtEl>
                                          <p:spTgt spid="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89" dur="500" fill="hold"/>
                                        <p:tgtEl>
                                          <p:spTgt spid="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500" fill="hold"/>
                                        <p:tgtEl>
                                          <p:spTgt spid="1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1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92" dur="500" fill="hold"/>
                                        <p:tgtEl>
                                          <p:spTgt spid="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93" dur="500" fill="hold"/>
                                        <p:tgtEl>
                                          <p:spTgt spid="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94" dur="500" fill="hold"/>
                                        <p:tgtEl>
                                          <p:spTgt spid="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5" dur="500" fill="hold"/>
                                        <p:tgtEl>
                                          <p:spTgt spid="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97" dur="500" fill="hold"/>
                                        <p:tgtEl>
                                          <p:spTgt spid="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98" dur="500" fill="hold"/>
                                        <p:tgtEl>
                                          <p:spTgt spid="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99" dur="500" fill="hold"/>
                                        <p:tgtEl>
                                          <p:spTgt spid="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02" dur="500" fill="hold"/>
                                        <p:tgtEl>
                                          <p:spTgt spid="1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03" dur="500" fill="hold"/>
                                        <p:tgtEl>
                                          <p:spTgt spid="1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04" dur="500" fill="hold"/>
                                        <p:tgtEl>
                                          <p:spTgt spid="1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5" dur="500" fill="hold"/>
                                        <p:tgtEl>
                                          <p:spTgt spid="1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09" dur="500" fill="hold"/>
                                        <p:tgtEl>
                                          <p:spTgt spid="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10" dur="500" fill="hold"/>
                                        <p:tgtEl>
                                          <p:spTgt spid="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11" dur="500" fill="hold"/>
                                        <p:tgtEl>
                                          <p:spTgt spid="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2" dur="500" fill="hold"/>
                                        <p:tgtEl>
                                          <p:spTgt spid="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3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14" dur="500" fill="hold"/>
                                        <p:tgtEl>
                                          <p:spTgt spid="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15" dur="500" fill="hold"/>
                                        <p:tgtEl>
                                          <p:spTgt spid="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16" dur="500" fill="hold"/>
                                        <p:tgtEl>
                                          <p:spTgt spid="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7" dur="500" fill="hold"/>
                                        <p:tgtEl>
                                          <p:spTgt spid="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8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19" dur="500" fill="hold"/>
                                        <p:tgtEl>
                                          <p:spTgt spid="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20" dur="500" fill="hold"/>
                                        <p:tgtEl>
                                          <p:spTgt spid="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2" dur="500" fill="hold"/>
                                        <p:tgtEl>
                                          <p:spTgt spid="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3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24" dur="500" fill="hold"/>
                                        <p:tgtEl>
                                          <p:spTgt spid="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25" dur="500" fill="hold"/>
                                        <p:tgtEl>
                                          <p:spTgt spid="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26" dur="500" fill="hold"/>
                                        <p:tgtEl>
                                          <p:spTgt spid="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7" dur="500" fill="hold"/>
                                        <p:tgtEl>
                                          <p:spTgt spid="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8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29" dur="500" fill="hold"/>
                                        <p:tgtEl>
                                          <p:spTgt spid="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30" dur="500" fill="hold"/>
                                        <p:tgtEl>
                                          <p:spTgt spid="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31" dur="500" fill="hold"/>
                                        <p:tgtEl>
                                          <p:spTgt spid="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2" dur="500" fill="hold"/>
                                        <p:tgtEl>
                                          <p:spTgt spid="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3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34" dur="500" fill="hold"/>
                                        <p:tgtEl>
                                          <p:spTgt spid="1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35" dur="500" fill="hold"/>
                                        <p:tgtEl>
                                          <p:spTgt spid="1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36" dur="500" fill="hold"/>
                                        <p:tgtEl>
                                          <p:spTgt spid="1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7" dur="500" fill="hold"/>
                                        <p:tgtEl>
                                          <p:spTgt spid="1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41" dur="500" fill="hold"/>
                                        <p:tgtEl>
                                          <p:spTgt spid="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42" dur="500" fill="hold"/>
                                        <p:tgtEl>
                                          <p:spTgt spid="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43" dur="500" fill="hold"/>
                                        <p:tgtEl>
                                          <p:spTgt spid="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4" dur="500" fill="hold"/>
                                        <p:tgtEl>
                                          <p:spTgt spid="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5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46" dur="500" fill="hold"/>
                                        <p:tgtEl>
                                          <p:spTgt spid="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47" dur="500" fill="hold"/>
                                        <p:tgtEl>
                                          <p:spTgt spid="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48" dur="500" fill="hold"/>
                                        <p:tgtEl>
                                          <p:spTgt spid="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9" dur="500" fill="hold"/>
                                        <p:tgtEl>
                                          <p:spTgt spid="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51" dur="500" fill="hold"/>
                                        <p:tgtEl>
                                          <p:spTgt spid="1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52" dur="500" fill="hold"/>
                                        <p:tgtEl>
                                          <p:spTgt spid="1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53" dur="500" fill="hold"/>
                                        <p:tgtEl>
                                          <p:spTgt spid="1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4" dur="500" fill="hold"/>
                                        <p:tgtEl>
                                          <p:spTgt spid="1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5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56" dur="500" fill="hold"/>
                                        <p:tgtEl>
                                          <p:spTgt spid="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57" dur="500" fill="hold"/>
                                        <p:tgtEl>
                                          <p:spTgt spid="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58" dur="500" fill="hold"/>
                                        <p:tgtEl>
                                          <p:spTgt spid="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9" dur="500" fill="hold"/>
                                        <p:tgtEl>
                                          <p:spTgt spid="1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0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61" dur="500" fill="hold"/>
                                        <p:tgtEl>
                                          <p:spTgt spid="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62" dur="500" fill="hold"/>
                                        <p:tgtEl>
                                          <p:spTgt spid="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63" dur="500" fill="hold"/>
                                        <p:tgtEl>
                                          <p:spTgt spid="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4" dur="500" fill="hold"/>
                                        <p:tgtEl>
                                          <p:spTgt spid="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5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66" dur="500" fill="hold"/>
                                        <p:tgtEl>
                                          <p:spTgt spid="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67" dur="500" fill="hold"/>
                                        <p:tgtEl>
                                          <p:spTgt spid="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68" dur="500" fill="hold"/>
                                        <p:tgtEl>
                                          <p:spTgt spid="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9" dur="500" fill="hold"/>
                                        <p:tgtEl>
                                          <p:spTgt spid="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Spojte </a:t>
            </a: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správně </a:t>
            </a: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následující pojmy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26" name="Zástupný symbol pro obsah 2"/>
          <p:cNvSpPr>
            <a:spLocks noGrp="1"/>
          </p:cNvSpPr>
          <p:nvPr>
            <p:ph idx="1"/>
          </p:nvPr>
        </p:nvSpPr>
        <p:spPr>
          <a:xfrm>
            <a:off x="214282" y="1285860"/>
            <a:ext cx="4000528" cy="5500702"/>
          </a:xfrm>
        </p:spPr>
        <p:txBody>
          <a:bodyPr>
            <a:normAutofit/>
          </a:bodyPr>
          <a:lstStyle/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1) MOZART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2) AUDI		...... 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3) GDAŇSK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4) ŽENEVA 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5) REICHSTAG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6) GHETO 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7) TATRY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8) OPTIKA 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9) HITLER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10) BALATON		......	          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3000364" y="1314378"/>
            <a:ext cx="500066" cy="4293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8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B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000364" y="1857364"/>
            <a:ext cx="500066" cy="4101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6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F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000364" y="2385948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" b="1" dirty="0" smtClean="0">
                <a:solidFill>
                  <a:schemeClr val="accent1"/>
                </a:solidFill>
              </a:rPr>
              <a:t>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C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000364" y="2928934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" b="1" dirty="0" smtClean="0">
                <a:solidFill>
                  <a:schemeClr val="accent1"/>
                </a:solidFill>
              </a:rPr>
              <a:t>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I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071802" y="3457518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D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000364" y="3957584"/>
            <a:ext cx="500066" cy="4293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8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H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000364" y="4457650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" b="1" dirty="0" smtClean="0">
                <a:solidFill>
                  <a:schemeClr val="accent1"/>
                </a:solidFill>
              </a:rPr>
              <a:t>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J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000364" y="5029154"/>
            <a:ext cx="500066" cy="4101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6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000364" y="5572140"/>
            <a:ext cx="500066" cy="3872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3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</a:t>
            </a:r>
            <a:r>
              <a:rPr lang="cs-CZ" sz="2000" b="1" dirty="0" smtClean="0">
                <a:solidFill>
                  <a:schemeClr val="accent1"/>
                </a:solidFill>
              </a:rPr>
              <a:t>G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000364" y="6100724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" b="1" dirty="0" smtClean="0">
                <a:solidFill>
                  <a:schemeClr val="accent1"/>
                </a:solidFill>
              </a:rPr>
              <a:t>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A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4429124" y="1285860"/>
            <a:ext cx="4714876" cy="550070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Maďarské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jezero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Rakouský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umělec a skladatel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Polský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přístav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D) Německé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sídlo parlamentu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E) čočky,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brýle - Lichtenštejnsko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F) Německá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automobilka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G) zakladatel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Třetí říše - Německo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H) separace</a:t>
            </a:r>
            <a:r>
              <a:rPr lang="cs-CZ" sz="2000" b="1" dirty="0" smtClean="0"/>
              <a:t> </a:t>
            </a:r>
            <a:r>
              <a:rPr lang="cs-CZ" sz="2000" b="1" smtClean="0"/>
              <a:t>obyvatel </a:t>
            </a:r>
            <a:r>
              <a:rPr kumimoji="0" lang="cs-CZ" sz="2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I)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Švýcarské město 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J) Slovenské pohoří 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4" dur="500"/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0" dur="5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8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42844" y="1357298"/>
            <a:ext cx="8858312" cy="535785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2844" y="116632"/>
            <a:ext cx="8858312" cy="109779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7154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800000"/>
                </a:solidFill>
                <a:latin typeface="+mn-lt"/>
              </a:rPr>
              <a:t>Citace</a:t>
            </a:r>
            <a:endParaRPr lang="cs-CZ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5429264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[1] ALEXKR2.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www:&lt;http://commons.wikimedia.org/wiki/File:Europe_blank_laea_location_map.svg&gt;.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[2] JOSE, San.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www:&lt;http://cs.wikipedia.org/wiki/Soubor:Europe_topography_map.png&gt;.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[3] GRIPPENN.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www:&lt;http://commons.wikimedia.org/wiki/File:Birkenau_gate.JPG?uselang=cs&gt;.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[4] SOFTEIS.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www:&lt;http://commons.wikimedia.org/wiki/File:Castle_Neuschwanstein.jpg&gt;.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[5] ZERMATT PHOTOS.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www:&lt;http://commons.wikimedia.org/wiki/File:Matterhorn_from_Zermatt.jpg&gt;.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[6] PEDELECS.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www:&lt;http://commons.wikimedia.org/wiki/File:Reichstag_Berlin-Tiergarten.jpg&gt;.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[7] SANBEC.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www:&lt;http://commons.wikimedia.org/wiki/File:Poland_flag_300.png&gt;.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[8]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www:&lt;http://commons.wikimedia.org/wiki/File:Flag_of_Hungary.svg&gt;.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[9]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www:&lt;http://commons.wikimedia.org/wiki/File:Flag_of_Switzerland_-_2.svg&gt;.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[10]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www:&lt;http://commons.wikimedia.org/wiki/File:Flag_of_Slovakia.svg&gt;.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[11]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www:&lt;http://commons.wikimedia.org/wiki/File:Flag_of_the_Czech_Republic.svg&gt;.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[12] SAMAH10.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www:&lt;http://commons.wikimedia.org/wiki/File:Flag_of_Austria.png&gt;.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[13]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www:&lt;http://commons.wikimedia.org/wiki/File:Flag_of_Liechtenstein.svg?uselang=cs&gt;.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[14] PEDELECS.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www:&lt;http://commons.wikimedia.org/wiki/File:Flag_of_Germany.svg?uselang=cs&gt;.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[15] BORECKÝ Daniel, CHALUPA Petr, NOVÁK Svatopluk, Zeměpis pro 8. ročník, 2. díl Česká republika, nakladatelství Nová Škola, Brno 2009, 95 s.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endParaRPr lang="cs-CZ" sz="700" dirty="0" smtClean="0"/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1756</TotalTime>
  <Words>654</Words>
  <Application>Microsoft Office PowerPoint</Application>
  <PresentationFormat>Předvádění na obrazovce (4:3)</PresentationFormat>
  <Paragraphs>300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Snímek 1</vt:lpstr>
      <vt:lpstr>Snímek 2</vt:lpstr>
      <vt:lpstr>Základní informace</vt:lpstr>
      <vt:lpstr>Doplňte vhodná slova do textu</vt:lpstr>
      <vt:lpstr>! ! ! PRÁCE S MAPOU ! ! ! UKAŽ PŘIBLIŽNOU HRANICI STŘEDNÍ EVROPY   </vt:lpstr>
      <vt:lpstr>Spoj správně následující pojmy</vt:lpstr>
      <vt:lpstr>Charakteristika států</vt:lpstr>
      <vt:lpstr>Urči následující obrázky</vt:lpstr>
      <vt:lpstr>POKUS PŘIŘADIT K VLAJKÁM SPRÁVNÉ STÁTY</vt:lpstr>
      <vt:lpstr>! ! ! PRÁCE S MAPOU ! ! ! VYZNAČTE NÁSLEDUJÍCÍ PŘÍRODNÍ ÚTVARY</vt:lpstr>
      <vt:lpstr>! ! ! PRÁCE S ATLASEM ! ! !  DOPLŇTE CHYBEJÍCÍ ÚDAJE</vt:lpstr>
      <vt:lpstr>Snímek 12</vt:lpstr>
      <vt:lpstr>Spojte správně následující pojmy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</dc:creator>
  <cp:lastModifiedBy>Dum</cp:lastModifiedBy>
  <cp:revision>167</cp:revision>
  <dcterms:created xsi:type="dcterms:W3CDTF">2012-12-29T15:24:32Z</dcterms:created>
  <dcterms:modified xsi:type="dcterms:W3CDTF">2013-07-03T13:37:47Z</dcterms:modified>
</cp:coreProperties>
</file>