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9" r:id="rId2"/>
    <p:sldId id="273" r:id="rId3"/>
    <p:sldId id="261" r:id="rId4"/>
    <p:sldId id="262" r:id="rId5"/>
    <p:sldId id="263" r:id="rId6"/>
    <p:sldId id="274" r:id="rId7"/>
    <p:sldId id="275" r:id="rId8"/>
    <p:sldId id="276" r:id="rId9"/>
    <p:sldId id="277" r:id="rId10"/>
    <p:sldId id="267" r:id="rId11"/>
    <p:sldId id="268" r:id="rId12"/>
    <p:sldId id="271" r:id="rId13"/>
    <p:sldId id="269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14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613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6C5F2-EF59-4143-ACB5-FAB23F0907A5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98F7E-AD8F-4461-B9F6-23B3368E9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330CF4-94B1-456C-B05F-A41F4ACDC5C8}" type="datetimeFigureOut">
              <a:rPr lang="cs-CZ" smtClean="0"/>
              <a:pPr/>
              <a:t>3.7.2013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DC7EE4-B487-4564-B3DA-278CFE0B7A5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8/19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</a:t>
            </a:r>
            <a:r>
              <a:rPr lang="cs-CZ" sz="3000" b="1" dirty="0" smtClean="0">
                <a:solidFill>
                  <a:srgbClr val="800000"/>
                </a:solidFill>
              </a:rPr>
              <a:t>19. opakování –západní a střední Evropa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západní a střední Evropa, hlavní města, přírodní podmínky, státní symboly, obyvatelstvo, doplňování do textu, spojovačky, obrázky, tajenky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západní a střední Evropy. Žáci si mohou interaktivní formou urovnat své znalosti získané z předcházejících hodin. Prezentace se spouští F5 a enter.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14346" y="1214422"/>
            <a:ext cx="9215502" cy="5572116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3000" dirty="0" smtClean="0"/>
              <a:t>	</a:t>
            </a:r>
            <a:r>
              <a:rPr lang="cs-CZ" sz="2500" dirty="0" smtClean="0"/>
              <a:t>Většina států západní i střední Evropy patří mezi jedny z </a:t>
            </a:r>
            <a:r>
              <a:rPr lang="cs-CZ" sz="2500" b="1" dirty="0" smtClean="0">
                <a:solidFill>
                  <a:schemeClr val="accent1"/>
                </a:solidFill>
              </a:rPr>
              <a:t>nejvyspělejších</a:t>
            </a:r>
            <a:r>
              <a:rPr lang="cs-CZ" sz="2500" dirty="0" smtClean="0">
                <a:solidFill>
                  <a:schemeClr val="accent2"/>
                </a:solidFill>
              </a:rPr>
              <a:t> </a:t>
            </a:r>
            <a:r>
              <a:rPr lang="cs-CZ" sz="2500" dirty="0" smtClean="0"/>
              <a:t>na světě. Označení Benelux je seskupení států Nizozemska, </a:t>
            </a:r>
            <a:r>
              <a:rPr lang="cs-CZ" sz="2500" b="1" dirty="0" smtClean="0">
                <a:solidFill>
                  <a:schemeClr val="accent1"/>
                </a:solidFill>
              </a:rPr>
              <a:t>Belgie</a:t>
            </a:r>
            <a:r>
              <a:rPr lang="cs-CZ" sz="2500" dirty="0" smtClean="0"/>
              <a:t> a </a:t>
            </a:r>
            <a:r>
              <a:rPr lang="cs-CZ" sz="2500" b="1" dirty="0" smtClean="0">
                <a:solidFill>
                  <a:schemeClr val="accent1"/>
                </a:solidFill>
              </a:rPr>
              <a:t>Lucemburska</a:t>
            </a:r>
            <a:r>
              <a:rPr lang="cs-CZ" sz="2500" dirty="0" smtClean="0"/>
              <a:t>. Nejvyšší hora Velké Británie je </a:t>
            </a:r>
            <a:r>
              <a:rPr lang="cs-CZ" sz="2500" b="1" dirty="0" smtClean="0">
                <a:solidFill>
                  <a:schemeClr val="accent1"/>
                </a:solidFill>
              </a:rPr>
              <a:t>Ben Nevis</a:t>
            </a:r>
            <a:r>
              <a:rPr lang="cs-CZ" sz="2500" dirty="0" smtClean="0"/>
              <a:t>, která leží v pohoří </a:t>
            </a:r>
            <a:r>
              <a:rPr lang="cs-CZ" sz="2500" b="1" dirty="0" smtClean="0">
                <a:solidFill>
                  <a:schemeClr val="accent1"/>
                </a:solidFill>
              </a:rPr>
              <a:t>Grampiany</a:t>
            </a:r>
            <a:r>
              <a:rPr lang="cs-CZ" sz="2500" dirty="0" smtClean="0"/>
              <a:t>. Nejvyšší hora Evropy </a:t>
            </a:r>
            <a:r>
              <a:rPr lang="cs-CZ" sz="2500" b="1" dirty="0" smtClean="0">
                <a:solidFill>
                  <a:schemeClr val="accent1"/>
                </a:solidFill>
              </a:rPr>
              <a:t>Mt. Blanc </a:t>
            </a:r>
            <a:r>
              <a:rPr lang="cs-CZ" sz="2500" dirty="0" smtClean="0"/>
              <a:t>se nachází na společné hranici států </a:t>
            </a:r>
            <a:r>
              <a:rPr lang="cs-CZ" sz="2500" b="1" dirty="0" smtClean="0">
                <a:solidFill>
                  <a:schemeClr val="accent1"/>
                </a:solidFill>
              </a:rPr>
              <a:t>Francie</a:t>
            </a:r>
            <a:r>
              <a:rPr lang="cs-CZ" sz="2500" dirty="0" smtClean="0"/>
              <a:t> a Itálie. Střední Evropa je tvořena celkem osmi státy. Můžeme je rozdělit na země Alpské a země </a:t>
            </a:r>
            <a:r>
              <a:rPr lang="cs-CZ" sz="2500" b="1" dirty="0" smtClean="0">
                <a:solidFill>
                  <a:schemeClr val="accent1"/>
                </a:solidFill>
              </a:rPr>
              <a:t>Visegrádské</a:t>
            </a:r>
            <a:r>
              <a:rPr lang="cs-CZ" sz="2500" dirty="0" smtClean="0"/>
              <a:t>. Největším státem střední Evropy je Německo a naopak nejmenším je </a:t>
            </a:r>
            <a:r>
              <a:rPr lang="cs-CZ" sz="2500" b="1" dirty="0" smtClean="0">
                <a:solidFill>
                  <a:schemeClr val="accent1"/>
                </a:solidFill>
              </a:rPr>
              <a:t>Lichtenštejnsko</a:t>
            </a:r>
            <a:r>
              <a:rPr lang="cs-CZ" sz="2500" dirty="0" smtClean="0"/>
              <a:t>. Nejvyšším vrcholem Slovenska je </a:t>
            </a:r>
            <a:r>
              <a:rPr lang="cs-CZ" sz="2500" b="1" dirty="0" smtClean="0">
                <a:solidFill>
                  <a:schemeClr val="accent1"/>
                </a:solidFill>
              </a:rPr>
              <a:t>Gerlachovský štít</a:t>
            </a:r>
            <a:r>
              <a:rPr lang="cs-CZ" sz="2500" dirty="0" smtClean="0"/>
              <a:t>.     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21444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Doplntě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0" y="1857364"/>
            <a:ext cx="2500298" cy="571504"/>
          </a:xfrm>
          <a:prstGeom prst="rect">
            <a:avLst/>
          </a:prstGeom>
          <a:noFill/>
        </p:spPr>
      </p:pic>
      <p:pic>
        <p:nvPicPr>
          <p:cNvPr id="4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00232" y="2500306"/>
            <a:ext cx="1143008" cy="571504"/>
          </a:xfrm>
          <a:prstGeom prst="rect">
            <a:avLst/>
          </a:prstGeom>
          <a:noFill/>
        </p:spPr>
      </p:pic>
      <p:pic>
        <p:nvPicPr>
          <p:cNvPr id="4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571868" y="2428868"/>
            <a:ext cx="2286016" cy="571504"/>
          </a:xfrm>
          <a:prstGeom prst="rect">
            <a:avLst/>
          </a:prstGeom>
          <a:noFill/>
        </p:spPr>
      </p:pic>
      <p:pic>
        <p:nvPicPr>
          <p:cNvPr id="4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643042" y="3000372"/>
            <a:ext cx="1571636" cy="571504"/>
          </a:xfrm>
          <a:prstGeom prst="rect">
            <a:avLst/>
          </a:prstGeom>
          <a:noFill/>
        </p:spPr>
      </p:pic>
      <p:pic>
        <p:nvPicPr>
          <p:cNvPr id="4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857884" y="2928934"/>
            <a:ext cx="1857388" cy="571504"/>
          </a:xfrm>
          <a:prstGeom prst="rect">
            <a:avLst/>
          </a:prstGeom>
          <a:noFill/>
        </p:spPr>
      </p:pic>
      <p:pic>
        <p:nvPicPr>
          <p:cNvPr id="5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928794" y="3500438"/>
            <a:ext cx="1643074" cy="571504"/>
          </a:xfrm>
          <a:prstGeom prst="rect">
            <a:avLst/>
          </a:prstGeom>
          <a:noFill/>
        </p:spPr>
      </p:pic>
      <p:pic>
        <p:nvPicPr>
          <p:cNvPr id="5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0" y="4000504"/>
            <a:ext cx="1357290" cy="571504"/>
          </a:xfrm>
          <a:prstGeom prst="rect">
            <a:avLst/>
          </a:prstGeom>
          <a:noFill/>
        </p:spPr>
      </p:pic>
      <p:pic>
        <p:nvPicPr>
          <p:cNvPr id="5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929455" y="4572008"/>
            <a:ext cx="2000264" cy="571504"/>
          </a:xfrm>
          <a:prstGeom prst="rect">
            <a:avLst/>
          </a:prstGeom>
          <a:noFill/>
        </p:spPr>
      </p:pic>
      <p:pic>
        <p:nvPicPr>
          <p:cNvPr id="5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5572140"/>
            <a:ext cx="2571768" cy="571504"/>
          </a:xfrm>
          <a:prstGeom prst="rect">
            <a:avLst/>
          </a:prstGeom>
          <a:noFill/>
        </p:spPr>
      </p:pic>
      <p:pic>
        <p:nvPicPr>
          <p:cNvPr id="5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28596" y="6143644"/>
            <a:ext cx="2857520" cy="571504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-71470" y="2143116"/>
            <a:ext cx="27146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57356" y="2671700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2671700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428728" y="3143248"/>
            <a:ext cx="2071702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15008" y="3214686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85918" y="3714752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0" y="4243336"/>
            <a:ext cx="15001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786578" y="4814840"/>
            <a:ext cx="23574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857356" y="5857892"/>
            <a:ext cx="3071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14282" y="6386476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42844" y="1785926"/>
            <a:ext cx="2357454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071670" y="2285992"/>
            <a:ext cx="1214446" cy="766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571868" y="2214554"/>
            <a:ext cx="2214578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571604" y="2786058"/>
            <a:ext cx="1785950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5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857884" y="2792552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928794" y="3357562"/>
            <a:ext cx="1714512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2844" y="3857628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000892" y="4429132"/>
            <a:ext cx="1928826" cy="766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71670" y="5429264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28596" y="6072206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Nadpis 1"/>
          <p:cNvSpPr>
            <a:spLocks noGrp="1"/>
          </p:cNvSpPr>
          <p:nvPr>
            <p:ph type="title"/>
          </p:nvPr>
        </p:nvSpPr>
        <p:spPr>
          <a:xfrm>
            <a:off x="285720" y="1285860"/>
            <a:ext cx="8572560" cy="5357850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POJMY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t="27083" r="3828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643438" y="357187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57161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942" y="250030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0430" y="335756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488" y="164954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4744" y="2143116"/>
            <a:ext cx="571472" cy="597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cs-CZ" sz="100" b="1" dirty="0" smtClean="0"/>
              <a:t>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00892" y="2071678"/>
            <a:ext cx="571472" cy="597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cs-CZ" sz="100" b="1" dirty="0" smtClean="0"/>
              <a:t>                </a:t>
            </a:r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57884" y="2857496"/>
            <a:ext cx="571504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100" b="1" dirty="0" smtClean="0"/>
              <a:t>                           </a:t>
            </a:r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43636" y="3357562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/>
              <a:t>         </a:t>
            </a:r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15206" y="3500438"/>
            <a:ext cx="571472" cy="597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cs-CZ" sz="3000" b="1" dirty="0" smtClean="0"/>
              <a:t>D</a:t>
            </a:r>
            <a:endParaRPr lang="cs-CZ" sz="3000" b="1" dirty="0"/>
          </a:p>
        </p:txBody>
      </p:sp>
      <p:sp>
        <p:nvSpPr>
          <p:cNvPr id="15" name="Elipsa 14"/>
          <p:cNvSpPr/>
          <p:nvPr/>
        </p:nvSpPr>
        <p:spPr>
          <a:xfrm>
            <a:off x="6357950" y="307181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500958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143372" y="235743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643702" y="350043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Zaoblený obdélníkový popisek 42"/>
          <p:cNvSpPr/>
          <p:nvPr/>
        </p:nvSpPr>
        <p:spPr>
          <a:xfrm>
            <a:off x="857224" y="4929198"/>
            <a:ext cx="2857520" cy="714380"/>
          </a:xfrm>
          <a:prstGeom prst="wedgeRoundRectCallout">
            <a:avLst>
              <a:gd name="adj1" fmla="val 93561"/>
              <a:gd name="adj2" fmla="val -18890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ový popisek 43"/>
          <p:cNvSpPr/>
          <p:nvPr/>
        </p:nvSpPr>
        <p:spPr>
          <a:xfrm>
            <a:off x="214282" y="214290"/>
            <a:ext cx="1643074" cy="714380"/>
          </a:xfrm>
          <a:prstGeom prst="wedgeRoundRectCallout">
            <a:avLst>
              <a:gd name="adj1" fmla="val 46866"/>
              <a:gd name="adj2" fmla="val 19703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ový popisek 44"/>
          <p:cNvSpPr/>
          <p:nvPr/>
        </p:nvSpPr>
        <p:spPr>
          <a:xfrm>
            <a:off x="4643438" y="1714488"/>
            <a:ext cx="2500330" cy="714380"/>
          </a:xfrm>
          <a:prstGeom prst="wedgeRoundRectCallout">
            <a:avLst>
              <a:gd name="adj1" fmla="val -32527"/>
              <a:gd name="adj2" fmla="val 121397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ový popisek 45"/>
          <p:cNvSpPr/>
          <p:nvPr/>
        </p:nvSpPr>
        <p:spPr>
          <a:xfrm>
            <a:off x="214282" y="3786190"/>
            <a:ext cx="2428892" cy="714380"/>
          </a:xfrm>
          <a:prstGeom prst="wedgeRoundRectCallout">
            <a:avLst>
              <a:gd name="adj1" fmla="val 87372"/>
              <a:gd name="adj2" fmla="val -4732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ový popisek 46"/>
          <p:cNvSpPr/>
          <p:nvPr/>
        </p:nvSpPr>
        <p:spPr>
          <a:xfrm>
            <a:off x="214282" y="2571744"/>
            <a:ext cx="3643338" cy="714380"/>
          </a:xfrm>
          <a:prstGeom prst="wedgeRoundRectCallout">
            <a:avLst>
              <a:gd name="adj1" fmla="val 29570"/>
              <a:gd name="adj2" fmla="val -11714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ový popisek 47"/>
          <p:cNvSpPr/>
          <p:nvPr/>
        </p:nvSpPr>
        <p:spPr>
          <a:xfrm>
            <a:off x="2000232" y="214290"/>
            <a:ext cx="3429024" cy="714380"/>
          </a:xfrm>
          <a:prstGeom prst="wedgeRoundRectCallout">
            <a:avLst>
              <a:gd name="adj1" fmla="val 16333"/>
              <a:gd name="adj2" fmla="val 25909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ový popisek 48"/>
          <p:cNvSpPr/>
          <p:nvPr/>
        </p:nvSpPr>
        <p:spPr>
          <a:xfrm>
            <a:off x="6429388" y="214290"/>
            <a:ext cx="2428892" cy="714380"/>
          </a:xfrm>
          <a:prstGeom prst="wedgeRoundRectCallout">
            <a:avLst>
              <a:gd name="adj1" fmla="val -1612"/>
              <a:gd name="adj2" fmla="val 25521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ový popisek 49"/>
          <p:cNvSpPr/>
          <p:nvPr/>
        </p:nvSpPr>
        <p:spPr>
          <a:xfrm>
            <a:off x="3357554" y="5929330"/>
            <a:ext cx="2143140" cy="714380"/>
          </a:xfrm>
          <a:prstGeom prst="wedgeRoundRectCallout">
            <a:avLst>
              <a:gd name="adj1" fmla="val 108971"/>
              <a:gd name="adj2" fmla="val -37120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ový popisek 50"/>
          <p:cNvSpPr/>
          <p:nvPr/>
        </p:nvSpPr>
        <p:spPr>
          <a:xfrm>
            <a:off x="5929322" y="5500702"/>
            <a:ext cx="2714644" cy="714380"/>
          </a:xfrm>
          <a:prstGeom prst="wedgeRoundRectCallout">
            <a:avLst>
              <a:gd name="adj1" fmla="val -3532"/>
              <a:gd name="adj2" fmla="val -28975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ový popisek 51"/>
          <p:cNvSpPr/>
          <p:nvPr/>
        </p:nvSpPr>
        <p:spPr>
          <a:xfrm>
            <a:off x="7072330" y="2643182"/>
            <a:ext cx="1785950" cy="714380"/>
          </a:xfrm>
          <a:prstGeom prst="wedgeRoundRectCallout">
            <a:avLst>
              <a:gd name="adj1" fmla="val -83248"/>
              <a:gd name="adj2" fmla="val 2055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14282" y="2571744"/>
            <a:ext cx="3643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Velká Británie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4282" y="37861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Francie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57224" y="4929198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Švýcarsko</a:t>
            </a:r>
            <a:endParaRPr lang="cs-CZ" sz="4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29322" y="5500702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Budapešť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57554" y="592933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Vídeň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72330" y="264318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Praha</a:t>
            </a:r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29388" y="2142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Varšava</a:t>
            </a:r>
            <a:endParaRPr lang="cs-CZ" sz="4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643438" y="1714488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Německo</a:t>
            </a:r>
            <a:endParaRPr lang="cs-CZ" sz="4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000232" y="214290"/>
            <a:ext cx="3429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Amsterdam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4282" y="214290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Irsko</a:t>
            </a:r>
            <a:endParaRPr lang="cs-CZ" sz="4000" b="1" dirty="0"/>
          </a:p>
        </p:txBody>
      </p:sp>
      <p:sp>
        <p:nvSpPr>
          <p:cNvPr id="14" name="Elipsa 13"/>
          <p:cNvSpPr/>
          <p:nvPr/>
        </p:nvSpPr>
        <p:spPr>
          <a:xfrm>
            <a:off x="7072330" y="371475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15" grpId="0" animBg="1"/>
      <p:bldP spid="11" grpId="0" animBg="1"/>
      <p:bldP spid="13" grpId="0" animBg="1"/>
      <p:bldP spid="1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33" grpId="0"/>
      <p:bldP spid="34" grpId="0"/>
      <p:bldP spid="35" grpId="0"/>
      <p:bldP spid="37" grpId="0"/>
      <p:bldP spid="36" grpId="0"/>
      <p:bldP spid="38" grpId="0"/>
      <p:bldP spid="39" grpId="0"/>
      <p:bldP spid="40" grpId="0"/>
      <p:bldP spid="41" grpId="0"/>
      <p:bldP spid="22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Nadpis 1"/>
          <p:cNvSpPr>
            <a:spLocks noGrp="1"/>
          </p:cNvSpPr>
          <p:nvPr>
            <p:ph type="title"/>
          </p:nvPr>
        </p:nvSpPr>
        <p:spPr>
          <a:xfrm>
            <a:off x="285720" y="2285992"/>
            <a:ext cx="8572560" cy="4857784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PŘÍRODNÍ ÚTVARY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781" t="28125" r="40625" b="1041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14678" y="300037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414338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2428868"/>
            <a:ext cx="428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29256" y="321468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58082" y="350043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328612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14744" y="4714884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4810" y="1142984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43768" y="1142984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71604" y="2071678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4314774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Pyreneje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00628" y="3286124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Alpy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7686" y="2643182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Ardeny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8362979">
            <a:off x="2535885" y="3146803"/>
            <a:ext cx="221457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Francouzská 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57950" y="3571876"/>
            <a:ext cx="25003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Velká Uherská nížina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1538" y="3214686"/>
            <a:ext cx="16430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Biskajský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71868" y="4572008"/>
            <a:ext cx="11430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Lví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43306" y="857232"/>
            <a:ext cx="17145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Severní moře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2000240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Keltské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18764809">
            <a:off x="6585200" y="1087287"/>
            <a:ext cx="1545765" cy="322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Baltské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786478"/>
          </a:xfrm>
        </p:spPr>
        <p:txBody>
          <a:bodyPr>
            <a:normAutofit fontScale="47500" lnSpcReduction="20000"/>
          </a:bodyPr>
          <a:lstStyle/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Berlín – Varšava – Bratislava – Vídeň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Oděsa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BMW – Opel – Audi – Volkswagen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Ferrary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Wales – Skotsko – Anglie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Irsko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Big Ben – Londýnské kolo – Tower Bridge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Eiffelova věž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Trenčín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Uherské Hradiště</a:t>
            </a:r>
            <a:r>
              <a:rPr lang="cs-CZ" sz="5100" b="1" dirty="0" smtClean="0"/>
              <a:t> – Prešov – Trnava – Žilina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Amsterdam – Dublin – Gdaňsk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Praha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5100" b="1" dirty="0" smtClean="0"/>
              <a:t>Šumava – Orlické hory – Krkonoše – </a:t>
            </a:r>
            <a:r>
              <a:rPr lang="cs-CZ" sz="5100" b="1" strike="sngStrike" dirty="0" smtClean="0">
                <a:solidFill>
                  <a:schemeClr val="accent1"/>
                </a:solidFill>
              </a:rPr>
              <a:t>Tatry</a:t>
            </a:r>
            <a:r>
              <a:rPr lang="cs-CZ" sz="5100" b="1" dirty="0" smtClean="0"/>
              <a:t> – Český ráj </a:t>
            </a:r>
            <a:endParaRPr lang="cs-CZ" sz="5100" dirty="0" smtClean="0"/>
          </a:p>
          <a:p>
            <a:pPr algn="ctr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Nehodící vyškrtněte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86578" y="1500174"/>
            <a:ext cx="1000132" cy="571504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500826" y="2285992"/>
            <a:ext cx="1214446" cy="571504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000760" y="3000372"/>
            <a:ext cx="1071570" cy="571504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643702" y="3786190"/>
            <a:ext cx="2000264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143108" y="4572008"/>
            <a:ext cx="2643206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357950" y="5357826"/>
            <a:ext cx="1071570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929322" y="6143644"/>
            <a:ext cx="857256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15140" y="1500174"/>
            <a:ext cx="114300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</a:t>
            </a:r>
            <a:r>
              <a:rPr lang="cs-CZ" sz="2400" b="1" dirty="0" smtClean="0"/>
              <a:t>Oděsa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8" y="2285992"/>
            <a:ext cx="192882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        </a:t>
            </a:r>
            <a:r>
              <a:rPr lang="cs-CZ" sz="2400" b="1" dirty="0" smtClean="0"/>
              <a:t>Ferrary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3000372"/>
            <a:ext cx="1928826" cy="519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100" b="1" dirty="0" smtClean="0"/>
              <a:t>                    </a:t>
            </a:r>
            <a:r>
              <a:rPr lang="cs-CZ" sz="2400" b="1" dirty="0" smtClean="0"/>
              <a:t>Irsko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0232" y="4572008"/>
            <a:ext cx="3071834" cy="519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/>
              <a:t>                                </a:t>
            </a:r>
            <a:r>
              <a:rPr lang="cs-CZ" sz="2400" b="1" dirty="0" smtClean="0"/>
              <a:t>Uherské Hradiště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3786190"/>
            <a:ext cx="2286016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/>
              <a:t>      </a:t>
            </a:r>
            <a:r>
              <a:rPr lang="cs-CZ" sz="2400" b="1" dirty="0" smtClean="0"/>
              <a:t>Eiffelova věž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5357826"/>
            <a:ext cx="192882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400" b="1" dirty="0" smtClean="0"/>
              <a:t>Praha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57884" y="614364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</a:t>
            </a:r>
            <a:r>
              <a:rPr lang="cs-CZ" sz="2400" b="1" dirty="0" smtClean="0"/>
              <a:t>Tatry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Polsko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Francie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Velká Británie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Německo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22" name="Picture 2" descr="File:Auschwitz-birkenau-main track.jpg"/>
          <p:cNvPicPr>
            <a:picLocks noChangeAspect="1" noChangeArrowheads="1"/>
          </p:cNvPicPr>
          <p:nvPr/>
        </p:nvPicPr>
        <p:blipFill>
          <a:blip r:embed="rId3" cstate="print"/>
          <a:srcRect b="29251"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7" name="Picture 2" descr="File:Berlinermau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8" name="Picture 2" descr="File:Wimbledon Court 1.jpg"/>
          <p:cNvPicPr>
            <a:picLocks noChangeAspect="1" noChangeArrowheads="1"/>
          </p:cNvPicPr>
          <p:nvPr/>
        </p:nvPicPr>
        <p:blipFill>
          <a:blip r:embed="rId5" cstate="print"/>
          <a:srcRect t="19672"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9" name="Picture 2" descr="File:Tour de France 2011 étape 7 sortie Chaumont peloton 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31" name="Picture 2" descr="File:Auschwitz-birkenau-main track.jpg"/>
          <p:cNvPicPr>
            <a:picLocks noChangeAspect="1" noChangeArrowheads="1"/>
          </p:cNvPicPr>
          <p:nvPr/>
        </p:nvPicPr>
        <p:blipFill>
          <a:blip r:embed="rId3" cstate="print"/>
          <a:srcRect b="29251"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2" name="Picture 2" descr="File:Berlinermau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3" name="Picture 2" descr="File:Wimbledon Court 1.jpg"/>
          <p:cNvPicPr>
            <a:picLocks noChangeAspect="1" noChangeArrowheads="1"/>
          </p:cNvPicPr>
          <p:nvPr/>
        </p:nvPicPr>
        <p:blipFill>
          <a:blip r:embed="rId5" cstate="print"/>
          <a:srcRect t="19672"/>
          <a:stretch>
            <a:fillRect/>
          </a:stretch>
        </p:blipFill>
        <p:spPr bwMode="auto">
          <a:xfrm>
            <a:off x="357157" y="1285860"/>
            <a:ext cx="8429685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4" name="Picture 2" descr="File:Tour de France 2011 étape 7 sortie Chaumont peloton 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7" y="1285860"/>
            <a:ext cx="8429685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správně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" y="1500174"/>
            <a:ext cx="4257676" cy="52864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1) Mt. Blanc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2) Bodamské jezero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3) Kolín nad Rýnem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4) Wales	 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5) Shakespeare	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6) atomium		......  	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7) Opel	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8) Bretaň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9) Ben Nevis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10) Oxford		......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929190" y="1500174"/>
            <a:ext cx="4257676" cy="5143536"/>
          </a:xfrm>
          <a:prstGeom prst="rect">
            <a:avLst/>
          </a:prstGeom>
        </p:spPr>
        <p:txBody>
          <a:bodyPr vert="horz">
            <a:normAutofit fontScale="3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A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Francouzský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poloostrov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B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Anglický spisovatel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C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nejvyšší hora Evropy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D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Anglické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univerzitní město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E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Německá automobilka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F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Německé město 	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G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Švýcarsko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Německé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jezero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H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symbol Bruselu 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lnSpc>
                <a:spcPts val="3500"/>
              </a:lnSpc>
              <a:spcBef>
                <a:spcPct val="20000"/>
              </a:spcBef>
              <a:buClr>
                <a:schemeClr val="accent3"/>
              </a:buClr>
              <a:buSzPct val="95000"/>
            </a:pPr>
            <a:r>
              <a:rPr lang="cs-CZ" sz="6200" b="1" dirty="0" smtClean="0"/>
              <a:t>I) správní celek Velké Británie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J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největší hora Skotska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1500174"/>
            <a:ext cx="428628" cy="419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7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2000240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2500306"/>
            <a:ext cx="428628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000372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500438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4000504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4572008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5072074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5572140"/>
            <a:ext cx="428628" cy="342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6072206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60"/>
            <a:ext cx="9144000" cy="5643578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1) Velká </a:t>
            </a:r>
            <a:r>
              <a:rPr lang="cs-CZ" sz="3400" b="1" dirty="0" smtClean="0"/>
              <a:t>Británie a Francie je spojena </a:t>
            </a:r>
            <a:r>
              <a:rPr lang="cs-CZ" sz="3400" b="1" dirty="0" err="1" smtClean="0"/>
              <a:t>Eurotunelem</a:t>
            </a:r>
            <a:r>
              <a:rPr lang="cs-CZ" sz="3400" b="1" dirty="0" smtClean="0"/>
              <a:t>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2) Irsku se díky jeho přírodě přezdívá  Smaragdový ostrov.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3</a:t>
            </a:r>
            <a:r>
              <a:rPr lang="cs-CZ" sz="3400" b="1" dirty="0" smtClean="0"/>
              <a:t>) Francii patří první místo ve výrobě vína.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4) Hlavním sídlem Evropské unie je Brusel.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5) Nizozemsko je známo pěstováním květin – tulipánů. 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6) Dunaj pramení ve Schwarzwaldu.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7) Mozart se narodil v rakouském městě Salzburg.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8) Neutrálním státem Evropy je Švýcarsko.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9) V </a:t>
            </a:r>
            <a:r>
              <a:rPr lang="cs-CZ" sz="3400" b="1" dirty="0" smtClean="0"/>
              <a:t>Polsku </a:t>
            </a:r>
            <a:r>
              <a:rPr lang="cs-CZ" sz="3400" b="1" dirty="0" smtClean="0"/>
              <a:t>se nachází zásoby černého uhlí.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3400" b="1" dirty="0" smtClean="0"/>
              <a:t>10) V Maďarsku můžeme navštívit léčivé a termální prameny.</a:t>
            </a:r>
          </a:p>
          <a:p>
            <a:pPr algn="ctr">
              <a:buNone/>
            </a:pP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Doplňte </a:t>
            </a:r>
            <a:r>
              <a:rPr lang="cs-CZ" sz="4000" b="1" u="sng" dirty="0" smtClean="0">
                <a:solidFill>
                  <a:schemeClr val="tx1"/>
                </a:solidFill>
              </a:rPr>
              <a:t>správně zbytek věty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1428736"/>
            <a:ext cx="2143140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4077072"/>
            <a:ext cx="3000364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86578" y="2428868"/>
            <a:ext cx="1000132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572264" y="3000372"/>
            <a:ext cx="1285884" cy="571504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072330" y="3500438"/>
            <a:ext cx="1571636" cy="571504"/>
          </a:xfrm>
          <a:prstGeom prst="rect">
            <a:avLst/>
          </a:prstGeom>
          <a:noFill/>
        </p:spPr>
      </p:pic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929190" y="4000504"/>
            <a:ext cx="2357454" cy="571504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15140" y="4500570"/>
            <a:ext cx="1571636" cy="571504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000760" y="5072074"/>
            <a:ext cx="1714512" cy="571504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715008" y="5572140"/>
            <a:ext cx="2143140" cy="571504"/>
          </a:xfrm>
          <a:prstGeom prst="rect">
            <a:avLst/>
          </a:prstGeom>
          <a:noFill/>
        </p:spPr>
      </p:pic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215074" y="6072206"/>
            <a:ext cx="2928926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1428736"/>
            <a:ext cx="2643206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Eurotunelem.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1916832"/>
            <a:ext cx="3071802" cy="51982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Smaragdový ostrov.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5140" y="250030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vína.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0826" y="3000372"/>
            <a:ext cx="1928826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Brusel.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00892" y="3500438"/>
            <a:ext cx="1928826" cy="500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tulipánů.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57752" y="4000504"/>
            <a:ext cx="31432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Schwarzwaldu.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3702" y="4572008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Salzburg.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5072074"/>
            <a:ext cx="192882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Švýcarsko.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43570" y="5572140"/>
            <a:ext cx="2500330" cy="515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</a:t>
            </a:r>
            <a:r>
              <a:rPr lang="cs-CZ" sz="2400" b="1" dirty="0" smtClean="0">
                <a:solidFill>
                  <a:schemeClr val="accent1"/>
                </a:solidFill>
              </a:rPr>
              <a:t>černého uhlí.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6072206"/>
            <a:ext cx="3000364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</a:t>
            </a:r>
            <a:r>
              <a:rPr lang="cs-CZ" sz="2400" b="1" dirty="0" smtClean="0">
                <a:solidFill>
                  <a:schemeClr val="accent1"/>
                </a:solidFill>
              </a:rPr>
              <a:t>termální prameny.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extovéPole 57"/>
          <p:cNvSpPr txBox="1"/>
          <p:nvPr/>
        </p:nvSpPr>
        <p:spPr>
          <a:xfrm>
            <a:off x="0" y="1743006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1) Britská královna?</a:t>
            </a:r>
            <a:endParaRPr lang="cs-CZ" sz="20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0" y="2528824"/>
            <a:ext cx="46434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2) Český soused?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0" y="3314642"/>
            <a:ext cx="32861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3) Druhá největší řeka?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0" y="4100460"/>
            <a:ext cx="2500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4) Rychlovlaky?</a:t>
            </a:r>
            <a:endParaRPr lang="cs-CZ" sz="2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0" y="4886278"/>
            <a:ext cx="2786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5) Ostravská řeka?</a:t>
            </a:r>
            <a:endParaRPr lang="cs-CZ" sz="2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0" y="5672096"/>
            <a:ext cx="2786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6) Anglická řeka?</a:t>
            </a:r>
            <a:endParaRPr lang="cs-CZ" sz="2000" b="1" dirty="0"/>
          </a:p>
        </p:txBody>
      </p:sp>
      <p:sp>
        <p:nvSpPr>
          <p:cNvPr id="70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107157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správně 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357554" y="321468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071934" y="321468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786314" y="321468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500694" y="321468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215074" y="321468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3357554" y="3214686"/>
            <a:ext cx="357190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</a:t>
            </a:r>
            <a:r>
              <a:rPr lang="cs-CZ" sz="3000" b="1" dirty="0" smtClean="0"/>
              <a:t>D    </a:t>
            </a:r>
            <a:r>
              <a:rPr lang="cs-CZ" sz="100" b="1" dirty="0" smtClean="0"/>
              <a:t>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U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N    </a:t>
            </a:r>
            <a:r>
              <a:rPr lang="cs-CZ" sz="100" b="1" dirty="0" smtClean="0"/>
              <a:t>                      </a:t>
            </a:r>
            <a:r>
              <a:rPr lang="cs-CZ" sz="3000" b="1" dirty="0" smtClean="0"/>
              <a:t>A     </a:t>
            </a:r>
            <a:r>
              <a:rPr lang="cs-CZ" sz="100" b="1" dirty="0" smtClean="0"/>
              <a:t>                         </a:t>
            </a:r>
            <a:r>
              <a:rPr lang="cs-CZ" sz="3000" b="1" dirty="0" smtClean="0"/>
              <a:t>J</a:t>
            </a:r>
            <a:endParaRPr lang="cs-CZ" sz="3000" b="1" dirty="0"/>
          </a:p>
        </p:txBody>
      </p:sp>
      <p:sp>
        <p:nvSpPr>
          <p:cNvPr id="76" name="Obdélník 75"/>
          <p:cNvSpPr/>
          <p:nvPr/>
        </p:nvSpPr>
        <p:spPr>
          <a:xfrm>
            <a:off x="3357554" y="400050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643174" y="400050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643174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3357554" y="557214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407193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35755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071934" y="400050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643174" y="4000504"/>
            <a:ext cx="214314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cs-CZ" sz="100" b="1" dirty="0" smtClean="0"/>
              <a:t>          </a:t>
            </a:r>
            <a:r>
              <a:rPr lang="cs-CZ" sz="3000" b="1" dirty="0" smtClean="0"/>
              <a:t> </a:t>
            </a:r>
            <a:r>
              <a:rPr lang="cs-CZ" sz="100" b="1" dirty="0" smtClean="0"/>
              <a:t>                </a:t>
            </a:r>
            <a:r>
              <a:rPr lang="cs-CZ" sz="3000" b="1" dirty="0" smtClean="0"/>
              <a:t>T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G    </a:t>
            </a:r>
            <a:r>
              <a:rPr lang="cs-CZ" sz="100" b="1" dirty="0" smtClean="0"/>
              <a:t>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V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335755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764383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92945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21507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50069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4786314" y="242886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07193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78631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550069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621507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6929454" y="164305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3143240" y="2428868"/>
            <a:ext cx="4500594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                                                                 </a:t>
            </a:r>
            <a:r>
              <a:rPr lang="cs-CZ" sz="3000" b="1" dirty="0" smtClean="0"/>
              <a:t>P    </a:t>
            </a:r>
            <a:r>
              <a:rPr lang="cs-CZ" sz="100" b="1" dirty="0" smtClean="0"/>
              <a:t>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L     </a:t>
            </a:r>
            <a:r>
              <a:rPr lang="cs-CZ" sz="100" b="1" dirty="0" smtClean="0"/>
              <a:t>                         </a:t>
            </a:r>
            <a:r>
              <a:rPr lang="cs-CZ" sz="3000" b="1" dirty="0" smtClean="0"/>
              <a:t>S    </a:t>
            </a:r>
            <a:r>
              <a:rPr lang="cs-CZ" sz="100" b="1" dirty="0" smtClean="0"/>
              <a:t>                                      </a:t>
            </a:r>
            <a:r>
              <a:rPr lang="cs-CZ" sz="3000" b="1" dirty="0" smtClean="0"/>
              <a:t>K    </a:t>
            </a:r>
            <a:r>
              <a:rPr lang="cs-CZ" sz="100" b="1" dirty="0" smtClean="0"/>
              <a:t>                     </a:t>
            </a:r>
            <a:r>
              <a:rPr lang="cs-CZ" sz="3000" b="1" dirty="0" smtClean="0"/>
              <a:t>O</a:t>
            </a:r>
            <a:endParaRPr lang="cs-CZ" sz="3000" b="1" dirty="0"/>
          </a:p>
        </p:txBody>
      </p:sp>
      <p:sp>
        <p:nvSpPr>
          <p:cNvPr id="94" name="Obdélník 93"/>
          <p:cNvSpPr/>
          <p:nvPr/>
        </p:nvSpPr>
        <p:spPr>
          <a:xfrm>
            <a:off x="3357554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4071934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4786314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643174" y="4786322"/>
            <a:ext cx="285752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</a:t>
            </a:r>
            <a:r>
              <a:rPr lang="cs-CZ" sz="3000" b="1" dirty="0" smtClean="0"/>
              <a:t>O   </a:t>
            </a:r>
            <a:r>
              <a:rPr lang="cs-CZ" sz="100" b="1" dirty="0" smtClean="0"/>
              <a:t>                                     </a:t>
            </a:r>
            <a:r>
              <a:rPr lang="cs-CZ" sz="3000" b="1" dirty="0" smtClean="0"/>
              <a:t>D    </a:t>
            </a:r>
            <a:r>
              <a:rPr lang="cs-CZ" sz="100" b="1" dirty="0" smtClean="0"/>
              <a:t>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R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97" name="Obdélník 96"/>
          <p:cNvSpPr/>
          <p:nvPr/>
        </p:nvSpPr>
        <p:spPr>
          <a:xfrm>
            <a:off x="6215074" y="557214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5500694" y="557214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786314" y="557214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4071934" y="557214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3357554" y="5572140"/>
            <a:ext cx="357190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T    </a:t>
            </a:r>
            <a:r>
              <a:rPr lang="cs-CZ" sz="100" b="1" dirty="0" smtClean="0"/>
              <a:t>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E</a:t>
            </a:r>
            <a:r>
              <a:rPr lang="cs-CZ" sz="3000" b="1" dirty="0" smtClean="0"/>
              <a:t>   </a:t>
            </a:r>
            <a:r>
              <a:rPr lang="cs-CZ" sz="100" b="1" dirty="0" smtClean="0"/>
              <a:t>                                                </a:t>
            </a:r>
            <a:r>
              <a:rPr lang="cs-CZ" sz="3000" b="1" dirty="0" smtClean="0"/>
              <a:t>M   </a:t>
            </a:r>
            <a:r>
              <a:rPr lang="cs-CZ" sz="100" b="1" dirty="0" smtClean="0"/>
              <a:t>                                               </a:t>
            </a:r>
            <a:r>
              <a:rPr lang="cs-CZ" sz="3000" b="1" dirty="0" smtClean="0"/>
              <a:t>Ž   </a:t>
            </a:r>
            <a:r>
              <a:rPr lang="cs-CZ" sz="100" b="1" dirty="0" smtClean="0"/>
              <a:t>                                                                      </a:t>
            </a:r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357554" y="1680698"/>
            <a:ext cx="500066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  </a:t>
            </a:r>
            <a:r>
              <a:rPr lang="cs-CZ" sz="3000" b="1" dirty="0" smtClean="0"/>
              <a:t>A    </a:t>
            </a:r>
            <a:r>
              <a:rPr lang="cs-CZ" sz="100" b="1" dirty="0" smtClean="0"/>
              <a:t>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L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                   </a:t>
            </a:r>
            <a:r>
              <a:rPr lang="cs-CZ" sz="3000" b="1" dirty="0" smtClean="0"/>
              <a:t>Ž    </a:t>
            </a:r>
            <a:r>
              <a:rPr lang="cs-CZ" sz="100" b="1" dirty="0" smtClean="0"/>
              <a:t>                                    </a:t>
            </a:r>
            <a:r>
              <a:rPr lang="cs-CZ" sz="3000" b="1" dirty="0" smtClean="0"/>
              <a:t>B    </a:t>
            </a:r>
            <a:r>
              <a:rPr lang="cs-CZ" sz="100" b="1" dirty="0" smtClean="0"/>
              <a:t>                                       </a:t>
            </a:r>
            <a:r>
              <a:rPr lang="cs-CZ" sz="3000" b="1" dirty="0" smtClean="0"/>
              <a:t>Ě    </a:t>
            </a:r>
            <a:r>
              <a:rPr lang="cs-CZ" sz="100" b="1" dirty="0" smtClean="0"/>
              <a:t>                                      </a:t>
            </a:r>
            <a:r>
              <a:rPr lang="cs-CZ" sz="3000" b="1" dirty="0" smtClean="0"/>
              <a:t>T    </a:t>
            </a:r>
            <a:r>
              <a:rPr lang="cs-CZ" sz="100" b="1" dirty="0" smtClean="0"/>
              <a:t>          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67" name="Obdélník 66"/>
          <p:cNvSpPr/>
          <p:nvPr/>
        </p:nvSpPr>
        <p:spPr>
          <a:xfrm>
            <a:off x="4071934" y="1643050"/>
            <a:ext cx="714380" cy="4572032"/>
          </a:xfrm>
          <a:prstGeom prst="rect">
            <a:avLst/>
          </a:prstGeom>
          <a:noFill/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51" grpId="0"/>
      <p:bldP spid="52" grpId="0"/>
      <p:bldP spid="50" grpId="0"/>
      <p:bldP spid="53" grpId="0"/>
      <p:bldP spid="54" grpId="0"/>
      <p:bldP spid="4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785794"/>
            <a:ext cx="9144000" cy="64294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Přiřaďte k vlajkám státy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2" name="Picture 20" descr="File:Flag of Belgium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3" name="Picture 2" descr="File:Flag of Germany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4286256"/>
            <a:ext cx="2714643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4" name="Picture 4" descr="File:Flag of Slovakia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5" name="Picture 6" descr="File:Civil Ensign of Switzerland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6" name="Picture 10" descr="File:Flag of France (7x10)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43636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214282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Belgie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00760" y="6072206"/>
            <a:ext cx="30718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Velká Británie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14678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Německo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Švýcarsko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15074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Francie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14678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Slovensko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00364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0076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00364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0076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28860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429256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429652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428860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429256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pic>
        <p:nvPicPr>
          <p:cNvPr id="36" name="Picture 2" descr="File:Flag of the United Kingdom (1801)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15074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5" name="TextovéPole 34"/>
          <p:cNvSpPr txBox="1"/>
          <p:nvPr/>
        </p:nvSpPr>
        <p:spPr>
          <a:xfrm>
            <a:off x="8358214" y="5500702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Austria map modern laengsforma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571612"/>
            <a:ext cx="8715436" cy="497055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928794" y="1863858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1435230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72462" y="442913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43570" y="5643578"/>
            <a:ext cx="714380" cy="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57422" y="5507196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Elipsa 10"/>
          <p:cNvSpPr/>
          <p:nvPr/>
        </p:nvSpPr>
        <p:spPr>
          <a:xfrm>
            <a:off x="7358082" y="2928934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357950" y="4714884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929058" y="3357562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357422" y="4500570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5357818" y="2857496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357158" y="3714752"/>
            <a:ext cx="428628" cy="285752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7215206" y="3714752"/>
            <a:ext cx="571504" cy="285752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929454" y="2786058"/>
            <a:ext cx="571504" cy="5690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cs-CZ" sz="100" b="1" dirty="0" smtClean="0"/>
              <a:t>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29190" y="2714620"/>
            <a:ext cx="571504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</a:t>
            </a:r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28794" y="4375200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</a:t>
            </a:r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929322" y="4572008"/>
            <a:ext cx="642942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D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43372" y="3214686"/>
            <a:ext cx="500066" cy="5690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cs-CZ" sz="100" b="1" dirty="0" smtClean="0"/>
              <a:t>          </a:t>
            </a:r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42976" y="1946308"/>
            <a:ext cx="2000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Německo</a:t>
            </a:r>
            <a:endParaRPr lang="cs-CZ" sz="3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86380" y="1571612"/>
            <a:ext cx="378621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Česká republika</a:t>
            </a:r>
            <a:endParaRPr lang="cs-CZ" sz="2500" b="1" dirty="0"/>
          </a:p>
        </p:txBody>
      </p:sp>
      <p:sp>
        <p:nvSpPr>
          <p:cNvPr id="30" name="TextovéPole 29"/>
          <p:cNvSpPr txBox="1"/>
          <p:nvPr/>
        </p:nvSpPr>
        <p:spPr>
          <a:xfrm rot="16828096">
            <a:off x="7079353" y="4336332"/>
            <a:ext cx="2428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Maďarsko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 rot="20616352">
            <a:off x="4973275" y="5699415"/>
            <a:ext cx="250033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Slovinsko</a:t>
            </a:r>
            <a:endParaRPr lang="cs-CZ" sz="3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00232" y="5715016"/>
            <a:ext cx="15001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Itálie</a:t>
            </a:r>
            <a:endParaRPr lang="cs-CZ" sz="3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00892" y="3214686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Vídeň</a:t>
            </a:r>
            <a:endParaRPr lang="cs-CZ" sz="25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00628" y="3071810"/>
            <a:ext cx="12858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Linec</a:t>
            </a:r>
            <a:endParaRPr lang="cs-CZ" sz="25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000496" y="3594888"/>
            <a:ext cx="17145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Salzburg</a:t>
            </a:r>
            <a:endParaRPr lang="cs-CZ" sz="25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43438" y="4952210"/>
            <a:ext cx="250033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Štýrský Hradec</a:t>
            </a:r>
            <a:endParaRPr lang="cs-CZ" sz="25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643174" y="4259784"/>
            <a:ext cx="1857388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Innsbruck</a:t>
            </a:r>
            <a:endParaRPr lang="cs-CZ" sz="25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42844" y="3138730"/>
            <a:ext cx="221461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Bodamské jezero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86446" y="3649808"/>
            <a:ext cx="16430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Neziderské jezero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0" y="72085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Doplňte </a:t>
            </a:r>
            <a:r>
              <a:rPr lang="cs-CZ" sz="4000" b="1" u="sng" dirty="0" smtClean="0"/>
              <a:t>jednotlivé pojmy</a:t>
            </a:r>
            <a:endParaRPr lang="cs-CZ" sz="4000" b="1" u="sng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14348" y="335756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I.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58016" y="3857628"/>
            <a:ext cx="4905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II.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6" grpId="0"/>
      <p:bldP spid="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286388"/>
          </a:xfrm>
        </p:spPr>
        <p:txBody>
          <a:bodyPr>
            <a:normAutofit/>
          </a:bodyPr>
          <a:lstStyle/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1) Najděte tři nejmenší státy střední </a:t>
            </a:r>
            <a:r>
              <a:rPr lang="cs-CZ" sz="3000" b="1" dirty="0" smtClean="0"/>
              <a:t>Evropy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Švýcarsko	2. Slovensko	3. Licht.</a:t>
            </a:r>
            <a:endParaRPr lang="cs-CZ" sz="3000" dirty="0" smtClean="0">
              <a:solidFill>
                <a:schemeClr val="accent1"/>
              </a:solidFill>
            </a:endParaRPr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2) Vyhledejte tři největší německé </a:t>
            </a:r>
            <a:r>
              <a:rPr lang="cs-CZ" sz="3000" b="1" dirty="0" smtClean="0"/>
              <a:t>řeky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Dunaj		2. Rýn		3. Labe</a:t>
            </a:r>
            <a:endParaRPr lang="cs-CZ" sz="3000" dirty="0" smtClean="0">
              <a:solidFill>
                <a:schemeClr val="accent1"/>
              </a:solidFill>
            </a:endParaRPr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3) Vyhledejte tři nejvyšší Alpské </a:t>
            </a:r>
            <a:r>
              <a:rPr lang="cs-CZ" sz="3000" b="1" dirty="0" smtClean="0"/>
              <a:t>vrcholy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Mt. Blanc	2. Monte Rosa	3. Matterhorn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Práce s atlasem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PHILMO1. Wikipedia [online]. [cit. 2012-20-7]. Dostupný na www:&lt;http://commons.wikimedia.org/wiki/File:Auschwitz-birkenau-main_track.jpg?uselang=cs&gt;.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DDXC. Wikipedia [online]. [cit. 2012-20-7]. Dostupný na www:&lt;http://commons.wikimedia.org/wiki/File:Berlinermauer.jpg&gt;.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SPYDER, Monkey. Wikipedia [online]. [cit. 2012-20-7]. Dostupný na www:&lt;http://commons.wikimedia.org/wiki/File:Wimbledon_Court_1.jpg&gt;.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CROQUANT. Wikipedia [online]. [cit. 2012-20-7]. Dostupný na www:&lt;http://commons.wikimedia.org/wiki/File:Tour_de_France_2011_%C3%A9tape_7_sortie_Chaumont_peloton_1.jpg&gt;.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VOLNÉ DÍLO. Wikipedia [online]. [cit. 2012-20-7]. Dostupný na www:&lt;http://commons.wikimedia.org/wiki/File:Austria_map_modern_laengsformat.png&gt;.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www:&lt;http://commons.wikimedia.org/wiki/File:Flag_of_Switzerland_-_2.svg&gt;.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www:&lt;http://commons.wikimedia.org/wiki/File:Flag_of_Slovakia.svg&gt;.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PEDELECS.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www:&lt;http://commons.wikimedia.org/wiki/File:Flag_of_Germany.svg?uselang=cs&gt;.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www:&lt;http://commons.wikimedia.org/wiki/File:Flag_of_France.svg 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LORD HORATIO NELSON.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www:&lt;http://commons.wikimedia.org/wiki/File:Flag_of_the_United_Kingdom_(1801).png&gt;.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www:&lt;http://commons.wikimedia.org/wiki/File:Flag_of_Belgium.svg&gt;.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BORECKÝ Daniel, CHALUPA Petr, NOVÁK Svatopluk, Zeměpis pro 8. ročník, 2. díl Česká republika, nakladatelství Nová Škola, Brno 2009, 95 s.	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3448</TotalTime>
  <Words>567</Words>
  <Application>Microsoft Office PowerPoint</Application>
  <PresentationFormat>Předvádění na obrazovce (4:3)</PresentationFormat>
  <Paragraphs>251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Doplntě správná slova do textu</vt:lpstr>
      <vt:lpstr>! ! ! PRÁCE S MAPOU ! ! ! URČI JEDNOTLIVÉ POJMY   </vt:lpstr>
      <vt:lpstr>! ! ! PRÁCE S MAPOU ! ! ! URČI JEDNOTLIVÉ  PŘÍRODNÍ ÚTVARY   </vt:lpstr>
      <vt:lpstr>Nehodící vyškrtněte</vt:lpstr>
      <vt:lpstr>Urči následující obrázky</vt:lpstr>
      <vt:lpstr>Spojte správně následující pojmy</vt:lpstr>
      <vt:lpstr>Doplňte správně zbytek věty</vt:lpstr>
      <vt:lpstr>Doplňte správně tajenku</vt:lpstr>
      <vt:lpstr>Přiřaďte k vlajkám státy</vt:lpstr>
      <vt:lpstr>Snímek 12</vt:lpstr>
      <vt:lpstr>Práce s atlasem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129</cp:revision>
  <dcterms:created xsi:type="dcterms:W3CDTF">2012-12-29T15:24:32Z</dcterms:created>
  <dcterms:modified xsi:type="dcterms:W3CDTF">2013-07-03T13:42:49Z</dcterms:modified>
</cp:coreProperties>
</file>