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8" r:id="rId2"/>
    <p:sldId id="289" r:id="rId3"/>
    <p:sldId id="302" r:id="rId4"/>
    <p:sldId id="304" r:id="rId5"/>
    <p:sldId id="303" r:id="rId6"/>
    <p:sldId id="305" r:id="rId7"/>
    <p:sldId id="292" r:id="rId8"/>
    <p:sldId id="294" r:id="rId9"/>
    <p:sldId id="295" r:id="rId10"/>
    <p:sldId id="296" r:id="rId11"/>
    <p:sldId id="307" r:id="rId12"/>
    <p:sldId id="285" r:id="rId13"/>
    <p:sldId id="287" r:id="rId14"/>
    <p:sldId id="297" r:id="rId15"/>
    <p:sldId id="306" r:id="rId16"/>
    <p:sldId id="30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00BC61-6FD4-4F46-BCDB-8BFB3B10CA0D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8/20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20. souhrnné opakování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státy Evropy, povrch, členitost, vodstvo, podnebí, obyvatelstvo, náboženství, hospodářství, průmysl, zemědělství, spojovačky, doplňovačky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Evropy. Žáci si mohou interaktivní formou urovnat své znalosti získané z předcházejících hodin. Prezentace se spouští F5 a enter.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Doplňte vhodná slova do textu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214422"/>
            <a:ext cx="9145016" cy="564357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/>
              <a:t>	Na naší Zemi se nachází celkem </a:t>
            </a:r>
            <a:r>
              <a:rPr lang="cs-CZ" sz="2400" b="1" dirty="0" smtClean="0">
                <a:solidFill>
                  <a:schemeClr val="accent1"/>
                </a:solidFill>
              </a:rPr>
              <a:t>sedm</a:t>
            </a:r>
            <a:r>
              <a:rPr lang="cs-CZ" sz="2400" dirty="0" smtClean="0"/>
              <a:t> světadílů. Evropě patří v tomto žebříčku </a:t>
            </a:r>
            <a:r>
              <a:rPr lang="cs-CZ" sz="2400" b="1" dirty="0" smtClean="0">
                <a:solidFill>
                  <a:schemeClr val="accent1"/>
                </a:solidFill>
              </a:rPr>
              <a:t>šestá</a:t>
            </a:r>
            <a:r>
              <a:rPr lang="cs-CZ" sz="2400" dirty="0" smtClean="0"/>
              <a:t> pozice. Její rozloha je přibližně </a:t>
            </a:r>
            <a:r>
              <a:rPr lang="cs-CZ" sz="2400" b="1" dirty="0" smtClean="0">
                <a:solidFill>
                  <a:schemeClr val="accent1"/>
                </a:solidFill>
              </a:rPr>
              <a:t>10,2 </a:t>
            </a:r>
            <a:r>
              <a:rPr lang="cs-CZ" sz="2400" dirty="0" smtClean="0"/>
              <a:t>milionů</a:t>
            </a:r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km². Počet obyvatel se pohybuje kolem </a:t>
            </a:r>
            <a:r>
              <a:rPr lang="cs-CZ" sz="2400" b="1" dirty="0" smtClean="0">
                <a:solidFill>
                  <a:schemeClr val="accent1"/>
                </a:solidFill>
              </a:rPr>
              <a:t>730</a:t>
            </a:r>
            <a:r>
              <a:rPr lang="cs-CZ" sz="2400" dirty="0" smtClean="0"/>
              <a:t> milionů. Evropa má nejvyšší hustotu zalidnění ze všech světadílů. Geograficky se rozkládá na </a:t>
            </a:r>
            <a:r>
              <a:rPr lang="cs-CZ" sz="2400" b="1" dirty="0" smtClean="0">
                <a:solidFill>
                  <a:schemeClr val="accent1"/>
                </a:solidFill>
              </a:rPr>
              <a:t>severovýchodní</a:t>
            </a:r>
            <a:r>
              <a:rPr lang="cs-CZ" sz="2400" dirty="0" smtClean="0"/>
              <a:t> polokouli. Evropa má celkem 46 států. Největším z nich je </a:t>
            </a:r>
            <a:r>
              <a:rPr lang="cs-CZ" sz="2400" b="1" dirty="0" smtClean="0">
                <a:solidFill>
                  <a:schemeClr val="accent1"/>
                </a:solidFill>
              </a:rPr>
              <a:t>Rusko</a:t>
            </a:r>
            <a:r>
              <a:rPr lang="cs-CZ" sz="2400" dirty="0" smtClean="0"/>
              <a:t> a naopak nejmenším z nich je </a:t>
            </a:r>
            <a:r>
              <a:rPr lang="cs-CZ" sz="2400" b="1" dirty="0" smtClean="0">
                <a:solidFill>
                  <a:schemeClr val="accent1"/>
                </a:solidFill>
              </a:rPr>
              <a:t>Vatikán</a:t>
            </a:r>
            <a:r>
              <a:rPr lang="cs-CZ" sz="2400" dirty="0" smtClean="0"/>
              <a:t>. Evropa je omývána celkem dvěma oceány a to Atlantským a </a:t>
            </a:r>
            <a:r>
              <a:rPr lang="cs-CZ" sz="2400" b="1" dirty="0" smtClean="0">
                <a:solidFill>
                  <a:schemeClr val="accent1"/>
                </a:solidFill>
              </a:rPr>
              <a:t>Severním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1"/>
                </a:solidFill>
              </a:rPr>
              <a:t>ledovým</a:t>
            </a:r>
            <a:r>
              <a:rPr lang="cs-CZ" sz="2400" b="1" dirty="0" smtClean="0"/>
              <a:t> </a:t>
            </a:r>
            <a:r>
              <a:rPr lang="cs-CZ" sz="2400" dirty="0" smtClean="0"/>
              <a:t>oceánem. Nejvyšším pohořím jsou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1"/>
                </a:solidFill>
              </a:rPr>
              <a:t>Alpy</a:t>
            </a:r>
            <a:r>
              <a:rPr lang="cs-CZ" sz="2400" b="1" dirty="0" smtClean="0"/>
              <a:t> </a:t>
            </a:r>
            <a:r>
              <a:rPr lang="cs-CZ" sz="2400" dirty="0" smtClean="0"/>
              <a:t>s nejvyšší horou Mt. Blanc. Převažujícím náboženství je katolictví, ale ve východní Evropě převažuje </a:t>
            </a:r>
            <a:r>
              <a:rPr lang="cs-CZ" sz="2400" b="1" dirty="0" smtClean="0">
                <a:solidFill>
                  <a:schemeClr val="accent1"/>
                </a:solidFill>
              </a:rPr>
              <a:t>pravoslavná církev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3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572000" y="1285860"/>
            <a:ext cx="1000132" cy="500066"/>
          </a:xfrm>
          <a:prstGeom prst="rect">
            <a:avLst/>
          </a:prstGeom>
          <a:noFill/>
        </p:spPr>
      </p:pic>
      <p:pic>
        <p:nvPicPr>
          <p:cNvPr id="3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214546" y="1857364"/>
            <a:ext cx="857256" cy="500066"/>
          </a:xfrm>
          <a:prstGeom prst="rect">
            <a:avLst/>
          </a:prstGeom>
          <a:noFill/>
        </p:spPr>
      </p:pic>
      <p:pic>
        <p:nvPicPr>
          <p:cNvPr id="3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215206" y="1785926"/>
            <a:ext cx="571504" cy="500066"/>
          </a:xfrm>
          <a:prstGeom prst="rect">
            <a:avLst/>
          </a:prstGeom>
          <a:noFill/>
        </p:spPr>
      </p:pic>
      <p:pic>
        <p:nvPicPr>
          <p:cNvPr id="3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572132" y="2428868"/>
            <a:ext cx="571504" cy="500066"/>
          </a:xfrm>
          <a:prstGeom prst="rect">
            <a:avLst/>
          </a:prstGeom>
          <a:noFill/>
        </p:spPr>
      </p:pic>
      <p:pic>
        <p:nvPicPr>
          <p:cNvPr id="3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928794" y="3500438"/>
            <a:ext cx="2357454" cy="500066"/>
          </a:xfrm>
          <a:prstGeom prst="rect">
            <a:avLst/>
          </a:prstGeom>
          <a:noFill/>
        </p:spPr>
      </p:pic>
      <p:pic>
        <p:nvPicPr>
          <p:cNvPr id="3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714744" y="4071942"/>
            <a:ext cx="1000132" cy="500066"/>
          </a:xfrm>
          <a:prstGeom prst="rect">
            <a:avLst/>
          </a:prstGeom>
          <a:noFill/>
        </p:spPr>
      </p:pic>
      <p:pic>
        <p:nvPicPr>
          <p:cNvPr id="3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0" y="4572008"/>
            <a:ext cx="1571604" cy="500066"/>
          </a:xfrm>
          <a:prstGeom prst="rect">
            <a:avLst/>
          </a:prstGeom>
          <a:noFill/>
        </p:spPr>
      </p:pic>
      <p:pic>
        <p:nvPicPr>
          <p:cNvPr id="3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5143512"/>
            <a:ext cx="2786082" cy="571504"/>
          </a:xfrm>
          <a:prstGeom prst="rect">
            <a:avLst/>
          </a:prstGeom>
          <a:noFill/>
        </p:spPr>
      </p:pic>
      <p:pic>
        <p:nvPicPr>
          <p:cNvPr id="3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85786" y="5715016"/>
            <a:ext cx="714380" cy="500066"/>
          </a:xfrm>
          <a:prstGeom prst="rect">
            <a:avLst/>
          </a:prstGeom>
          <a:noFill/>
        </p:spPr>
      </p:pic>
      <p:pic>
        <p:nvPicPr>
          <p:cNvPr id="4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929322" y="6215082"/>
            <a:ext cx="2928958" cy="57150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4429124" y="1500174"/>
            <a:ext cx="1571636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2000240"/>
            <a:ext cx="1000100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71670" y="202875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57818" y="2600262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14480" y="3671832"/>
            <a:ext cx="2857520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00430" y="4214818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-32" y="474340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57356" y="5314906"/>
            <a:ext cx="335758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1472" y="5886410"/>
            <a:ext cx="1143008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15008" y="6457914"/>
            <a:ext cx="3357586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1149478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214546" y="1643050"/>
            <a:ext cx="1000132" cy="766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72330" y="1571612"/>
            <a:ext cx="928694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429256" y="2143116"/>
            <a:ext cx="928694" cy="772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5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85918" y="3286124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643306" y="3857628"/>
            <a:ext cx="1214446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1406" y="4357694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000232" y="5007130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42910" y="5500702"/>
            <a:ext cx="10716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786446" y="6000768"/>
            <a:ext cx="2928958" cy="795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9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00438"/>
            <a:ext cx="9144000" cy="1008112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PRACUJ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OPRAV CHYBY NA MAPĚ  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00034" y="5643579"/>
            <a:ext cx="4929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nultý    Greenwichský</a:t>
            </a:r>
          </a:p>
          <a:p>
            <a:r>
              <a:rPr lang="cs-CZ" sz="3000" b="1" dirty="0" smtClean="0">
                <a:solidFill>
                  <a:schemeClr val="accent1"/>
                </a:solidFill>
              </a:rPr>
              <a:t>             poledník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-1428768" y="3071811"/>
            <a:ext cx="6858000" cy="7143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rot="5400000">
            <a:off x="1886050" y="-5495039"/>
            <a:ext cx="2916006" cy="9926627"/>
          </a:xfrm>
          <a:prstGeom prst="arc">
            <a:avLst>
              <a:gd name="adj1" fmla="val 16580661"/>
              <a:gd name="adj2" fmla="val 4337634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1"/>
            <a:ext cx="7858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60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8861" y="928671"/>
            <a:ext cx="435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Jižní polární kruh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57422" y="1"/>
            <a:ext cx="6429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0</a:t>
            </a:r>
            <a:r>
              <a:rPr lang="cs-CZ" sz="3000" b="1" dirty="0">
                <a:solidFill>
                  <a:schemeClr val="accent1"/>
                </a:solidFill>
                <a:latin typeface="Century Schoolbook"/>
              </a:rPr>
              <a:t>º</a:t>
            </a:r>
            <a:r>
              <a:rPr lang="cs-CZ" sz="2500" b="1" dirty="0" smtClean="0">
                <a:solidFill>
                  <a:schemeClr val="accent1"/>
                </a:solidFill>
                <a:latin typeface="Century Schoolbook"/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5227623">
            <a:off x="3068899" y="-2243874"/>
            <a:ext cx="2639885" cy="10092323"/>
          </a:xfrm>
          <a:prstGeom prst="arc">
            <a:avLst>
              <a:gd name="adj1" fmla="val 16517214"/>
              <a:gd name="adj2" fmla="val 490817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3143248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30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1000100" y="3214686"/>
            <a:ext cx="214314" cy="21545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71472" y="335756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Londýn</a:t>
            </a:r>
            <a:endParaRPr lang="cs-CZ" sz="2500" b="1" dirty="0"/>
          </a:p>
        </p:txBody>
      </p:sp>
      <p:sp>
        <p:nvSpPr>
          <p:cNvPr id="34" name="Elipsa 33"/>
          <p:cNvSpPr/>
          <p:nvPr/>
        </p:nvSpPr>
        <p:spPr>
          <a:xfrm>
            <a:off x="3929058" y="4071942"/>
            <a:ext cx="214313" cy="21545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43307" y="4143380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Brno</a:t>
            </a:r>
            <a:endParaRPr lang="cs-CZ" sz="25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928670"/>
            <a:ext cx="435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Severní polární kruh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0"/>
            <a:ext cx="7858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66</a:t>
            </a:r>
            <a:r>
              <a:rPr lang="cs-CZ" sz="3000" b="1" dirty="0" smtClean="0">
                <a:solidFill>
                  <a:srgbClr val="990000"/>
                </a:solidFill>
                <a:latin typeface="Century Schoolbook"/>
              </a:rPr>
              <a:t>º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0" y="3143248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50</a:t>
            </a:r>
            <a:r>
              <a:rPr lang="cs-CZ" sz="3000" b="1" dirty="0" smtClean="0">
                <a:solidFill>
                  <a:srgbClr val="990000"/>
                </a:solidFill>
                <a:latin typeface="Century Schoolbook"/>
              </a:rPr>
              <a:t>º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43306" y="4143380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990000"/>
                </a:solidFill>
              </a:rPr>
              <a:t>Praha</a:t>
            </a:r>
            <a:endParaRPr lang="cs-CZ" sz="25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75301E-7 C 0.00451 -0.00555 0.0092 -0.0111 0.01493 -0.01388 C 0.02066 -0.01665 0.02621 -0.01619 0.03437 -0.01596 C 0.04253 -0.01573 0.05712 -0.01596 0.06423 -0.01203 C 0.07135 -0.0081 0.07309 -0.00185 0.0776 0.00786 C 0.08212 0.01758 0.08871 0.03955 0.09114 0.04579 " pathEditMode="relative" rAng="0" ptsTypes="aaaaaA">
                                      <p:cBhvr>
                                        <p:cTn id="10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" y="15"/>
                                    </p:animMotion>
                                  </p:childTnLst>
                                </p:cTn>
                              </p:par>
                              <p:par>
                                <p:cTn id="105" presetID="19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  <p:animClr clrSpc="rgb">
                                      <p:cBhvr>
                                        <p:cTn id="1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26" grpId="0" animBg="1"/>
      <p:bldP spid="27" grpId="0"/>
      <p:bldP spid="27" grpId="1"/>
      <p:bldP spid="28" grpId="0"/>
      <p:bldP spid="28" grpId="1"/>
      <p:bldP spid="29" grpId="0"/>
      <p:bldP spid="30" grpId="0" animBg="1"/>
      <p:bldP spid="31" grpId="0"/>
      <p:bldP spid="31" grpId="1"/>
      <p:bldP spid="32" grpId="0" animBg="1"/>
      <p:bldP spid="32" grpId="1" animBg="1"/>
      <p:bldP spid="32" grpId="2" animBg="1"/>
      <p:bldP spid="33" grpId="0"/>
      <p:bldP spid="34" grpId="0" animBg="1"/>
      <p:bldP spid="35" grpId="0"/>
      <p:bldP spid="35" grpId="1"/>
      <p:bldP spid="18" grpId="0"/>
      <p:bldP spid="19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31372"/>
            <a:ext cx="9144000" cy="134076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>VYZNAČTE PŘESNOU HRANICI EVROPY</a:t>
            </a:r>
            <a:endParaRPr lang="cs-CZ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25" name="Picture 2" descr="C:\Users\Já\Desktop\15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 rot="3457144">
            <a:off x="7004092" y="137095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990000"/>
                </a:solidFill>
              </a:rPr>
              <a:t>p</a:t>
            </a:r>
            <a:r>
              <a:rPr lang="cs-CZ" sz="2000" b="1" dirty="0" smtClean="0">
                <a:solidFill>
                  <a:srgbClr val="990000"/>
                </a:solidFill>
              </a:rPr>
              <a:t>ohoří Ural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72462" y="2428868"/>
            <a:ext cx="9286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 řeka 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Emba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116244">
            <a:off x="8130656" y="3912564"/>
            <a:ext cx="11086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Kaspické        </a:t>
            </a:r>
          </a:p>
          <a:p>
            <a:r>
              <a:rPr lang="cs-CZ" sz="1500" b="1" dirty="0">
                <a:solidFill>
                  <a:schemeClr val="accent1"/>
                </a:solidFill>
              </a:rPr>
              <a:t> </a:t>
            </a:r>
            <a:r>
              <a:rPr lang="cs-CZ" sz="1500" b="1" dirty="0" smtClean="0">
                <a:solidFill>
                  <a:schemeClr val="accent1"/>
                </a:solidFill>
              </a:rPr>
              <a:t>  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3571876"/>
            <a:ext cx="17859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Kumo-manyčská </a:t>
            </a:r>
          </a:p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1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9322" y="471488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00958" y="435769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Kavkaz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5857892"/>
            <a:ext cx="3357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Středozemní </a:t>
            </a:r>
          </a:p>
          <a:p>
            <a:r>
              <a:rPr lang="cs-CZ" sz="2000" b="1" dirty="0" smtClean="0">
                <a:solidFill>
                  <a:schemeClr val="accent1"/>
                </a:solidFill>
              </a:rPr>
              <a:t>                                    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034" y="5715016"/>
            <a:ext cx="122413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1500" b="1" dirty="0" smtClean="0">
                <a:solidFill>
                  <a:schemeClr val="accent1"/>
                </a:solidFill>
              </a:rPr>
              <a:t>Gibraltar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7515055">
            <a:off x="-340062" y="2721544"/>
            <a:ext cx="2133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Atlantský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85852" y="14285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Severní ledový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15272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1</a:t>
            </a:r>
            <a:endParaRPr lang="cs-CZ" sz="4000" b="1" dirty="0">
              <a:solidFill>
                <a:srgbClr val="CC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414338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5</a:t>
            </a:r>
            <a:endParaRPr lang="cs-CZ" sz="4000" b="1" dirty="0">
              <a:solidFill>
                <a:srgbClr val="CC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58214" y="235743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501090" y="3786190"/>
            <a:ext cx="500066" cy="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198" y="46434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6248" y="592933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5786" y="550070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8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0034" y="242886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14546" y="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10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15206" y="335756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9" grpId="0"/>
      <p:bldP spid="21" grpId="0"/>
      <p:bldP spid="22" grpId="0"/>
      <p:bldP spid="27" grpId="0"/>
      <p:bldP spid="16" grpId="0"/>
      <p:bldP spid="16" grpId="1"/>
      <p:bldP spid="17" grpId="0"/>
      <p:bldP spid="17" grpId="1"/>
      <p:bldP spid="18" grpId="0"/>
      <p:bldP spid="18" grpId="1"/>
      <p:bldP spid="20" grpId="0"/>
      <p:bldP spid="20" grpId="1"/>
      <p:bldP spid="23" grpId="0"/>
      <p:bldP spid="23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93610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Znáš jednotlivé regiony </a:t>
            </a:r>
            <a:r>
              <a:rPr lang="cs-CZ" sz="4000" b="1" u="sng" dirty="0" smtClean="0">
                <a:solidFill>
                  <a:schemeClr val="tx1"/>
                </a:solidFill>
              </a:rPr>
              <a:t>Evropy?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517042"/>
            <a:ext cx="3456384" cy="505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500" b="1" u="sng" dirty="0" smtClean="0">
                <a:solidFill>
                  <a:schemeClr val="accent1"/>
                </a:solidFill>
              </a:rPr>
              <a:t>Severní Evropa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Norsko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Švédsko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Finsko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Dánsko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Island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Grónsko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6881" y="1517042"/>
            <a:ext cx="4104456" cy="505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500" b="1" u="sng" dirty="0" smtClean="0">
                <a:solidFill>
                  <a:schemeClr val="accent1"/>
                </a:solidFill>
              </a:rPr>
              <a:t>Západní Evropa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Velká Británie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Irsko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Francie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Belgie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Nizozemsko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Lucembursko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18"/>
            <a:ext cx="91440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Utvořte správné dvojice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736"/>
            <a:ext cx="8786874" cy="5429264"/>
          </a:xfrm>
        </p:spPr>
        <p:txBody>
          <a:bodyPr>
            <a:normAutofit/>
          </a:bodyPr>
          <a:lstStyle/>
          <a:p>
            <a:pPr marL="514350" indent="-51435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1) nížina			.....		</a:t>
            </a:r>
            <a:r>
              <a:rPr lang="cs-CZ" sz="3000" b="1" dirty="0" smtClean="0">
                <a:solidFill>
                  <a:schemeClr val="accent1"/>
                </a:solidFill>
              </a:rPr>
              <a:t>A) Valdajská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2) pahorkatina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B) Karpaty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3) vrchovina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C) Šumava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4) hornatina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D) Středočeská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5) velehornatina	.....		</a:t>
            </a:r>
            <a:r>
              <a:rPr lang="cs-CZ" sz="3000" b="1" dirty="0" smtClean="0">
                <a:solidFill>
                  <a:schemeClr val="accent1"/>
                </a:solidFill>
              </a:rPr>
              <a:t>E) Baltská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1500174"/>
            <a:ext cx="500066" cy="71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00496" y="257174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0496" y="350043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4429132"/>
            <a:ext cx="642942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5143512"/>
            <a:ext cx="57150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>
            <a:spLocks noGrp="1"/>
          </p:cNvSpPr>
          <p:nvPr>
            <p:ph type="title"/>
          </p:nvPr>
        </p:nvSpPr>
        <p:spPr>
          <a:xfrm>
            <a:off x="500034" y="1857364"/>
            <a:ext cx="8143932" cy="3071834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ZAKRESLETE DO MAPY VYZNAČENÁ POHOŘÍ A HORY</a:t>
            </a:r>
            <a:endParaRPr lang="cs-CZ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143900" y="436418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72396" y="4143380"/>
            <a:ext cx="1571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>
                <a:solidFill>
                  <a:srgbClr val="990000"/>
                </a:solidFill>
              </a:rPr>
              <a:t>  Kavkaz</a:t>
            </a:r>
            <a:r>
              <a:rPr lang="cs-CZ" sz="4000" b="1" dirty="0" smtClean="0">
                <a:solidFill>
                  <a:srgbClr val="990000"/>
                </a:solidFill>
              </a:rPr>
              <a:t> 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14338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4286256"/>
            <a:ext cx="10715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Alpy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4721378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85852" y="5000636"/>
            <a:ext cx="128554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990000"/>
                </a:solidFill>
              </a:rPr>
              <a:t>Pyreneje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5150006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429264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Pindos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428992" y="493569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 rot="2403378">
            <a:off x="3151079" y="532794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Apeniny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7358082" y="35716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214678" y="185736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643438" y="407194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857356" y="250030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071538" y="571501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6929454" y="-86993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1285860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14810" y="3627783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1472" y="5143512"/>
            <a:ext cx="6429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214414" y="2000240"/>
            <a:ext cx="857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7158" y="585789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Mulhacén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28728" y="271462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Ben Nevis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357686" y="3714752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Gerlachovský štít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58016" y="57148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Narodnaja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500298" y="150017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Galdhøpiggen</a:t>
            </a:r>
            <a:endParaRPr lang="cs-CZ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7" grpId="0"/>
      <p:bldP spid="7" grpId="1"/>
      <p:bldP spid="8" grpId="0"/>
      <p:bldP spid="11" grpId="0"/>
      <p:bldP spid="12" grpId="0"/>
      <p:bldP spid="15" grpId="0"/>
      <p:bldP spid="15" grpId="1"/>
      <p:bldP spid="16" grpId="0"/>
      <p:bldP spid="17" grpId="0"/>
      <p:bldP spid="17" grpId="1"/>
      <p:bldP spid="18" grpId="0"/>
      <p:bldP spid="19" grpId="0"/>
      <p:bldP spid="19" grpId="1"/>
      <p:bldP spid="20" grpId="0"/>
      <p:bldP spid="32" grpId="0" animBg="1"/>
      <p:bldP spid="33" grpId="0" animBg="1"/>
      <p:bldP spid="35" grpId="0" animBg="1"/>
      <p:bldP spid="38" grpId="0" animBg="1"/>
      <p:bldP spid="41" grpId="0" animBg="1"/>
      <p:bldP spid="43" grpId="0"/>
      <p:bldP spid="43" grpId="1"/>
      <p:bldP spid="44" grpId="0"/>
      <p:bldP spid="44" grpId="1"/>
      <p:bldP spid="45" grpId="0"/>
      <p:bldP spid="45" grpId="1"/>
      <p:bldP spid="51" grpId="0"/>
      <p:bldP spid="51" grpId="1"/>
      <p:bldP spid="53" grpId="0"/>
      <p:bldP spid="53" grpId="1"/>
      <p:bldP spid="55" grpId="0"/>
      <p:bldP spid="58" grpId="0"/>
      <p:bldP spid="59" grpId="0"/>
      <p:bldP spid="61" grpId="0"/>
      <p:bldP spid="6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Vyškrtněte nehodící slova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Matterhorn – Mt. Blanc – Grossglockner – Pico de Aneto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Dunaj – Dněpr – Dněstr – Ebro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polární kruh – obratník Raka – nultý poledník – rovník 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Mulhacén – Hekla – Askja – Stromboli - Vesuv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Černé moře – Barentsovo moře – Baltské moře – Azovské moře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jezero Laka – Prášilské jezero – Máchovo jezero – Černé jezero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Kréta – Sicílie – Krym - Mallorca – Korsika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Visla - Seina – Loira – Rh</a:t>
            </a:r>
            <a:r>
              <a:rPr lang="cs-CZ" dirty="0" smtClean="0">
                <a:cs typeface="Times New Roman"/>
              </a:rPr>
              <a:t>õ</a:t>
            </a:r>
            <a:r>
              <a:rPr lang="cs-CZ" dirty="0" smtClean="0"/>
              <a:t>na – Garonna 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/>
          </a:p>
        </p:txBody>
      </p:sp>
      <p:pic>
        <p:nvPicPr>
          <p:cNvPr id="3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572264" y="1428736"/>
            <a:ext cx="2071702" cy="500066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6500826" y="1428736"/>
            <a:ext cx="21431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strike="sngStrike" dirty="0" smtClean="0">
                <a:solidFill>
                  <a:schemeClr val="accent1"/>
                </a:solidFill>
              </a:rPr>
              <a:t>Pico de Aneto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3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000760" y="2071678"/>
            <a:ext cx="928694" cy="500066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6000760" y="1571612"/>
            <a:ext cx="928694" cy="1035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85000"/>
              </a:lnSpc>
            </a:pPr>
            <a:r>
              <a:rPr lang="cs-CZ" sz="100" dirty="0" smtClean="0"/>
              <a:t>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Ebro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3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72066" y="2786058"/>
            <a:ext cx="2143140" cy="500066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5000628" y="2786058"/>
            <a:ext cx="23574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nultý poledník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3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142976" y="3429000"/>
            <a:ext cx="1643074" cy="500066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1214414" y="3429000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strike="sngStrike" dirty="0" smtClean="0">
                <a:solidFill>
                  <a:schemeClr val="accent1"/>
                </a:solidFill>
              </a:rPr>
              <a:t>Mulhacén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4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572000" y="4786322"/>
            <a:ext cx="2357454" cy="500066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4429124" y="4786322"/>
            <a:ext cx="27146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</a:t>
            </a:r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Máchovo jezero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4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714480" y="6143644"/>
            <a:ext cx="785818" cy="500066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1643042" y="5857892"/>
            <a:ext cx="1428760" cy="780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Visla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4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786182" y="5429264"/>
            <a:ext cx="928694" cy="500066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3714744" y="4920216"/>
            <a:ext cx="1571636" cy="1050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90000"/>
              </a:lnSpc>
            </a:pPr>
            <a:r>
              <a:rPr lang="cs-CZ" sz="100" dirty="0" smtClean="0"/>
              <a:t>   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Krym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  <p:pic>
        <p:nvPicPr>
          <p:cNvPr id="4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4143380"/>
            <a:ext cx="2500330" cy="500066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2000232" y="3712935"/>
            <a:ext cx="2786082" cy="900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40000"/>
              </a:lnSpc>
            </a:pPr>
            <a:r>
              <a:rPr lang="cs-CZ" sz="100" dirty="0" smtClean="0"/>
              <a:t>     </a:t>
            </a:r>
            <a:r>
              <a:rPr lang="cs-CZ" sz="2600" strike="sngStrike" dirty="0" smtClean="0">
                <a:solidFill>
                  <a:schemeClr val="accent1"/>
                </a:solidFill>
              </a:rPr>
              <a:t>Barentsovo moře</a:t>
            </a:r>
            <a:endParaRPr lang="cs-CZ" sz="2600" strike="sngStrike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9" grpId="0"/>
      <p:bldP spid="36" grpId="0"/>
      <p:bldP spid="40" grpId="0"/>
      <p:bldP spid="42" grpId="0"/>
      <p:bldP spid="44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500034" y="1857364"/>
            <a:ext cx="8143932" cy="307183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! ! ! PRÁCE S MAPOU ! ! !</a:t>
            </a: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/>
            </a:r>
            <a:b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r>
              <a:rPr lang="cs-CZ" sz="4000" b="1" dirty="0" smtClean="0">
                <a:solidFill>
                  <a:schemeClr val="accent1"/>
                </a:solidFill>
                <a:ea typeface="+mj-ea"/>
                <a:cs typeface="+mj-cs"/>
              </a:rPr>
              <a:t>ZAKRESLETE DO MAPY VYZNAČENÁ MOŘE A ZÁLIVY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929322" y="471488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104577">
            <a:off x="2175661" y="1018350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Norské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4480" y="257174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Severní 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7752" y="0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00" b="1" dirty="0" smtClean="0">
                <a:solidFill>
                  <a:schemeClr val="accent1"/>
                </a:solidFill>
              </a:rPr>
              <a:t>Barentsovo</a:t>
            </a:r>
          </a:p>
          <a:p>
            <a:pPr algn="ctr"/>
            <a:r>
              <a:rPr lang="cs-CZ" sz="1300" b="1" dirty="0" smtClean="0">
                <a:solidFill>
                  <a:schemeClr val="accent1"/>
                </a:solidFill>
              </a:rPr>
              <a:t>moře</a:t>
            </a:r>
            <a:endParaRPr lang="cs-CZ" sz="13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7415444">
            <a:off x="-756999" y="2251574"/>
            <a:ext cx="300039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Atlantský oceán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4507064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034" y="2214554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28860" y="242886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57488" y="857232"/>
            <a:ext cx="1000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29256" y="-214338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</a:t>
            </a:r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57224" y="4149874"/>
            <a:ext cx="71438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       </a:t>
            </a:r>
          </a:p>
          <a:p>
            <a:r>
              <a:rPr lang="cs-CZ" sz="100" b="1" dirty="0" smtClean="0"/>
              <a:t>    </a:t>
            </a:r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7158" y="4143380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Biskajský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85984" y="5000636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71670" y="5140123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Lví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786446" y="507207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643570" y="5214950"/>
            <a:ext cx="1079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Bospor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29256" y="528638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86380" y="5572140"/>
            <a:ext cx="1511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Dardanely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7158" y="5715016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7158" y="6215082"/>
            <a:ext cx="1295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Gibraltar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5" grpId="0"/>
      <p:bldP spid="7" grpId="0"/>
      <p:bldP spid="8" grpId="0"/>
      <p:bldP spid="10" grpId="0"/>
      <p:bldP spid="12" grpId="0"/>
      <p:bldP spid="18" grpId="0"/>
      <p:bldP spid="18" grpId="1"/>
      <p:bldP spid="23" grpId="0"/>
      <p:bldP spid="23" grpId="1"/>
      <p:bldP spid="24" grpId="0"/>
      <p:bldP spid="24" grpId="1"/>
      <p:bldP spid="26" grpId="0"/>
      <p:bldP spid="26" grpId="1"/>
      <p:bldP spid="28" grpId="0"/>
      <p:bldP spid="28" grpId="1"/>
      <p:bldP spid="29" grpId="0"/>
      <p:bldP spid="29" grpId="1"/>
      <p:bldP spid="30" grpId="0"/>
      <p:bldP spid="31" grpId="0"/>
      <p:bldP spid="31" grpId="1"/>
      <p:bldP spid="32" grpId="0"/>
      <p:bldP spid="33" grpId="0"/>
      <p:bldP spid="33" grpId="1"/>
      <p:bldP spid="34" grpId="0"/>
      <p:bldP spid="35" grpId="0"/>
      <p:bldP spid="35" grpId="1"/>
      <p:bldP spid="36" grpId="0"/>
      <p:bldP spid="37" grpId="0"/>
      <p:bldP spid="37" grpId="1"/>
      <p:bldP spid="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500034" y="1857364"/>
            <a:ext cx="8143932" cy="3071834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b="1" dirty="0" smtClean="0">
                <a:solidFill>
                  <a:schemeClr val="accent1"/>
                </a:solidFill>
                <a:latin typeface="+mn-lt"/>
              </a:rPr>
              <a:t>zakreslete do mapy vyznačené řeky</a:t>
            </a:r>
            <a:endParaRPr lang="cs-CZ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1026" name="Picture 2" descr="File:Europe 2000years a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3999" cy="687601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786578" y="0"/>
            <a:ext cx="2357422" cy="6858000"/>
          </a:xfrm>
          <a:prstGeom prst="rect">
            <a:avLst/>
          </a:prstGeom>
          <a:solidFill>
            <a:schemeClr val="accent1">
              <a:alpha val="4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1 - </a:t>
            </a:r>
            <a:r>
              <a:rPr lang="cs-CZ" sz="3000" b="1" dirty="0" smtClean="0">
                <a:solidFill>
                  <a:schemeClr val="accent1"/>
                </a:solidFill>
              </a:rPr>
              <a:t>Tejo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2 - </a:t>
            </a:r>
            <a:r>
              <a:rPr lang="cs-CZ" sz="3000" b="1" dirty="0" smtClean="0">
                <a:solidFill>
                  <a:schemeClr val="accent1"/>
                </a:solidFill>
              </a:rPr>
              <a:t>Dunaj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3 - </a:t>
            </a:r>
            <a:r>
              <a:rPr lang="cs-CZ" sz="3000" b="1" dirty="0" smtClean="0">
                <a:solidFill>
                  <a:schemeClr val="accent1"/>
                </a:solidFill>
              </a:rPr>
              <a:t>Loira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4 - </a:t>
            </a:r>
            <a:r>
              <a:rPr lang="cs-CZ" sz="3000" b="1" dirty="0" smtClean="0">
                <a:solidFill>
                  <a:schemeClr val="accent1"/>
                </a:solidFill>
              </a:rPr>
              <a:t>Rýn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5 - </a:t>
            </a:r>
            <a:r>
              <a:rPr lang="cs-CZ" sz="3000" b="1" dirty="0" smtClean="0">
                <a:solidFill>
                  <a:schemeClr val="accent1"/>
                </a:solidFill>
              </a:rPr>
              <a:t>Labe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6 -</a:t>
            </a:r>
            <a:r>
              <a:rPr lang="cs-CZ" sz="3000" b="1" dirty="0" smtClean="0">
                <a:solidFill>
                  <a:schemeClr val="accent1"/>
                </a:solidFill>
              </a:rPr>
              <a:t> Odra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7 - </a:t>
            </a:r>
            <a:r>
              <a:rPr lang="cs-CZ" sz="3000" b="1" dirty="0" smtClean="0">
                <a:solidFill>
                  <a:schemeClr val="accent1"/>
                </a:solidFill>
              </a:rPr>
              <a:t>Seina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8 - </a:t>
            </a:r>
            <a:r>
              <a:rPr lang="cs-CZ" sz="3000" b="1" dirty="0" smtClean="0">
                <a:solidFill>
                  <a:schemeClr val="accent1"/>
                </a:solidFill>
              </a:rPr>
              <a:t>Visla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9 - </a:t>
            </a:r>
            <a:r>
              <a:rPr lang="cs-CZ" sz="3000" b="1" dirty="0" smtClean="0">
                <a:solidFill>
                  <a:schemeClr val="accent1"/>
                </a:solidFill>
              </a:rPr>
              <a:t>Dněstr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10 – </a:t>
            </a:r>
            <a:r>
              <a:rPr lang="cs-CZ" sz="3000" b="1" dirty="0" smtClean="0">
                <a:solidFill>
                  <a:schemeClr val="accent1"/>
                </a:solidFill>
              </a:rPr>
              <a:t>Dněpr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1472" y="528638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28992" y="400050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7686" y="450057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450057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414338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350043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335756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3108" y="400050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371475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0694" y="2571744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3500438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378619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</a:t>
            </a:r>
            <a:endParaRPr lang="cs-CZ" sz="3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7620" y="364331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 build="allAtOnce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Obdélník 56"/>
          <p:cNvSpPr/>
          <p:nvPr/>
        </p:nvSpPr>
        <p:spPr>
          <a:xfrm>
            <a:off x="471487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9429816" cy="62151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1. Geotermální energie?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2. Jehličnaté lesy v Rusku?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3. Gerlachovský štít?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4. Ruská řeka?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5. Ostrovní stát?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6. Významná řeka ČR?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7. Ledovcový záliv?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8. Nejdelší pohoří?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9. Ruský poloostrov?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429256" y="92867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48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429256" y="221455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40004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614363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85801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5723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82867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5429256" y="3500438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614363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685801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757239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5429256" y="157161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685801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614363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4000496" y="2285992"/>
            <a:ext cx="50006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     </a:t>
            </a:r>
            <a:r>
              <a:rPr lang="cs-CZ" sz="100" b="1" dirty="0" smtClean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A     </a:t>
            </a:r>
            <a:r>
              <a:rPr lang="cs-CZ" sz="3000" b="1" dirty="0" smtClean="0">
                <a:solidFill>
                  <a:srgbClr val="C00000"/>
                </a:solidFill>
              </a:rPr>
              <a:t>R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P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T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Y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5429256" y="285749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328611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685801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614363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471487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400049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3286116" y="2928934"/>
            <a:ext cx="4286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P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E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Č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>
                <a:solidFill>
                  <a:schemeClr val="accent1"/>
                </a:solidFill>
              </a:rPr>
              <a:t>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5429256" y="414338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5429256" y="478632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5429256" y="542926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5429256" y="607220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400049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328611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>
            <a:off x="614363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685801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614363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471487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471487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3286116" y="6143644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     </a:t>
            </a:r>
            <a:r>
              <a:rPr lang="cs-CZ" sz="100" b="1" dirty="0" smtClean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I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400049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614363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71487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4000496" y="4214818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  L     </a:t>
            </a: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3000" b="1" dirty="0" smtClean="0">
                <a:solidFill>
                  <a:srgbClr val="993300"/>
                </a:solidFill>
              </a:rPr>
              <a:t> </a:t>
            </a:r>
            <a:r>
              <a:rPr lang="cs-CZ" sz="100" b="1" dirty="0" smtClean="0">
                <a:solidFill>
                  <a:srgbClr val="993300"/>
                </a:solidFill>
              </a:rPr>
              <a:t>    </a:t>
            </a:r>
            <a:r>
              <a:rPr lang="cs-CZ" sz="3000" b="1" dirty="0" smtClean="0">
                <a:solidFill>
                  <a:srgbClr val="C00000"/>
                </a:solidFill>
              </a:rPr>
              <a:t>B</a:t>
            </a:r>
            <a:r>
              <a:rPr lang="cs-CZ" sz="3000" b="1" dirty="0" smtClean="0">
                <a:solidFill>
                  <a:srgbClr val="993300"/>
                </a:solidFill>
              </a:rPr>
              <a:t>     </a:t>
            </a:r>
            <a:r>
              <a:rPr lang="cs-CZ" sz="100" b="1" dirty="0" smtClean="0">
                <a:solidFill>
                  <a:srgbClr val="993300"/>
                </a:solidFill>
              </a:rPr>
              <a:t>         </a:t>
            </a:r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471487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00049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328611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3286116" y="5500702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           </a:t>
            </a:r>
            <a:r>
              <a:rPr lang="cs-CZ" sz="3000" b="1" dirty="0" smtClean="0">
                <a:solidFill>
                  <a:schemeClr val="accent1"/>
                </a:solidFill>
              </a:rPr>
              <a:t>U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L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614363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685801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757239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429256" y="928670"/>
            <a:ext cx="714380" cy="5786478"/>
          </a:xfrm>
          <a:prstGeom prst="rect">
            <a:avLst/>
          </a:prstGeom>
          <a:noFill/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28677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4714876" y="1000108"/>
            <a:ext cx="4286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I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S</a:t>
            </a:r>
            <a:r>
              <a:rPr lang="cs-CZ" sz="3000" b="1" dirty="0" smtClean="0">
                <a:solidFill>
                  <a:srgbClr val="993300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L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 </a:t>
            </a:r>
            <a:r>
              <a:rPr lang="cs-CZ" sz="100" b="1" dirty="0" smtClean="0">
                <a:solidFill>
                  <a:schemeClr val="accent1"/>
                </a:solidFill>
              </a:rPr>
              <a:t>      </a:t>
            </a:r>
            <a:r>
              <a:rPr lang="cs-CZ" sz="3000" b="1" dirty="0" smtClean="0">
                <a:solidFill>
                  <a:schemeClr val="accent1"/>
                </a:solidFill>
              </a:rPr>
              <a:t>N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57239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828677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5429256" y="1643050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T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J	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G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828677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5429256" y="3571876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M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L     </a:t>
            </a:r>
            <a:r>
              <a:rPr lang="cs-CZ" sz="100" b="1" dirty="0" smtClean="0">
                <a:solidFill>
                  <a:schemeClr val="accent1"/>
                </a:solidFill>
              </a:rPr>
              <a:t>  </a:t>
            </a:r>
            <a:r>
              <a:rPr lang="cs-CZ" sz="3000" b="1" dirty="0" smtClean="0">
                <a:solidFill>
                  <a:schemeClr val="accent1"/>
                </a:solidFill>
              </a:rPr>
              <a:t>T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00049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4000496" y="4857760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F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J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92" grpId="0"/>
      <p:bldP spid="97" grpId="0"/>
      <p:bldP spid="96" grpId="0"/>
      <p:bldP spid="93" grpId="0"/>
      <p:bldP spid="89" grpId="0"/>
      <p:bldP spid="90" grpId="0"/>
      <p:bldP spid="94" grpId="0"/>
      <p:bldP spid="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1357298"/>
            <a:ext cx="3857652" cy="228601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Popište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6" name="Obrázek 5" descr="File:Aletschgletscher-Eggishorn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1357298"/>
            <a:ext cx="3857652" cy="228601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" name="Obrázek 6" descr="File:Saaristokatu from air.jpg"/>
          <p:cNvPicPr/>
          <p:nvPr/>
        </p:nvPicPr>
        <p:blipFill>
          <a:blip r:embed="rId5" cstate="print"/>
          <a:srcRect t="19905"/>
          <a:stretch>
            <a:fillRect/>
          </a:stretch>
        </p:blipFill>
        <p:spPr bwMode="auto">
          <a:xfrm>
            <a:off x="428596" y="4071942"/>
            <a:ext cx="3857652" cy="228601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857752" y="3500438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Stonehenge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6215082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Tajga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596" y="3500438"/>
            <a:ext cx="3857652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Aletschský ledovec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13" name="Picture 12" descr="File:Taiga Landscape in Canada.jpg"/>
          <p:cNvPicPr>
            <a:picLocks noChangeAspect="1" noChangeArrowheads="1"/>
          </p:cNvPicPr>
          <p:nvPr/>
        </p:nvPicPr>
        <p:blipFill>
          <a:blip r:embed="rId6" cstate="print"/>
          <a:srcRect t="8824"/>
          <a:stretch>
            <a:fillRect/>
          </a:stretch>
        </p:blipFill>
        <p:spPr bwMode="auto">
          <a:xfrm>
            <a:off x="4857752" y="4071942"/>
            <a:ext cx="3857652" cy="22860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428596" y="6215082"/>
            <a:ext cx="3857652" cy="681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Finská jezerní plošina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571480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2.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571480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1.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43306" y="3286124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3.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43900" y="3320007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mtClean="0"/>
              <a:t>         </a:t>
            </a:r>
            <a:r>
              <a:rPr lang="cs-CZ" sz="4000" b="1" dirty="0" smtClean="0"/>
              <a:t>4.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Najdi správnou odpověď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429684" cy="550070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1) vertikální členitost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A) Severní moře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2) Rýn	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B) Calais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3) země tisíců jezer		 ......		</a:t>
            </a:r>
            <a:r>
              <a:rPr lang="cs-CZ" sz="2500" b="1" dirty="0" smtClean="0">
                <a:solidFill>
                  <a:schemeClr val="accent1"/>
                </a:solidFill>
              </a:rPr>
              <a:t>C) Dánsko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4) pevninský ledovec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D) výška</a:t>
            </a:r>
            <a:r>
              <a:rPr lang="cs-CZ" sz="2500" b="1" dirty="0" smtClean="0"/>
              <a:t>	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5) Dover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E) sopka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6) Jutský poloostrov		 ......		</a:t>
            </a:r>
            <a:r>
              <a:rPr lang="cs-CZ" sz="2500" b="1" dirty="0" smtClean="0">
                <a:solidFill>
                  <a:schemeClr val="accent1"/>
                </a:solidFill>
              </a:rPr>
              <a:t>F) Ben Nevis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7) horizontální členitost	 ......		</a:t>
            </a:r>
            <a:r>
              <a:rPr lang="cs-CZ" sz="2500" b="1" dirty="0" smtClean="0">
                <a:solidFill>
                  <a:schemeClr val="accent1"/>
                </a:solidFill>
              </a:rPr>
              <a:t>G) Vatnajökull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8) Grampiany	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I) Kaspické jezero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9) Hekla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J) Finsko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10) bezodtoková oblast	 ......		</a:t>
            </a:r>
            <a:r>
              <a:rPr lang="cs-CZ" sz="2500" b="1" dirty="0" smtClean="0">
                <a:solidFill>
                  <a:schemeClr val="accent1"/>
                </a:solidFill>
              </a:rPr>
              <a:t>K) plocha   </a:t>
            </a:r>
          </a:p>
          <a:p>
            <a:pPr>
              <a:buNone/>
            </a:pP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6248" y="142873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6248" y="1928802"/>
            <a:ext cx="490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48" y="2428868"/>
            <a:ext cx="500066" cy="3620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1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6248" y="2857496"/>
            <a:ext cx="471494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6248" y="345751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248" y="395758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6248" y="450057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K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6248" y="500063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6248" y="550070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6248" y="602928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79208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Pomocí vlajek urči státy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4" name="Picture 2" descr="File:Flag of Russi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340768"/>
            <a:ext cx="2088232" cy="1284467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5" name="Picture 6" descr="File:Flag of Ukraine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3212976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6" name="Picture 2" descr="File:Flag of Finland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5085184"/>
            <a:ext cx="2088232" cy="129614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7" name="Picture 2" descr="File:Flag of Sweden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1340768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8" name="Obrázek 7" descr="File:Flag of Spain.sv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1340768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" name="Picture 2" descr="File:Flag of Slovenia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3212976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" name="Picture 2" descr="File:Flag of Croatia.sv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5085184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2" name="Picture 12" descr="File:Union flag 1606 (Kings Colors).sv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3212976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3" name="Picture 20" descr="File:Flag of Belgium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5085184"/>
            <a:ext cx="2088232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9" name="Picture 2" descr="File:Flag of Malta.sv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20272" y="5085184"/>
            <a:ext cx="2016224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20" name="Picture 2" descr="File:Flag of Germany.sv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1340768"/>
            <a:ext cx="2016224" cy="129614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21" name="Picture 4" descr="File:Flag of Slovakia.sv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20272" y="3212976"/>
            <a:ext cx="2016224" cy="128778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107504" y="2636912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Rusko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11760" y="2636912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Švédsko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16016" y="2636912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Španělsko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2636912"/>
            <a:ext cx="201622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Německo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7504" y="4509120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Ukrajina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11760" y="4509120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Slovinsko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16016" y="4509120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VB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4509120"/>
            <a:ext cx="201622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Slovensko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7504" y="6380946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Finsko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11760" y="6380946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Chorvatsko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16016" y="6380946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Belgie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20272" y="6380946"/>
            <a:ext cx="201622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Malta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PERHELION.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www:&lt;http://commons.wikimedia.org/wiki/File:Europe_2000years_ago.png?uselang=cs&gt;.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FLICKR.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www:&lt;http://commons.wikimedia.org/wiki/File:Taiga_Landscape_in_Canada.jpg?uselang=cs&gt;.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MAGNUS Manske.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www:&lt;http://commons.wikimedia.org/wiki/File:Saaristokatu_from_air.jpg?uselang=cs&gt;.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TOBI87.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www:&lt;http://commons.wikimedia.org/wiki/File:Aletschgletscher-Eggishorn.jpg?uselang=cs&gt;.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BGAG.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www:&lt;http://commons.wikimedia.org/wiki/File:Stonehenge_02.jpg&gt;.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LORD HORATIO NELSON.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www:&lt;http://commons.wikimedia.org/wiki/File:Flag_of_the_United_Kingdom_(1801).png&gt;.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www:&lt;http://commons.wikimedia.org/wiki/File:Flag_of_Belgium.svg&gt;.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www:&lt;http://commons.wikimedia.org/wiki/File:Flag_of_Russia.png&gt;.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www:&lt;http://commons.wikimedia.org/wiki/File:Western_ukraine_flag.png?uselang=cs&gt;.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ODDER.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www:&lt;http://commons.wikimedia.org/wiki/File:Flag_of_Spain.svg?uselang=cs&gt;.	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www:&lt;http://commons.wikimedia.org/wiki/File:Malta_flag_large.png&gt;.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www:&lt;http://commons.wikimedia.org/wiki/File:Flag_of_Slovakia.svg&gt;.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[15] PEDELECS.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www:&lt;http://commons.wikimedia.org/wiki/File:Flag_of_Germany.svg?uselang=cs&gt;.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[16]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www:&lt;http://commons.wikimedia.org/wiki/File:Flag_of_Slovenia.svg&gt;.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[17]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www:&lt;http://commons.wikimedia.org/wiki/File:Flag_of_Croatia.svg&gt;.	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www:&lt;http://commons.wikimedia.org/wiki/File:Flag_of_Sweden.svg?uselang=cs&gt;.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[19]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www:&lt;http://commons.wikimedia.org/wiki/File:Flag_of_Finland.svg&gt;.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[20] 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845</TotalTime>
  <Words>520</Words>
  <Application>Microsoft Office PowerPoint</Application>
  <PresentationFormat>Předvádění na obrazovce (4:3)</PresentationFormat>
  <Paragraphs>286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Snímek 2</vt:lpstr>
      <vt:lpstr>Doplňte vhodná slova do textu</vt:lpstr>
      <vt:lpstr>! ! ! PRACUJ S MAPOU ! ! ! OPRAV CHYBY NA MAPĚ  </vt:lpstr>
      <vt:lpstr>! ! ! PRÁCE S MAPOU ! ! ! VYZNAČTE PŘESNOU HRANICI EVROPY</vt:lpstr>
      <vt:lpstr>Znáš jednotlivé regiony Evropy?</vt:lpstr>
      <vt:lpstr>Utvořte správné dvojice</vt:lpstr>
      <vt:lpstr>      ! ! ! PRÁCE S MAPOU ! ! ! ZAKRESLETE DO MAPY VYZNAČENÁ POHOŘÍ A HORY</vt:lpstr>
      <vt:lpstr>Vyškrtněte nehodící slova</vt:lpstr>
      <vt:lpstr>Snímek 10</vt:lpstr>
      <vt:lpstr>      ! ! ! PRÁCE S MAPOU ! ! ! zakreslete do mapy vyznačené řeky</vt:lpstr>
      <vt:lpstr>Snímek 12</vt:lpstr>
      <vt:lpstr>Popište následující obrázky</vt:lpstr>
      <vt:lpstr>Najdi správnou odpověď</vt:lpstr>
      <vt:lpstr>Pomocí vlajek urči státy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107</cp:revision>
  <dcterms:created xsi:type="dcterms:W3CDTF">2012-10-22T18:56:53Z</dcterms:created>
  <dcterms:modified xsi:type="dcterms:W3CDTF">2013-07-03T13:47:20Z</dcterms:modified>
</cp:coreProperties>
</file>