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2" r:id="rId5"/>
    <p:sldId id="259" r:id="rId6"/>
    <p:sldId id="261" r:id="rId7"/>
    <p:sldId id="266" r:id="rId8"/>
    <p:sldId id="260" r:id="rId9"/>
    <p:sldId id="263" r:id="rId10"/>
    <p:sldId id="265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5790" autoAdjust="0"/>
  </p:normalViewPr>
  <p:slideViewPr>
    <p:cSldViewPr>
      <p:cViewPr varScale="1">
        <p:scale>
          <a:sx n="63" d="100"/>
          <a:sy n="63" d="100"/>
        </p:scale>
        <p:origin x="-159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58D96-8A3A-41DC-ACF9-904871EA595D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28942-40CB-4E21-823D-E3B8F3A4FC61}" type="slidenum">
              <a:rPr lang="cs-CZ" smtClean="0"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58D96-8A3A-41DC-ACF9-904871EA595D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28942-40CB-4E21-823D-E3B8F3A4FC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58D96-8A3A-41DC-ACF9-904871EA595D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28942-40CB-4E21-823D-E3B8F3A4FC6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58D96-8A3A-41DC-ACF9-904871EA595D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28942-40CB-4E21-823D-E3B8F3A4FC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58D96-8A3A-41DC-ACF9-904871EA595D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28942-40CB-4E21-823D-E3B8F3A4FC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58D96-8A3A-41DC-ACF9-904871EA595D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28942-40CB-4E21-823D-E3B8F3A4FC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58D96-8A3A-41DC-ACF9-904871EA595D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28942-40CB-4E21-823D-E3B8F3A4FC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58D96-8A3A-41DC-ACF9-904871EA595D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28942-40CB-4E21-823D-E3B8F3A4FC61}" type="slidenum">
              <a:rPr lang="cs-CZ" smtClean="0"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58D96-8A3A-41DC-ACF9-904871EA595D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28942-40CB-4E21-823D-E3B8F3A4FC61}" type="slidenum">
              <a:rPr lang="cs-CZ" smtClean="0"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58D96-8A3A-41DC-ACF9-904871EA595D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28942-40CB-4E21-823D-E3B8F3A4FC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58D96-8A3A-41DC-ACF9-904871EA595D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828942-40CB-4E21-823D-E3B8F3A4FC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64058D96-8A3A-41DC-ACF9-904871EA595D}" type="datetimeFigureOut">
              <a:rPr lang="cs-CZ" smtClean="0"/>
              <a:t>28.6.2013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53828942-40CB-4E21-823D-E3B8F3A4FC61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Obloukov%C3%A1_lampa" TargetMode="External"/><Relationship Id="rId3" Type="http://schemas.openxmlformats.org/officeDocument/2006/relationships/hyperlink" Target="http://cs.wikipedia.org/wiki/1847" TargetMode="External"/><Relationship Id="rId7" Type="http://schemas.openxmlformats.org/officeDocument/2006/relationships/hyperlink" Target="http://cs.wikipedia.org/wiki/St%C3%A1dlec" TargetMode="External"/><Relationship Id="rId12" Type="http://schemas.openxmlformats.org/officeDocument/2006/relationships/image" Target="../media/image9.png"/><Relationship Id="rId2" Type="http://schemas.openxmlformats.org/officeDocument/2006/relationships/hyperlink" Target="http://cs.wikipedia.org/wiki/8._%C4%8Dervenec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1941" TargetMode="External"/><Relationship Id="rId11" Type="http://schemas.openxmlformats.org/officeDocument/2006/relationships/image" Target="../media/image8.jpeg"/><Relationship Id="rId5" Type="http://schemas.openxmlformats.org/officeDocument/2006/relationships/hyperlink" Target="http://cs.wikipedia.org/wiki/22._leden" TargetMode="External"/><Relationship Id="rId10" Type="http://schemas.openxmlformats.org/officeDocument/2006/relationships/hyperlink" Target="http://cs.wikipedia.org/wiki/Tramvaj" TargetMode="External"/><Relationship Id="rId4" Type="http://schemas.openxmlformats.org/officeDocument/2006/relationships/hyperlink" Target="http://cs.wikipedia.org/wiki/Pl%C3%A1nice" TargetMode="External"/><Relationship Id="rId9" Type="http://schemas.openxmlformats.org/officeDocument/2006/relationships/hyperlink" Target="http://cs.wikipedia.org/wiki/Font%C3%A1na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Franti%C5%A1ek_K%C5%99i%C5%BE%C3%ADk#Vyn.C3.A1lezy_a_podnik.C3.A1n.C3.AD" TargetMode="External"/><Relationship Id="rId2" Type="http://schemas.openxmlformats.org/officeDocument/2006/relationships/hyperlink" Target="http://upload.wikimedia.org/wikipedia/commons/8/88/Krizik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Group 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725477"/>
              </p:ext>
            </p:extLst>
          </p:nvPr>
        </p:nvGraphicFramePr>
        <p:xfrm>
          <a:off x="808673" y="1628775"/>
          <a:ext cx="7569200" cy="3992566"/>
        </p:xfrm>
        <a:graphic>
          <a:graphicData uri="http://schemas.openxmlformats.org/drawingml/2006/table">
            <a:tbl>
              <a:tblPr/>
              <a:tblGrid>
                <a:gridCol w="1665287"/>
                <a:gridCol w="5903913"/>
              </a:tblGrid>
              <a:tr h="5181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BRÁNA, základní škola a mateřská škola </a:t>
                      </a:r>
                      <a:b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</a:b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Kollárova 456, 509 01 Nová Paka</a:t>
                      </a:r>
                      <a:endParaRPr kumimoji="0" lang="cs-CZ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CZ.1.07/1.4.00/21.3750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PROJEKTU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Rozvoj čtení a práce s informacemi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A NÁZEV KLÍČOVÉ AKTIVITY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III/2 Inovace a zkvalitnění výuky prostřednictvím ICT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Mgr. Ema Koťátková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PŘEDMĚT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Přírodověda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DUM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VODA – obnovitelný zdroj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3. – 5.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VY_32_INOVACE_1_17_PR</a:t>
                      </a:r>
                      <a:endParaRPr kumimoji="0" lang="cs-CZ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1.6.2013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ANOTACE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Opakování učiva o využití vody, vodní elektrárny, druhy turbín a jejich funkce </a:t>
                      </a:r>
                    </a:p>
                  </a:txBody>
                  <a:tcPr marL="91438" marR="9143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7" name="Picture 3" descr="H:\!Dokumenty\!Gympl\!projekty\!!OP VK\publicita\OPVK_hor_zakladni_logolink_CB_c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348" y="333375"/>
            <a:ext cx="5434012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61030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4800" b="1" dirty="0" smtClean="0"/>
              <a:t>VODA</a:t>
            </a:r>
            <a:r>
              <a:rPr lang="cs-CZ" dirty="0" smtClean="0"/>
              <a:t> – </a:t>
            </a:r>
            <a:br>
              <a:rPr lang="cs-CZ" dirty="0" smtClean="0"/>
            </a:br>
            <a:r>
              <a:rPr lang="cs-CZ" dirty="0" smtClean="0"/>
              <a:t>OBNOVITELNÝ ZDROJ</a:t>
            </a:r>
            <a:endParaRPr lang="cs-CZ" dirty="0"/>
          </a:p>
        </p:txBody>
      </p:sp>
      <p:pic>
        <p:nvPicPr>
          <p:cNvPr id="1029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56792"/>
            <a:ext cx="3620604" cy="4529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9" name="Picture 15" descr="C:\Users\Ema\AppData\Local\Microsoft\Windows\Temporary Internet Files\Content.IE5\E93304AY\MP900403192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88640"/>
            <a:ext cx="4156410" cy="6497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0162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TYPY VODNÍCH KOL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sz="2800" dirty="0" smtClean="0"/>
              <a:t>KOLO NA SPODNÍ VODU</a:t>
            </a:r>
          </a:p>
          <a:p>
            <a:pPr lvl="8"/>
            <a:r>
              <a:rPr lang="cs-CZ" sz="3600" dirty="0" smtClean="0"/>
              <a:t>         </a:t>
            </a:r>
            <a:r>
              <a:rPr lang="cs-CZ" sz="3200" dirty="0" smtClean="0"/>
              <a:t>  </a:t>
            </a:r>
          </a:p>
          <a:p>
            <a:pPr lvl="8"/>
            <a:endParaRPr lang="cs-CZ" sz="3200" dirty="0"/>
          </a:p>
          <a:p>
            <a:pPr lvl="8"/>
            <a:r>
              <a:rPr lang="cs-CZ" sz="3200" dirty="0" smtClean="0"/>
              <a:t>           KOLO NA STŘEDNÍ VODU</a:t>
            </a:r>
            <a:endParaRPr lang="cs-CZ" sz="3200" dirty="0"/>
          </a:p>
          <a:p>
            <a:pPr lvl="8"/>
            <a:endParaRPr lang="cs-CZ" sz="3200" dirty="0" smtClean="0"/>
          </a:p>
          <a:p>
            <a:pPr lvl="8"/>
            <a:endParaRPr lang="cs-CZ" sz="3200" dirty="0"/>
          </a:p>
          <a:p>
            <a:pPr lvl="8"/>
            <a:endParaRPr lang="cs-CZ" sz="3200" dirty="0" smtClean="0"/>
          </a:p>
          <a:p>
            <a:pPr lvl="8"/>
            <a:endParaRPr lang="cs-CZ" sz="3200" dirty="0" smtClean="0"/>
          </a:p>
          <a:p>
            <a:pPr marL="3657600" lvl="8" indent="0">
              <a:buNone/>
            </a:pPr>
            <a:endParaRPr lang="cs-CZ" sz="3200" dirty="0"/>
          </a:p>
        </p:txBody>
      </p:sp>
      <p:pic>
        <p:nvPicPr>
          <p:cNvPr id="2050" name="Picture 2" descr="C:\Users\Ema\Desktop\enrgie\113_PANA\P113091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32" r="5433" b="17629"/>
          <a:stretch/>
        </p:blipFill>
        <p:spPr bwMode="auto">
          <a:xfrm rot="5400000">
            <a:off x="1210590" y="1831458"/>
            <a:ext cx="2147456" cy="2913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Ema\Desktop\enrgie\113_PANA\P113091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56" r="10935" b="24423"/>
          <a:stretch/>
        </p:blipFill>
        <p:spPr bwMode="auto">
          <a:xfrm rot="5400000">
            <a:off x="5490568" y="3779451"/>
            <a:ext cx="2483343" cy="3168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Ema\Desktop\enrgie\113_PANA\P113091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51" t="4341" r="7011" b="22716"/>
          <a:stretch/>
        </p:blipFill>
        <p:spPr bwMode="auto">
          <a:xfrm rot="5400000">
            <a:off x="1964191" y="4700026"/>
            <a:ext cx="1872208" cy="2273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95536" y="4361920"/>
            <a:ext cx="38164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KOLO NA VRCHNÍ VODU</a:t>
            </a:r>
            <a:endParaRPr lang="cs-CZ" sz="3200" dirty="0"/>
          </a:p>
        </p:txBody>
      </p:sp>
      <p:pic>
        <p:nvPicPr>
          <p:cNvPr id="8" name="Picture 2" descr="C:\Users\Ema\Desktop\enrgie\113_PANA\P1130910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75"/>
          <a:stretch/>
        </p:blipFill>
        <p:spPr bwMode="auto">
          <a:xfrm>
            <a:off x="5280643" y="220600"/>
            <a:ext cx="3323805" cy="3118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716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Přelom 19. a 20. století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700808"/>
            <a:ext cx="8229600" cy="4525963"/>
          </a:xfrm>
        </p:spPr>
        <p:txBody>
          <a:bodyPr>
            <a:normAutofit fontScale="47500" lnSpcReduction="20000"/>
          </a:bodyPr>
          <a:lstStyle/>
          <a:p>
            <a:r>
              <a:rPr lang="cs-CZ" sz="4400" b="1" dirty="0" smtClean="0"/>
              <a:t>FRANTIŠEK</a:t>
            </a:r>
          </a:p>
          <a:p>
            <a:pPr marL="0" indent="0">
              <a:buNone/>
            </a:pPr>
            <a:r>
              <a:rPr lang="cs-CZ" sz="4400" b="1" dirty="0" smtClean="0"/>
              <a:t>KŘIŽÍK – </a:t>
            </a:r>
          </a:p>
          <a:p>
            <a:pPr marL="0" indent="0">
              <a:buNone/>
            </a:pPr>
            <a:r>
              <a:rPr lang="cs-CZ" sz="4400" b="1" dirty="0" smtClean="0"/>
              <a:t>Významný  český</a:t>
            </a:r>
          </a:p>
          <a:p>
            <a:pPr marL="0" indent="0">
              <a:buNone/>
            </a:pPr>
            <a:r>
              <a:rPr lang="cs-CZ" sz="4400" b="1" dirty="0"/>
              <a:t>	</a:t>
            </a:r>
            <a:r>
              <a:rPr lang="cs-CZ" sz="4400" b="1" dirty="0" smtClean="0"/>
              <a:t>vynálezce</a:t>
            </a:r>
          </a:p>
          <a:p>
            <a:pPr marL="0" indent="0">
              <a:buNone/>
            </a:pPr>
            <a:r>
              <a:rPr lang="cs-CZ" sz="4400" b="1" dirty="0"/>
              <a:t>	</a:t>
            </a:r>
            <a:r>
              <a:rPr lang="cs-CZ" sz="4400" b="1" dirty="0" smtClean="0"/>
              <a:t>technik</a:t>
            </a:r>
          </a:p>
          <a:p>
            <a:pPr marL="0" indent="0">
              <a:buNone/>
            </a:pPr>
            <a:r>
              <a:rPr lang="cs-CZ" sz="4400" b="1" dirty="0"/>
              <a:t>	</a:t>
            </a:r>
            <a:r>
              <a:rPr lang="cs-CZ" sz="4400" b="1" dirty="0" smtClean="0"/>
              <a:t>průmyslník</a:t>
            </a:r>
          </a:p>
          <a:p>
            <a:pPr marL="0" indent="0">
              <a:buNone/>
            </a:pPr>
            <a:r>
              <a:rPr lang="cs-CZ" sz="3800" dirty="0" smtClean="0"/>
              <a:t>Elektromotory</a:t>
            </a:r>
          </a:p>
          <a:p>
            <a:pPr marL="0" indent="0">
              <a:buNone/>
            </a:pPr>
            <a:r>
              <a:rPr lang="cs-CZ" sz="3800" dirty="0" smtClean="0"/>
              <a:t>Generátory</a:t>
            </a:r>
          </a:p>
          <a:p>
            <a:pPr marL="0" indent="0">
              <a:buNone/>
            </a:pPr>
            <a:r>
              <a:rPr lang="cs-CZ" sz="3800" dirty="0" smtClean="0"/>
              <a:t>Osvětlování budov, měst aj.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3800" dirty="0"/>
              <a:t> (</a:t>
            </a:r>
            <a:r>
              <a:rPr lang="cs-CZ" sz="3800" dirty="0">
                <a:hlinkClick r:id="rId2" tooltip="8. červenec"/>
              </a:rPr>
              <a:t>8. července</a:t>
            </a:r>
            <a:r>
              <a:rPr lang="cs-CZ" sz="3800" dirty="0"/>
              <a:t> </a:t>
            </a:r>
            <a:r>
              <a:rPr lang="cs-CZ" sz="3800" dirty="0">
                <a:hlinkClick r:id="rId3" tooltip="1847"/>
              </a:rPr>
              <a:t>1847</a:t>
            </a:r>
            <a:r>
              <a:rPr lang="cs-CZ" sz="3800" dirty="0"/>
              <a:t> </a:t>
            </a:r>
            <a:r>
              <a:rPr lang="cs-CZ" sz="3800" dirty="0">
                <a:hlinkClick r:id="rId4" tooltip="Plánice"/>
              </a:rPr>
              <a:t>Plánice</a:t>
            </a:r>
            <a:r>
              <a:rPr lang="cs-CZ" sz="3800" dirty="0"/>
              <a:t> – </a:t>
            </a:r>
            <a:r>
              <a:rPr lang="cs-CZ" sz="3800" dirty="0">
                <a:hlinkClick r:id="rId5" tooltip="22. leden"/>
              </a:rPr>
              <a:t>22. ledna</a:t>
            </a:r>
            <a:r>
              <a:rPr lang="cs-CZ" sz="3800" dirty="0"/>
              <a:t> </a:t>
            </a:r>
            <a:r>
              <a:rPr lang="cs-CZ" sz="3800" dirty="0">
                <a:hlinkClick r:id="rId6" tooltip="1941"/>
              </a:rPr>
              <a:t>1941</a:t>
            </a:r>
            <a:r>
              <a:rPr lang="cs-CZ" sz="3800" dirty="0"/>
              <a:t> </a:t>
            </a:r>
            <a:r>
              <a:rPr lang="cs-CZ" sz="3800" dirty="0">
                <a:hlinkClick r:id="rId7" tooltip="Stádlec"/>
              </a:rPr>
              <a:t>Stádlec</a:t>
            </a:r>
            <a:r>
              <a:rPr lang="cs-CZ" sz="3800" dirty="0"/>
              <a:t> u Tábora) </a:t>
            </a:r>
            <a:endParaRPr lang="cs-CZ" sz="3800" dirty="0" smtClean="0"/>
          </a:p>
          <a:p>
            <a:pPr marL="0" indent="0">
              <a:buNone/>
            </a:pPr>
            <a:r>
              <a:rPr lang="cs-CZ" sz="3800" dirty="0" smtClean="0"/>
              <a:t>Jeho </a:t>
            </a:r>
            <a:r>
              <a:rPr lang="cs-CZ" sz="3800" dirty="0"/>
              <a:t>nejznámějším vynálezem byla </a:t>
            </a:r>
            <a:r>
              <a:rPr lang="cs-CZ" sz="3800" dirty="0">
                <a:hlinkClick r:id="rId8" tooltip="Oblouková lampa"/>
              </a:rPr>
              <a:t>oblouková lampa</a:t>
            </a:r>
            <a:r>
              <a:rPr lang="cs-CZ" sz="3800" dirty="0"/>
              <a:t> se samočinnou regulací. </a:t>
            </a:r>
            <a:endParaRPr lang="cs-CZ" sz="3800" dirty="0" smtClean="0"/>
          </a:p>
          <a:p>
            <a:pPr marL="0" indent="0">
              <a:buNone/>
            </a:pPr>
            <a:r>
              <a:rPr lang="cs-CZ" sz="3800" dirty="0" smtClean="0"/>
              <a:t>Vynalezl </a:t>
            </a:r>
            <a:r>
              <a:rPr lang="cs-CZ" sz="3800" dirty="0"/>
              <a:t>světelnou </a:t>
            </a:r>
            <a:r>
              <a:rPr lang="cs-CZ" sz="3800" dirty="0">
                <a:hlinkClick r:id="rId9" tooltip="Fontána"/>
              </a:rPr>
              <a:t>fontánu</a:t>
            </a:r>
            <a:r>
              <a:rPr lang="cs-CZ" sz="3800" dirty="0"/>
              <a:t>, zdokonalil elektrické </a:t>
            </a:r>
            <a:r>
              <a:rPr lang="cs-CZ" sz="3800" dirty="0">
                <a:hlinkClick r:id="rId10" tooltip="Tramvaj"/>
              </a:rPr>
              <a:t>tramvaje</a:t>
            </a:r>
            <a:r>
              <a:rPr lang="cs-CZ" sz="3800" dirty="0"/>
              <a:t> a mnoho dalších zařízení.</a:t>
            </a:r>
            <a:endParaRPr lang="cs-CZ" sz="3800" dirty="0" smtClean="0"/>
          </a:p>
          <a:p>
            <a:pPr marL="0" indent="0">
              <a:buNone/>
            </a:pPr>
            <a:endParaRPr lang="cs-CZ" sz="3800" dirty="0"/>
          </a:p>
        </p:txBody>
      </p:sp>
      <p:pic>
        <p:nvPicPr>
          <p:cNvPr id="1026" name="Picture 2" descr="C:\Users\Ema\Desktop\enrgie\113_PANA\P1130976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17" t="19877" r="14742" b="11300"/>
          <a:stretch/>
        </p:blipFill>
        <p:spPr bwMode="auto">
          <a:xfrm>
            <a:off x="5941314" y="188640"/>
            <a:ext cx="3030425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426568"/>
            <a:ext cx="2434321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519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6368" y="158940"/>
            <a:ext cx="8229600" cy="1143000"/>
          </a:xfrm>
        </p:spPr>
        <p:txBody>
          <a:bodyPr>
            <a:normAutofit/>
          </a:bodyPr>
          <a:lstStyle/>
          <a:p>
            <a:r>
              <a:rPr lang="cs-CZ" dirty="0" smtClean="0"/>
              <a:t>VODNÍ ELEKTRÁRNY-TURBÍNY,LOPATKY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pic>
        <p:nvPicPr>
          <p:cNvPr id="3074" name="Picture 2" descr="C:\Users\Ema\Desktop\enrgie\113_PANA\P1130975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91" b="5682"/>
          <a:stretch/>
        </p:blipFill>
        <p:spPr bwMode="auto">
          <a:xfrm>
            <a:off x="4387631" y="1259077"/>
            <a:ext cx="3995936" cy="2563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Ema\Desktop\enrgie\113_PANA\P113097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10" t="8109" r="14600" b="6371"/>
          <a:stretch/>
        </p:blipFill>
        <p:spPr bwMode="auto">
          <a:xfrm rot="5400000">
            <a:off x="849493" y="1162514"/>
            <a:ext cx="3201237" cy="3394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Ema\Desktop\enrgie\113_PANA\P1130961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94" r="10135"/>
          <a:stretch/>
        </p:blipFill>
        <p:spPr bwMode="auto">
          <a:xfrm>
            <a:off x="4644008" y="3620988"/>
            <a:ext cx="3345139" cy="314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Ema\Desktop\enrgie\113_PANA\P1130959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228" t="7779" b="8580"/>
          <a:stretch/>
        </p:blipFill>
        <p:spPr bwMode="auto">
          <a:xfrm rot="5400000">
            <a:off x="1569135" y="3918414"/>
            <a:ext cx="2810777" cy="2811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23528" y="4653136"/>
            <a:ext cx="1800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KAPLANOVA TURBÍNA</a:t>
            </a:r>
            <a:endParaRPr lang="cs-CZ" sz="2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7308304" y="3789040"/>
            <a:ext cx="17281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PELTONOVA TURBÍNA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590898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1OO LET STARÁ FUNKČNÍ TURBÍNA VE VODNÍ ELEKTRÁRNĚ VELKÉ HAMRY</a:t>
            </a:r>
            <a:endParaRPr lang="cs-CZ" dirty="0"/>
          </a:p>
        </p:txBody>
      </p:sp>
      <p:pic>
        <p:nvPicPr>
          <p:cNvPr id="5123" name="Picture 3" descr="C:\Users\Ema\Desktop\enrgie\113_PANA\P113098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74372" y="2514441"/>
            <a:ext cx="3595255" cy="2697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Ema\Desktop\enrgie\113_PANA\P113098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412775"/>
            <a:ext cx="6696744" cy="5022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4485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Pohánění lopatek proudem vody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8" name="Picture 2" descr="C:\Users\Ema\Desktop\enrgie\113_PANA\P1130909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53" t="27933" r="5441" b="-22732"/>
          <a:stretch/>
        </p:blipFill>
        <p:spPr bwMode="auto">
          <a:xfrm>
            <a:off x="225584" y="1556792"/>
            <a:ext cx="8700655" cy="650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1364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SCHÉMA VODNÍ ELEKTRÁRNY </a:t>
            </a:r>
            <a:endParaRPr lang="cs-CZ" dirty="0"/>
          </a:p>
        </p:txBody>
      </p:sp>
      <p:pic>
        <p:nvPicPr>
          <p:cNvPr id="4098" name="Picture 2" descr="C:\Users\Ema\Desktop\enrgie\113_PANA\P1130962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07" t="13131" r="6061" b="2626"/>
          <a:stretch/>
        </p:blipFill>
        <p:spPr bwMode="auto">
          <a:xfrm>
            <a:off x="251520" y="1700808"/>
            <a:ext cx="4968553" cy="4491917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Ema\Desktop\enrgie\113_PANA\P1130945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68"/>
          <a:stretch/>
        </p:blipFill>
        <p:spPr bwMode="auto">
          <a:xfrm rot="5400000">
            <a:off x="4492448" y="2063848"/>
            <a:ext cx="4757072" cy="402190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/>
        </p:spPr>
      </p:pic>
    </p:spTree>
    <p:extLst>
      <p:ext uri="{BB962C8B-B14F-4D97-AF65-F5344CB8AC3E}">
        <p14:creationId xmlns:p14="http://schemas.microsoft.com/office/powerpoint/2010/main" val="3139215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Nákres vodní </a:t>
            </a:r>
            <a:r>
              <a:rPr lang="cs-CZ" smtClean="0"/>
              <a:t>elektrárny na </a:t>
            </a:r>
            <a:r>
              <a:rPr lang="cs-CZ" dirty="0" smtClean="0"/>
              <a:t>přehradě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 descr="C:\Users\Ema\Desktop\enrgie\113_PANA\P1130944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19" r="11212" b="17331"/>
          <a:stretch/>
        </p:blipFill>
        <p:spPr bwMode="auto">
          <a:xfrm>
            <a:off x="323528" y="1412776"/>
            <a:ext cx="8424936" cy="5286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7436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122" name="Picture 2" descr="C:\Users\Ema\Desktop\enrgie\113_PANA\P1130988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67" t="4668" r="7363" b="20496"/>
          <a:stretch/>
        </p:blipFill>
        <p:spPr bwMode="auto">
          <a:xfrm rot="5400000">
            <a:off x="856803" y="2400758"/>
            <a:ext cx="4009505" cy="3764281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  <a:extLst/>
        </p:spPr>
      </p:pic>
      <p:pic>
        <p:nvPicPr>
          <p:cNvPr id="5124" name="Picture 4" descr="C:\Users\Ema\Desktop\enrgie\113_PANA\P113099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059" t="-61085" r="34059" b="72175"/>
          <a:stretch/>
        </p:blipFill>
        <p:spPr bwMode="auto">
          <a:xfrm>
            <a:off x="-2268760" y="-4563888"/>
            <a:ext cx="10260632" cy="6842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Ema\Desktop\enrgie\113_PANA\P1130998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433" t="57011" r="3448" b="9425"/>
          <a:stretch/>
        </p:blipFill>
        <p:spPr bwMode="auto">
          <a:xfrm>
            <a:off x="5580112" y="2996952"/>
            <a:ext cx="2205410" cy="2301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 flipH="1">
            <a:off x="6084167" y="5322302"/>
            <a:ext cx="20283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V domácnosti 220V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392344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POUŽITÉ OBRÁZKY – fotoarchív </a:t>
            </a:r>
            <a:r>
              <a:rPr lang="cs-CZ" dirty="0"/>
              <a:t>autora Muzeum energie Velké </a:t>
            </a:r>
            <a:r>
              <a:rPr lang="cs-CZ" dirty="0" smtClean="0"/>
              <a:t>			Hamry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- MS Office.com</a:t>
            </a:r>
          </a:p>
          <a:p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upload.wikimedia.org/wikipedia/commons/8/88/Krizik.jpg</a:t>
            </a:r>
            <a:endParaRPr lang="cs-CZ" dirty="0" smtClean="0"/>
          </a:p>
          <a:p>
            <a:r>
              <a:rPr lang="cs-CZ" dirty="0" smtClean="0"/>
              <a:t>Zdroj textu :</a:t>
            </a:r>
          </a:p>
          <a:p>
            <a:r>
              <a:rPr lang="cs-CZ" dirty="0">
                <a:hlinkClick r:id="rId3"/>
              </a:rPr>
              <a:t>http://cs.wikipedia.org/wiki/Franti%C5%A1ek_K%C5%99i%C5%BE%C3%ADk#Vyn.C3.A1lezy_a_podnik.C3.A1n.C3.AD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7863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208</TotalTime>
  <Words>142</Words>
  <Application>Microsoft Office PowerPoint</Application>
  <PresentationFormat>Předvádění na obrazovce (4:3)</PresentationFormat>
  <Paragraphs>61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Došky</vt:lpstr>
      <vt:lpstr>Prezentace aplikace PowerPoint</vt:lpstr>
      <vt:lpstr>VODA –  OBNOVITELNÝ ZDROJ</vt:lpstr>
      <vt:lpstr>TYPY VODNÍCH KOL</vt:lpstr>
      <vt:lpstr>Přelom 19. a 20. století</vt:lpstr>
      <vt:lpstr>VODNÍ ELEKTRÁRNY-TURBÍNY,LOPATKY</vt:lpstr>
      <vt:lpstr>1OO LET STARÁ FUNKČNÍ TURBÍNA VE VODNÍ ELEKTRÁRNĚ VELKÉ HAMRY</vt:lpstr>
      <vt:lpstr>Pohánění lopatek proudem vody </vt:lpstr>
      <vt:lpstr>SCHÉMA VODNÍ ELEKTRÁRNY </vt:lpstr>
      <vt:lpstr>Nákres vodní elektrárny na přehradě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Ema</dc:creator>
  <cp:lastModifiedBy>Ema</cp:lastModifiedBy>
  <cp:revision>24</cp:revision>
  <dcterms:created xsi:type="dcterms:W3CDTF">2013-06-01T11:03:24Z</dcterms:created>
  <dcterms:modified xsi:type="dcterms:W3CDTF">2013-06-28T19:46:56Z</dcterms:modified>
</cp:coreProperties>
</file>