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1" r:id="rId3"/>
    <p:sldId id="257" r:id="rId4"/>
    <p:sldId id="259" r:id="rId5"/>
    <p:sldId id="275" r:id="rId6"/>
    <p:sldId id="276" r:id="rId7"/>
    <p:sldId id="262" r:id="rId8"/>
    <p:sldId id="263" r:id="rId9"/>
    <p:sldId id="273" r:id="rId10"/>
  </p:sldIdLst>
  <p:sldSz cx="9144000" cy="6858000" type="screen4x3"/>
  <p:notesSz cx="7104063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63" autoAdjust="0"/>
    <p:restoredTop sz="94660"/>
  </p:normalViewPr>
  <p:slideViewPr>
    <p:cSldViewPr>
      <p:cViewPr>
        <p:scale>
          <a:sx n="60" d="100"/>
          <a:sy n="60" d="100"/>
        </p:scale>
        <p:origin x="-1186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993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/>
            </a:lvl1pPr>
          </a:lstStyle>
          <a:p>
            <a:fld id="{78B7379C-4ED6-477D-BCBA-97EB54505B1B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7" tIns="47393" rIns="94787" bIns="47393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87" tIns="47393" rIns="94787" bIns="47393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/>
            </a:lvl1pPr>
          </a:lstStyle>
          <a:p>
            <a:fld id="{868A94F7-54FB-4404-B3CC-E835DBE833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477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 chybějící slova.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209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Vypiš z textu názvy stromů do tabulky.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Vytisknout.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006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385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7867">
              <a:defRPr/>
            </a:pPr>
            <a:r>
              <a:rPr lang="cs-CZ" dirty="0" smtClean="0">
                <a:latin typeface="Arial"/>
              </a:rPr>
              <a:t>Vyřeš tajenku.</a:t>
            </a:r>
            <a:endParaRPr lang="cs-CZ" dirty="0">
              <a:latin typeface="Arial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649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47867">
              <a:defRPr/>
            </a:pPr>
            <a:endParaRPr lang="cs-CZ" dirty="0">
              <a:latin typeface="Arial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94F7-54FB-4404-B3CC-E835DBE833F6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649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955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59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125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2947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682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03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290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82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19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32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6399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28D22-DFDE-441B-B767-4AE8566B485A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C6498-1D51-4989-AAC0-F26DC63F1E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73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459788" y="2213865"/>
            <a:ext cx="44301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Les a </a:t>
            </a:r>
            <a:r>
              <a:rPr lang="cs-CZ" sz="4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jeho</a:t>
            </a:r>
            <a:r>
              <a:rPr lang="cs-CZ" sz="44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význam</a:t>
            </a:r>
            <a:endParaRPr lang="cs-CZ" sz="44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485" y="368660"/>
            <a:ext cx="5276344" cy="11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045318" y="3293985"/>
            <a:ext cx="521867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ZŠ a MŠ Kateřinice, okres Vsetín </a:t>
            </a:r>
          </a:p>
          <a:p>
            <a:pPr algn="ctr">
              <a:defRPr/>
            </a:pPr>
            <a:r>
              <a:rPr lang="cs-CZ" dirty="0"/>
              <a:t>projekt č. CZ.1.07/1.4.00/21.1314</a:t>
            </a:r>
          </a:p>
          <a:p>
            <a:pPr algn="ctr">
              <a:defRPr/>
            </a:pPr>
            <a:r>
              <a:rPr lang="cs-CZ" b="1" dirty="0"/>
              <a:t>Č. </a:t>
            </a:r>
            <a:r>
              <a:rPr lang="cs-CZ" b="1" dirty="0" err="1"/>
              <a:t>DUMu</a:t>
            </a:r>
            <a:r>
              <a:rPr lang="cs-CZ" b="1" dirty="0"/>
              <a:t>: </a:t>
            </a:r>
            <a:r>
              <a:rPr lang="cs-CZ" b="1" dirty="0" smtClean="0"/>
              <a:t>VY_12_INOVACE_01_13_Člověk </a:t>
            </a:r>
            <a:r>
              <a:rPr lang="cs-CZ" b="1" dirty="0"/>
              <a:t>a příroda</a:t>
            </a:r>
          </a:p>
          <a:p>
            <a:pPr algn="ctr">
              <a:defRPr/>
            </a:pPr>
            <a:r>
              <a:rPr lang="cs-CZ" dirty="0"/>
              <a:t>Vzdělávací oblast: Člověk a jeho svět - 2. ročník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Tematický celek: </a:t>
            </a:r>
            <a:r>
              <a:rPr lang="cs-CZ" dirty="0" smtClean="0"/>
              <a:t>Stromy a keře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71802" y="4947023"/>
            <a:ext cx="6948000" cy="108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Bronislava </a:t>
            </a:r>
            <a:r>
              <a:rPr lang="cs-CZ" dirty="0" err="1"/>
              <a:t>Uličníková</a:t>
            </a:r>
            <a:endParaRPr lang="cs-CZ" dirty="0"/>
          </a:p>
          <a:p>
            <a:r>
              <a:rPr lang="cs-CZ" dirty="0" smtClean="0"/>
              <a:t>Anotace</a:t>
            </a:r>
            <a:r>
              <a:rPr lang="cs-CZ" dirty="0"/>
              <a:t>: Prezentace podporuje čtenářskou a informační gramotnost,           </a:t>
            </a:r>
          </a:p>
          <a:p>
            <a:r>
              <a:rPr lang="cs-CZ" dirty="0"/>
              <a:t>               </a:t>
            </a:r>
            <a:r>
              <a:rPr lang="cs-CZ" dirty="0" smtClean="0"/>
              <a:t>  umožňuje aktivní zapojení žáků při práci na interaktivní tabuli.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713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6545" y="2348880"/>
            <a:ext cx="76058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Les je přírodní společenství rostlin a živočichů.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Stromy v lese vytvářejí kyslík a čistí ovzduší.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Les poskytuje potravu zvířatům, ptákům i lidem.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 lese si můžeme odpočinout ve stínu stromů, nadýchat se čistého vzduchu a těšit se z krásného tichého prostředí.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Stromy a mech udržují zásobu vody. Les nám dává dřevo  pro výrobu nábytku, papíru, hraček a jiných předmětů.</a:t>
            </a:r>
            <a:endParaRPr lang="cs-CZ" sz="28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598200" y="773704"/>
            <a:ext cx="44301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Les a jeho význam</a:t>
            </a:r>
          </a:p>
        </p:txBody>
      </p:sp>
      <p:pic>
        <p:nvPicPr>
          <p:cNvPr id="1028" name="Picture 4" descr="C:\Users\Public\Pictures\Obráze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210" y="1023317"/>
            <a:ext cx="2262187" cy="26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49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0" y="5565692"/>
            <a:ext cx="9144000" cy="129230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 useBgFill="1">
        <p:nvSpPr>
          <p:cNvPr id="4" name="TextovéPole 3"/>
          <p:cNvSpPr txBox="1"/>
          <p:nvPr/>
        </p:nvSpPr>
        <p:spPr>
          <a:xfrm>
            <a:off x="676374" y="1312665"/>
            <a:ext cx="8028000" cy="39703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Les je přírodní společenství _______________. Stromy v lese vytvářejí ________ a čistí__________. Les </a:t>
            </a:r>
            <a:r>
              <a:rPr lang="cs-CZ" sz="2400" dirty="0"/>
              <a:t>poskytuje ________ zvířatům i </a:t>
            </a:r>
            <a:r>
              <a:rPr lang="cs-CZ" sz="2400" dirty="0" smtClean="0"/>
              <a:t>lidem. V lese si můžeme ___________ve stínu              stromů, nadýchat se čistého ________  a těšit se z krásného tichého prostředí . Stromy a mech udržují zásobu ________.             Les nám dává _________  pro </a:t>
            </a:r>
            <a:r>
              <a:rPr lang="cs-CZ" sz="2400" dirty="0"/>
              <a:t>výrobu nábytku, papíru, hraček </a:t>
            </a:r>
            <a:r>
              <a:rPr lang="cs-CZ" sz="2400" dirty="0" smtClean="0"/>
              <a:t>             a jiných předmětů.</a:t>
            </a:r>
          </a:p>
        </p:txBody>
      </p:sp>
      <p:pic>
        <p:nvPicPr>
          <p:cNvPr id="1026" name="Picture 2" descr="C:\Users\q98ew7\Obrázky\dřev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5994285"/>
            <a:ext cx="1082652" cy="6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q98ew7\Obrázky\vo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85" y="6129144"/>
            <a:ext cx="969962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q98ew7\Obrázky\vzduchu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644" y="5996173"/>
            <a:ext cx="1384300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q98ew7\Obrázky\odpočinou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5499230"/>
            <a:ext cx="1779588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q98ew7\Obrázky\potravu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15" y="5499230"/>
            <a:ext cx="1328738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q98ew7\Obrázky\kyslík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087" y="5486815"/>
            <a:ext cx="1047750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q98ew7\Obrázky\rostlin a živočichů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850" y="6019006"/>
            <a:ext cx="2560638" cy="64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q98ew7\Obrázky\ovzduší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20" y="5695949"/>
            <a:ext cx="1285875" cy="64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3489" y="479310"/>
            <a:ext cx="2681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Doplň neúplné věty.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9177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TextovéPole 2"/>
          <p:cNvSpPr txBox="1"/>
          <p:nvPr/>
        </p:nvSpPr>
        <p:spPr>
          <a:xfrm>
            <a:off x="435046" y="1898830"/>
            <a:ext cx="8202280" cy="4176000"/>
          </a:xfrm>
          <a:prstGeom prst="rect">
            <a:avLst/>
          </a:prstGeom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Listnaté lesy - </a:t>
            </a:r>
            <a:r>
              <a:rPr lang="cs-CZ" sz="2400" dirty="0" smtClean="0"/>
              <a:t>rostou </a:t>
            </a:r>
            <a:r>
              <a:rPr lang="cs-CZ" sz="2400" dirty="0" smtClean="0"/>
              <a:t>tam např. duby, buky, břízy,                                                 javory, osiky.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Lužní lesy </a:t>
            </a:r>
            <a:r>
              <a:rPr lang="cs-CZ" sz="2400" dirty="0" smtClean="0"/>
              <a:t>- podél řek rostou např. vrby, olše, topoly, jasany, lípy. 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Listy listnatých stromů se na podzim zbarvují a opadávají.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Jehličnaté lesy </a:t>
            </a:r>
            <a:r>
              <a:rPr lang="cs-CZ" sz="2400" dirty="0" smtClean="0"/>
              <a:t>- smrky, borovice, jedle jsou po celý rok zelené. Výjimkou je modřín, jehož měkké jehlice opadávají.   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Smíšené lesy - </a:t>
            </a:r>
            <a:r>
              <a:rPr lang="cs-CZ" sz="2400" dirty="0" smtClean="0"/>
              <a:t>vyskytují se tam listnaté i </a:t>
            </a:r>
            <a:r>
              <a:rPr lang="cs-CZ" sz="2400" dirty="0"/>
              <a:t>jehličnaté </a:t>
            </a:r>
            <a:r>
              <a:rPr lang="cs-CZ" sz="2400" dirty="0" smtClean="0"/>
              <a:t>stromy.</a:t>
            </a:r>
            <a:endParaRPr lang="cs-CZ" sz="2400" dirty="0"/>
          </a:p>
          <a:p>
            <a:pPr>
              <a:lnSpc>
                <a:spcPct val="170000"/>
              </a:lnSpc>
            </a:pPr>
            <a:endParaRPr lang="cs-CZ" sz="2400" dirty="0" smtClean="0"/>
          </a:p>
          <a:p>
            <a:pPr>
              <a:lnSpc>
                <a:spcPct val="170000"/>
              </a:lnSpc>
            </a:pPr>
            <a:endParaRPr lang="cs-CZ" sz="2400" dirty="0" smtClean="0"/>
          </a:p>
          <a:p>
            <a:pPr>
              <a:lnSpc>
                <a:spcPct val="170000"/>
              </a:lnSpc>
            </a:pPr>
            <a:endParaRPr lang="cs-CZ" sz="2400" dirty="0" smtClean="0"/>
          </a:p>
        </p:txBody>
      </p:sp>
      <p:pic>
        <p:nvPicPr>
          <p:cNvPr id="4" name="Picture 2" descr="b&amp;rcaron;ízy,fotografie,javory,krajiny,listí,místa,podzim,p&amp;rcaron;íroda,ro&amp;ccaron;ní období,rostliny,strom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5" t="11909" r="17441" b="10240"/>
          <a:stretch/>
        </p:blipFill>
        <p:spPr bwMode="auto">
          <a:xfrm>
            <a:off x="6831015" y="888395"/>
            <a:ext cx="1806311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76745" y="503675"/>
            <a:ext cx="26815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Druhy lesů</a:t>
            </a:r>
          </a:p>
        </p:txBody>
      </p:sp>
    </p:spTree>
    <p:extLst>
      <p:ext uri="{BB962C8B-B14F-4D97-AF65-F5344CB8AC3E}">
        <p14:creationId xmlns:p14="http://schemas.microsoft.com/office/powerpoint/2010/main" val="113818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368660"/>
            <a:ext cx="7988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Vypiš z textu názvy listnatých stromů a seřaď je podle abecedy.</a:t>
            </a:r>
            <a:endParaRPr lang="cs-CZ" sz="2400" dirty="0"/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14386"/>
              </p:ext>
            </p:extLst>
          </p:nvPr>
        </p:nvGraphicFramePr>
        <p:xfrm>
          <a:off x="1691679" y="1313769"/>
          <a:ext cx="5895658" cy="50742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47829"/>
                <a:gridCol w="2947829"/>
              </a:tblGrid>
              <a:tr h="46129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listnaté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jehličnaté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291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4" descr="ochrana,o&amp;rcaron;ezané snímky,o&amp;rcaron;ezané obrázky,rostoucí,p&amp;rcaron;íroda,rostliny,PNG,pr&amp;uring;hledné pozadí,stromy,les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8" r="8746"/>
          <a:stretch/>
        </p:blipFill>
        <p:spPr bwMode="auto">
          <a:xfrm>
            <a:off x="161510" y="1292120"/>
            <a:ext cx="1440000" cy="178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orovice,jedle,jehli&amp;ccaron;nany,jehli&amp;ccaron;naté stromy,p&amp;rcaron;íroda,rostliny,stromy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2" r="17654"/>
          <a:stretch/>
        </p:blipFill>
        <p:spPr bwMode="auto">
          <a:xfrm>
            <a:off x="7727627" y="3699030"/>
            <a:ext cx="1163744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43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355" y="638690"/>
            <a:ext cx="1083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Řešení.</a:t>
            </a:r>
            <a:endParaRPr lang="cs-CZ" sz="2400" dirty="0">
              <a:solidFill>
                <a:srgbClr val="FF0000"/>
              </a:solidFill>
            </a:endParaRPr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44821"/>
              </p:ext>
            </p:extLst>
          </p:nvPr>
        </p:nvGraphicFramePr>
        <p:xfrm>
          <a:off x="1736684" y="1313765"/>
          <a:ext cx="5760642" cy="5029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1"/>
                <a:gridCol w="2880321"/>
              </a:tblGrid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B050"/>
                          </a:solidFill>
                        </a:rPr>
                        <a:t>listnaté</a:t>
                      </a:r>
                      <a:endParaRPr lang="cs-CZ" sz="2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B050"/>
                          </a:solidFill>
                        </a:rPr>
                        <a:t>jehličnaté</a:t>
                      </a:r>
                      <a:endParaRPr lang="cs-CZ" sz="2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buk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borovice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bříza 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jedle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dub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modřín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jasan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smrk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javor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lípa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olše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osika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topol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14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vrba</a:t>
                      </a:r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6" name="Picture 2" descr="borovice,jedle,jehli&amp;ccaron;nany,jehli&amp;ccaron;naté stromy,p&amp;rcaron;íroda,rostliny,strom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2" r="17654"/>
          <a:stretch/>
        </p:blipFill>
        <p:spPr bwMode="auto">
          <a:xfrm>
            <a:off x="7734582" y="3498185"/>
            <a:ext cx="1163744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ochrana,o&amp;rcaron;ezané snímky,o&amp;rcaron;ezané obrázky,rostoucí,p&amp;rcaron;íroda,rostliny,PNG,pr&amp;uring;hledné pozadí,stromy,lesy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8" r="8746"/>
          <a:stretch/>
        </p:blipFill>
        <p:spPr bwMode="auto">
          <a:xfrm>
            <a:off x="179950" y="1313765"/>
            <a:ext cx="1477153" cy="18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270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9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19085" y="875419"/>
            <a:ext cx="430137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Stáří stromu lze poznat podle počtu </a:t>
            </a:r>
            <a:endParaRPr lang="cs-CZ" sz="2200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524338"/>
              </p:ext>
            </p:extLst>
          </p:nvPr>
        </p:nvGraphicFramePr>
        <p:xfrm>
          <a:off x="401750" y="1885754"/>
          <a:ext cx="8434474" cy="3555396"/>
        </p:xfrm>
        <a:graphic>
          <a:graphicData uri="http://schemas.openxmlformats.org/drawingml/2006/table">
            <a:tbl>
              <a:tblPr/>
              <a:tblGrid>
                <a:gridCol w="4590505"/>
                <a:gridCol w="405121"/>
                <a:gridCol w="429856"/>
                <a:gridCol w="429856"/>
                <a:gridCol w="429856"/>
                <a:gridCol w="429856"/>
                <a:gridCol w="429856"/>
                <a:gridCol w="429856"/>
                <a:gridCol w="429856"/>
                <a:gridCol w="429856"/>
              </a:tblGrid>
              <a:tr h="395044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Vzácný jehličnatý strom </a:t>
                      </a:r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citlivý </a:t>
                      </a:r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 kouř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Stromy mají dřevnatý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 </a:t>
                      </a:r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stromy mohou vyrůst do nejvyššího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Vichřicí zlomené stromy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Plody </a:t>
                      </a:r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buku</a:t>
                      </a:r>
                      <a:endParaRPr lang="cs-CZ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Vichřicí vyvrácené stromy i s kořeny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Plody dubu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 lese nerozděláváme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5044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Nejíme </a:t>
                      </a:r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neznámé </a:t>
                      </a:r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lesní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71111"/>
              </p:ext>
            </p:extLst>
          </p:nvPr>
        </p:nvGraphicFramePr>
        <p:xfrm>
          <a:off x="4881164" y="880018"/>
          <a:ext cx="3471260" cy="426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26"/>
                <a:gridCol w="347126"/>
                <a:gridCol w="347126"/>
                <a:gridCol w="347126"/>
                <a:gridCol w="347126"/>
                <a:gridCol w="347126"/>
                <a:gridCol w="347126"/>
                <a:gridCol w="347126"/>
                <a:gridCol w="347126"/>
                <a:gridCol w="347126"/>
              </a:tblGrid>
              <a:tr h="4262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2" descr="pa&amp;rcaron;ezy,p&amp;rcaron;íroda,rostlin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17305" y="5319210"/>
            <a:ext cx="1296000" cy="12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1750" y="365844"/>
            <a:ext cx="1950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Vyřeš tajenku.</a:t>
            </a:r>
            <a:endParaRPr lang="cs-CZ" sz="2400" dirty="0"/>
          </a:p>
        </p:txBody>
      </p:sp>
      <p:pic>
        <p:nvPicPr>
          <p:cNvPr id="1026" name="Picture 2" descr="H:\IMG_74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545" y="5454225"/>
            <a:ext cx="1632000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7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19085" y="875419"/>
            <a:ext cx="430137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Stáří stromu lze poznat podle počtu </a:t>
            </a:r>
            <a:endParaRPr lang="cs-CZ" sz="2200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808215"/>
              </p:ext>
            </p:extLst>
          </p:nvPr>
        </p:nvGraphicFramePr>
        <p:xfrm>
          <a:off x="471985" y="1628800"/>
          <a:ext cx="8272338" cy="4005450"/>
        </p:xfrm>
        <a:graphic>
          <a:graphicData uri="http://schemas.openxmlformats.org/drawingml/2006/table">
            <a:tbl>
              <a:tblPr/>
              <a:tblGrid>
                <a:gridCol w="4502261"/>
                <a:gridCol w="397333"/>
                <a:gridCol w="421593"/>
                <a:gridCol w="421593"/>
                <a:gridCol w="421593"/>
                <a:gridCol w="421593"/>
                <a:gridCol w="421593"/>
                <a:gridCol w="421593"/>
                <a:gridCol w="421593"/>
                <a:gridCol w="421593"/>
              </a:tblGrid>
              <a:tr h="445050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Vzácný jehličnatý strom  citlivý na kouř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Stromy mají dřevnatý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 </a:t>
                      </a:r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stromy mohou vyrůst do nejvyššího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Vichřicí zlomené stromy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Plody </a:t>
                      </a:r>
                      <a:r>
                        <a:rPr lang="cs-CZ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buku</a:t>
                      </a:r>
                      <a:endParaRPr lang="cs-CZ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Vichřicí vyvrácené stromy i s kořeny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Ý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Plody dubu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Ž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 lese nerozděláváme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6801" marR="6801" marT="6801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Ň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5050">
                <a:tc>
                  <a:txBody>
                    <a:bodyPr/>
                    <a:lstStyle/>
                    <a:p>
                      <a:pPr algn="l" fontAlgn="b"/>
                      <a:r>
                        <a:rPr lang="cs-CZ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Nejíme neznámé lesní </a:t>
                      </a:r>
                    </a:p>
                  </a:txBody>
                  <a:tcPr marL="6801" marR="6801" marT="6801" marB="0" anchor="b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01" marR="6801" marT="680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871310"/>
              </p:ext>
            </p:extLst>
          </p:nvPr>
        </p:nvGraphicFramePr>
        <p:xfrm>
          <a:off x="4720455" y="880018"/>
          <a:ext cx="3574500" cy="426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450"/>
                <a:gridCol w="357450"/>
                <a:gridCol w="357450"/>
                <a:gridCol w="357450"/>
                <a:gridCol w="357450"/>
                <a:gridCol w="357450"/>
                <a:gridCol w="357450"/>
                <a:gridCol w="357450"/>
                <a:gridCol w="357450"/>
                <a:gridCol w="357450"/>
              </a:tblGrid>
              <a:tr h="42628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Ů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pa&amp;rcaron;ezy,p&amp;rcaron;íroda,rostlin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305" y="5310215"/>
            <a:ext cx="1404000" cy="14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5325" y="413665"/>
            <a:ext cx="10833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Řešení.</a:t>
            </a:r>
            <a:endParaRPr lang="cs-CZ" sz="2400" dirty="0"/>
          </a:p>
        </p:txBody>
      </p:sp>
      <p:pic>
        <p:nvPicPr>
          <p:cNvPr id="7" name="Picture 2" descr="H:\IMG_74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835" y="5562000"/>
            <a:ext cx="1632000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56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66555" y="683695"/>
            <a:ext cx="69307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</a:t>
            </a:r>
            <a:r>
              <a:rPr lang="cs-CZ" dirty="0" smtClean="0"/>
              <a:t>:</a:t>
            </a:r>
          </a:p>
          <a:p>
            <a:r>
              <a:rPr lang="cs-CZ" dirty="0" smtClean="0"/>
              <a:t>Vlastní archiv autora.</a:t>
            </a:r>
            <a:endParaRPr lang="cs-CZ" dirty="0"/>
          </a:p>
          <a:p>
            <a:r>
              <a:rPr lang="cs-CZ" dirty="0" smtClean="0">
                <a:sym typeface="Symbol"/>
              </a:rPr>
              <a:t>Obrázky </a:t>
            </a:r>
            <a:r>
              <a:rPr lang="cs-CZ" dirty="0">
                <a:sym typeface="Symbol"/>
              </a:rPr>
              <a:t>dostupné na WWW: </a:t>
            </a:r>
            <a:r>
              <a:rPr lang="cs-CZ" dirty="0" smtClean="0">
                <a:sym typeface="Symbol"/>
              </a:rPr>
              <a:t>&lt;</a:t>
            </a:r>
            <a:r>
              <a:rPr lang="cs-CZ" dirty="0" smtClean="0">
                <a:sym typeface="Symbol"/>
                <a:hlinkClick r:id="rId2"/>
              </a:rPr>
              <a:t>http</a:t>
            </a:r>
            <a:r>
              <a:rPr lang="cs-CZ" dirty="0">
                <a:sym typeface="Symbol"/>
                <a:hlinkClick r:id="rId2"/>
              </a:rPr>
              <a:t>://</a:t>
            </a:r>
            <a:r>
              <a:rPr lang="cs-CZ" dirty="0" smtClean="0">
                <a:sym typeface="Symbol"/>
                <a:hlinkClick r:id="rId2"/>
              </a:rPr>
              <a:t>office.microsoft.com</a:t>
            </a:r>
            <a:r>
              <a:rPr lang="cs-CZ" dirty="0" smtClean="0">
                <a:sym typeface="Symbol"/>
              </a:rPr>
              <a:t>&gt; . </a:t>
            </a:r>
            <a:endParaRPr lang="cs-CZ" dirty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298301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500</Words>
  <Application>Microsoft Office PowerPoint</Application>
  <PresentationFormat>Předvádění na obrazovce (4:3)</PresentationFormat>
  <Paragraphs>151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q98ew7</dc:creator>
  <cp:lastModifiedBy>q98ew7</cp:lastModifiedBy>
  <cp:revision>140</cp:revision>
  <dcterms:created xsi:type="dcterms:W3CDTF">2012-10-21T15:47:43Z</dcterms:created>
  <dcterms:modified xsi:type="dcterms:W3CDTF">2013-07-03T13:41:44Z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