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6"/>
  </p:notesMasterIdLst>
  <p:sldIdLst>
    <p:sldId id="261" r:id="rId2"/>
    <p:sldId id="256" r:id="rId3"/>
    <p:sldId id="257" r:id="rId4"/>
    <p:sldId id="260" r:id="rId5"/>
    <p:sldId id="259" r:id="rId6"/>
    <p:sldId id="267" r:id="rId7"/>
    <p:sldId id="262" r:id="rId8"/>
    <p:sldId id="263" r:id="rId9"/>
    <p:sldId id="268" r:id="rId10"/>
    <p:sldId id="269" r:id="rId11"/>
    <p:sldId id="270" r:id="rId12"/>
    <p:sldId id="264" r:id="rId13"/>
    <p:sldId id="265" r:id="rId14"/>
    <p:sldId id="25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81" autoAdjust="0"/>
    <p:restoredTop sz="94723" autoAdjust="0"/>
  </p:normalViewPr>
  <p:slideViewPr>
    <p:cSldViewPr>
      <p:cViewPr>
        <p:scale>
          <a:sx n="50" d="100"/>
          <a:sy n="50" d="100"/>
        </p:scale>
        <p:origin x="-1950" y="-51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0A254E9-1EBF-4726-B0F8-97B77478B81E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8F5EE85-04DD-4DE1-A26C-C4A61EE0BD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69453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8F5EE85-04DD-4DE1-A26C-C4A61EE0BDEF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384556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8F5EE85-04DD-4DE1-A26C-C4A61EE0BDEF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26593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7B6DD5A-7C28-4EEC-96E2-596F05ADB366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85573F-42BC-4159-92A0-9B0D1EE53BF8}" type="slidenum">
              <a:rPr lang="cs-CZ" smtClean="0"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7B6DD5A-7C28-4EEC-96E2-596F05ADB366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85573F-42BC-4159-92A0-9B0D1EE53B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7B6DD5A-7C28-4EEC-96E2-596F05ADB366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85573F-42BC-4159-92A0-9B0D1EE53BF8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7B6DD5A-7C28-4EEC-96E2-596F05ADB366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85573F-42BC-4159-92A0-9B0D1EE53B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7B6DD5A-7C28-4EEC-96E2-596F05ADB366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85573F-42BC-4159-92A0-9B0D1EE53BF8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7B6DD5A-7C28-4EEC-96E2-596F05ADB366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85573F-42BC-4159-92A0-9B0D1EE53B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7B6DD5A-7C28-4EEC-96E2-596F05ADB366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85573F-42BC-4159-92A0-9B0D1EE53B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7B6DD5A-7C28-4EEC-96E2-596F05ADB366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85573F-42BC-4159-92A0-9B0D1EE53B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nice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nice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nice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nice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nice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nice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47B6DD5A-7C28-4EEC-96E2-596F05ADB366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F385573F-42BC-4159-92A0-9B0D1EE53B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7B6DD5A-7C28-4EEC-96E2-596F05ADB366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85573F-42BC-4159-92A0-9B0D1EE53B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7B6DD5A-7C28-4EEC-96E2-596F05ADB366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85573F-42BC-4159-92A0-9B0D1EE53B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47B6DD5A-7C28-4EEC-96E2-596F05ADB366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F385573F-42BC-4159-92A0-9B0D1EE53BF8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4/4c/Franz_ferdinand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764704"/>
            <a:ext cx="7772400" cy="1975104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899592" y="4289688"/>
            <a:ext cx="45719" cy="75416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  <p:graphicFrame>
        <p:nvGraphicFramePr>
          <p:cNvPr id="4" name="Group 4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17592469"/>
              </p:ext>
            </p:extLst>
          </p:nvPr>
        </p:nvGraphicFramePr>
        <p:xfrm>
          <a:off x="900113" y="1628775"/>
          <a:ext cx="7569200" cy="3992566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81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III/2 Inovace a zkvalitnění výuky prostřednictvím ICT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E.Koťátková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Vlastivěda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1. Světová  válka - prezentace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4. a 5.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VY_32_INOVACE_1_19_VL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13.5.2013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756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Stručné opakování látky o 1. světové válce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5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5788" y="333375"/>
            <a:ext cx="5434012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224166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404664"/>
            <a:ext cx="7772400" cy="2160240"/>
          </a:xfrm>
        </p:spPr>
        <p:txBody>
          <a:bodyPr/>
          <a:lstStyle/>
          <a:p>
            <a:pPr algn="ctr"/>
            <a:r>
              <a:rPr lang="cs-CZ" sz="6000" dirty="0" smtClean="0">
                <a:latin typeface="Arial Black" pitchFamily="34" charset="0"/>
              </a:rPr>
              <a:t>1. Světová válka</a:t>
            </a:r>
            <a:endParaRPr lang="cs-CZ" sz="6000" dirty="0">
              <a:latin typeface="Arial Black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27584" y="2780928"/>
            <a:ext cx="7772400" cy="3096344"/>
          </a:xfrm>
        </p:spPr>
        <p:txBody>
          <a:bodyPr>
            <a:noAutofit/>
          </a:bodyPr>
          <a:lstStyle/>
          <a:p>
            <a:pPr algn="ctr"/>
            <a:endParaRPr lang="cs-CZ" sz="6600" dirty="0" smtClean="0"/>
          </a:p>
          <a:p>
            <a:pPr marL="857250" indent="-857250" algn="ctr">
              <a:buFont typeface="Arial" pitchFamily="34" charset="0"/>
              <a:buChar char="•"/>
            </a:pPr>
            <a:r>
              <a:rPr lang="cs-CZ" sz="6600" dirty="0" smtClean="0"/>
              <a:t>1914-1918</a:t>
            </a:r>
            <a:endParaRPr lang="cs-CZ" sz="6600" dirty="0"/>
          </a:p>
          <a:p>
            <a:pPr marL="857250" indent="-857250" algn="ctr">
              <a:buFont typeface="Arial" pitchFamily="34" charset="0"/>
              <a:buChar char="•"/>
            </a:pPr>
            <a:r>
              <a:rPr lang="cs-CZ" sz="6600" dirty="0" smtClean="0"/>
              <a:t>říkalo se jí také „Zákopová válka“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3294618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04664"/>
            <a:ext cx="8229600" cy="2016224"/>
          </a:xfrm>
        </p:spPr>
        <p:txBody>
          <a:bodyPr/>
          <a:lstStyle/>
          <a:p>
            <a:r>
              <a:rPr lang="cs-CZ" dirty="0" smtClean="0"/>
              <a:t>Jedinou záminkou byl atentát</a:t>
            </a:r>
            <a:br>
              <a:rPr lang="cs-CZ" dirty="0" smtClean="0"/>
            </a:br>
            <a:r>
              <a:rPr lang="cs-CZ" dirty="0" smtClean="0"/>
              <a:t>na Františka Ferdinanda d‘Este</a:t>
            </a:r>
            <a:br>
              <a:rPr lang="cs-CZ" dirty="0" smtClean="0"/>
            </a:br>
            <a:r>
              <a:rPr lang="cs-CZ" dirty="0" smtClean="0"/>
              <a:t>v Sarajevu 28. června 1914</a:t>
            </a:r>
            <a:endParaRPr lang="cs-CZ" dirty="0"/>
          </a:p>
        </p:txBody>
      </p:sp>
      <p:pic>
        <p:nvPicPr>
          <p:cNvPr id="1026" name="Picture 2" descr="C:\Users\Michal\Desktop\Jeník\200px-Franz_ferdinand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131840" y="2708920"/>
            <a:ext cx="3044056" cy="37289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179396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1844824"/>
            <a:ext cx="2649488" cy="3960440"/>
          </a:xfrm>
        </p:spPr>
        <p:txBody>
          <a:bodyPr/>
          <a:lstStyle/>
          <a:p>
            <a:r>
              <a:rPr lang="cs-CZ" dirty="0" smtClean="0"/>
              <a:t>Česká republika jako součást  Rakouska-Uherska</a:t>
            </a:r>
            <a:endParaRPr lang="cs-CZ" dirty="0"/>
          </a:p>
        </p:txBody>
      </p:sp>
      <p:pic>
        <p:nvPicPr>
          <p:cNvPr id="3074" name="Picture 2" descr="E:\1.sv.válka\P1130758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188640"/>
            <a:ext cx="4680520" cy="63301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Přímá spojnice se šipkou 6"/>
          <p:cNvCxnSpPr/>
          <p:nvPr/>
        </p:nvCxnSpPr>
        <p:spPr>
          <a:xfrm flipV="1">
            <a:off x="3347864" y="3429000"/>
            <a:ext cx="2952328" cy="360040"/>
          </a:xfrm>
          <a:prstGeom prst="straightConnector1">
            <a:avLst/>
          </a:prstGeom>
          <a:ln w="57150">
            <a:solidFill>
              <a:schemeClr val="tx2">
                <a:lumMod val="25000"/>
              </a:schemeClr>
            </a:solidFill>
            <a:prstDash val="solid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812056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404664"/>
            <a:ext cx="7772400" cy="914400"/>
          </a:xfrm>
        </p:spPr>
        <p:txBody>
          <a:bodyPr/>
          <a:lstStyle/>
          <a:p>
            <a:pPr algn="ctr"/>
            <a:r>
              <a:rPr lang="cs-CZ" dirty="0"/>
              <a:t>Z</a:t>
            </a:r>
            <a:r>
              <a:rPr lang="cs-CZ" dirty="0" smtClean="0"/>
              <a:t>ačala 1. sv. válka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268760"/>
            <a:ext cx="3153544" cy="2869576"/>
          </a:xfrm>
        </p:spPr>
        <p:txBody>
          <a:bodyPr>
            <a:noAutofit/>
          </a:bodyPr>
          <a:lstStyle/>
          <a:p>
            <a:pPr marL="68580" indent="0">
              <a:buNone/>
            </a:pPr>
            <a:r>
              <a:rPr lang="cs-CZ" sz="3600" dirty="0" smtClean="0"/>
              <a:t>Vyráběly se:</a:t>
            </a:r>
          </a:p>
          <a:p>
            <a:r>
              <a:rPr lang="cs-CZ" sz="3600" dirty="0" smtClean="0"/>
              <a:t>pistole</a:t>
            </a:r>
          </a:p>
          <a:p>
            <a:r>
              <a:rPr lang="cs-CZ" sz="3600" dirty="0" smtClean="0"/>
              <a:t>děla</a:t>
            </a:r>
          </a:p>
          <a:p>
            <a:r>
              <a:rPr lang="cs-CZ" sz="3600" dirty="0" smtClean="0"/>
              <a:t>rakety </a:t>
            </a:r>
          </a:p>
          <a:p>
            <a:r>
              <a:rPr lang="cs-CZ" sz="3600" dirty="0" smtClean="0"/>
              <a:t>pušky</a:t>
            </a:r>
            <a:r>
              <a:rPr lang="cs-CZ" sz="3600" dirty="0"/>
              <a:t> </a:t>
            </a:r>
            <a:r>
              <a:rPr lang="cs-CZ" sz="3600" dirty="0" smtClean="0"/>
              <a:t>atd.</a:t>
            </a:r>
          </a:p>
        </p:txBody>
      </p:sp>
      <p:pic>
        <p:nvPicPr>
          <p:cNvPr id="2050" name="Picture 2" descr="E:\1.sv.válka\P113076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052736"/>
            <a:ext cx="2051720" cy="27356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E:\1.sv.válka\P1130768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9937" y="3814214"/>
            <a:ext cx="3802560" cy="2851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E:\1.sv.válka\P1130771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4734200"/>
            <a:ext cx="2575912" cy="19319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960296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72241" y="1340768"/>
            <a:ext cx="4359813" cy="914400"/>
          </a:xfrm>
        </p:spPr>
        <p:txBody>
          <a:bodyPr/>
          <a:lstStyle/>
          <a:p>
            <a:r>
              <a:rPr lang="cs-CZ" dirty="0" smtClean="0"/>
              <a:t>Střelné zbraně</a:t>
            </a:r>
            <a:endParaRPr lang="cs-CZ" dirty="0"/>
          </a:p>
        </p:txBody>
      </p:sp>
      <p:pic>
        <p:nvPicPr>
          <p:cNvPr id="2050" name="Picture 2" descr="C:\Users\Michal\Desktop\1.sv.válka\P113076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241" y="2852936"/>
            <a:ext cx="4601972" cy="3451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Michal\Desktop\1.sv.válka\P1130764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988840"/>
            <a:ext cx="34290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08494" y="260648"/>
            <a:ext cx="372800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Voják s plamenometem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7022476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5889848" cy="914400"/>
          </a:xfrm>
        </p:spPr>
        <p:txBody>
          <a:bodyPr/>
          <a:lstStyle/>
          <a:p>
            <a:r>
              <a:rPr lang="cs-CZ" dirty="0" smtClean="0"/>
              <a:t>Autentická fotografie vojáků</a:t>
            </a:r>
            <a:endParaRPr lang="cs-CZ" dirty="0"/>
          </a:p>
        </p:txBody>
      </p:sp>
      <p:pic>
        <p:nvPicPr>
          <p:cNvPr id="1026" name="Picture 2" descr="C:\Users\Michal\Desktop\1.sv.válka\P1130767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060848"/>
            <a:ext cx="6279397" cy="4709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077303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2060848"/>
            <a:ext cx="3873624" cy="2304256"/>
          </a:xfrm>
        </p:spPr>
        <p:txBody>
          <a:bodyPr/>
          <a:lstStyle/>
          <a:p>
            <a:r>
              <a:rPr lang="cs-CZ" sz="6000" dirty="0" smtClean="0">
                <a:cs typeface="Aharoni" pitchFamily="2" charset="-79"/>
              </a:rPr>
              <a:t>Generál</a:t>
            </a:r>
            <a:endParaRPr lang="cs-CZ" sz="6000" dirty="0">
              <a:cs typeface="Aharoni" pitchFamily="2" charset="-79"/>
            </a:endParaRPr>
          </a:p>
        </p:txBody>
      </p:sp>
      <p:pic>
        <p:nvPicPr>
          <p:cNvPr id="2050" name="Picture 2" descr="C:\Users\Michal\Desktop\1.sv.válka\P1130755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620688"/>
            <a:ext cx="3923705" cy="52316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89679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332656"/>
            <a:ext cx="5619563" cy="1224136"/>
          </a:xfrm>
        </p:spPr>
        <p:txBody>
          <a:bodyPr/>
          <a:lstStyle/>
          <a:p>
            <a:r>
              <a:rPr lang="cs-CZ" dirty="0" smtClean="0"/>
              <a:t>Voják s typickým bajonetem na pušce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69159" y="1946354"/>
            <a:ext cx="4258816" cy="997368"/>
          </a:xfrm>
        </p:spPr>
        <p:txBody>
          <a:bodyPr>
            <a:normAutofit/>
          </a:bodyPr>
          <a:lstStyle/>
          <a:p>
            <a:pPr marL="68580" indent="0">
              <a:buNone/>
            </a:pPr>
            <a:r>
              <a:rPr lang="cs-CZ" sz="4400" dirty="0" smtClean="0"/>
              <a:t>Civilní obyvatelé</a:t>
            </a:r>
            <a:endParaRPr lang="cs-CZ" sz="4400" dirty="0"/>
          </a:p>
        </p:txBody>
      </p:sp>
      <p:pic>
        <p:nvPicPr>
          <p:cNvPr id="3074" name="Picture 2" descr="C:\Users\Michal\Desktop\1.sv.válka\P1130759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652" t="6821" r="16429"/>
          <a:stretch/>
        </p:blipFill>
        <p:spPr bwMode="auto">
          <a:xfrm>
            <a:off x="1115616" y="1736542"/>
            <a:ext cx="2650284" cy="48479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Michal\Desktop\1.sv.válka\P1130777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2993516"/>
            <a:ext cx="4788023" cy="3591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902223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Voják námořnictva</a:t>
            </a:r>
            <a:endParaRPr lang="cs-CZ" dirty="0"/>
          </a:p>
        </p:txBody>
      </p:sp>
      <p:pic>
        <p:nvPicPr>
          <p:cNvPr id="1026" name="Picture 2" descr="C:\Users\Ema\Desktop\1.sv.válka\P1130773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0590" y="1484784"/>
            <a:ext cx="3834426" cy="5112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27584" y="1828800"/>
            <a:ext cx="3312368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1. </a:t>
            </a:r>
            <a:r>
              <a:rPr lang="cs-CZ" sz="4000" dirty="0"/>
              <a:t>s</a:t>
            </a:r>
            <a:r>
              <a:rPr lang="cs-CZ" sz="4000" dirty="0" smtClean="0"/>
              <a:t>větová válka nebyla jen</a:t>
            </a:r>
          </a:p>
          <a:p>
            <a:r>
              <a:rPr lang="cs-CZ" sz="4000" dirty="0" smtClean="0"/>
              <a:t>pozemní válkou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3674153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Mosazný model rakousko-uherského křižníku vyrobený z jednoho kusu nábojnice</a:t>
            </a:r>
            <a:endParaRPr lang="cs-CZ" dirty="0"/>
          </a:p>
        </p:txBody>
      </p:sp>
      <p:pic>
        <p:nvPicPr>
          <p:cNvPr id="2050" name="Picture 2" descr="C:\Users\Ema\Desktop\1.sv.válka\P1130775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2564904"/>
            <a:ext cx="5579706" cy="41847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33491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1332760"/>
          </a:xfrm>
        </p:spPr>
        <p:txBody>
          <a:bodyPr/>
          <a:lstStyle/>
          <a:p>
            <a:pPr algn="ctr"/>
            <a:r>
              <a:rPr lang="cs-CZ" dirty="0" smtClean="0"/>
              <a:t>Někteří vojáci dostávali za </a:t>
            </a:r>
            <a:br>
              <a:rPr lang="cs-CZ" dirty="0" smtClean="0"/>
            </a:br>
            <a:r>
              <a:rPr lang="cs-CZ" dirty="0" smtClean="0"/>
              <a:t>zásluhy válečné kříže</a:t>
            </a:r>
            <a:endParaRPr lang="cs-CZ" dirty="0"/>
          </a:p>
        </p:txBody>
      </p:sp>
      <p:pic>
        <p:nvPicPr>
          <p:cNvPr id="3074" name="Picture 2" descr="C:\Users\Michal\Desktop\1.sv.válka\P1130760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916832"/>
            <a:ext cx="60960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34111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0"/>
            <a:ext cx="3456385" cy="1988840"/>
          </a:xfrm>
        </p:spPr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4098" name="Picture 2" descr="C:\Users\Michal\Desktop\1.sv.válka\P113077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1999" y="2417986"/>
            <a:ext cx="4426443" cy="4114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Michal\Desktop\1.sv.válka\P1130779.JPG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861" t="6477" r="22224" b="-6477"/>
          <a:stretch/>
        </p:blipFill>
        <p:spPr bwMode="auto">
          <a:xfrm>
            <a:off x="496417" y="836712"/>
            <a:ext cx="3912389" cy="4248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3528" y="4998842"/>
            <a:ext cx="428670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Kurzův návrh československé vlajky</a:t>
            </a:r>
          </a:p>
          <a:p>
            <a:r>
              <a:rPr lang="cs-CZ" sz="3200" dirty="0" smtClean="0"/>
              <a:t>1920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133579" y="1340768"/>
            <a:ext cx="386486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Naše státní vlajka v roce 1918</a:t>
            </a:r>
            <a:endParaRPr lang="cs-CZ" sz="3200" dirty="0"/>
          </a:p>
        </p:txBody>
      </p:sp>
      <p:cxnSp>
        <p:nvCxnSpPr>
          <p:cNvPr id="8" name="Přímá spojnice se šipkou 7"/>
          <p:cNvCxnSpPr/>
          <p:nvPr/>
        </p:nvCxnSpPr>
        <p:spPr>
          <a:xfrm flipH="1">
            <a:off x="6372201" y="1879377"/>
            <a:ext cx="962020" cy="1258689"/>
          </a:xfrm>
          <a:prstGeom prst="straightConnector1">
            <a:avLst/>
          </a:prstGeom>
          <a:ln>
            <a:solidFill>
              <a:schemeClr val="tx2">
                <a:lumMod val="50000"/>
              </a:schemeClr>
            </a:solidFill>
            <a:prstDash val="solid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V="1">
            <a:off x="2123728" y="3501008"/>
            <a:ext cx="504056" cy="1497834"/>
          </a:xfrm>
          <a:prstGeom prst="straightConnector1">
            <a:avLst/>
          </a:prstGeom>
          <a:ln>
            <a:solidFill>
              <a:schemeClr val="tx2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0331643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Zdroj obrázků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upload.wikimedia.org/wikipedia/commons/4/4c/Franz_ferdinand.jpg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Fotografie autora z Armádního muzea Žižkov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84692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149</TotalTime>
  <Words>167</Words>
  <Application>Microsoft Office PowerPoint</Application>
  <PresentationFormat>Předvádění na obrazovce (4:3)</PresentationFormat>
  <Paragraphs>55</Paragraphs>
  <Slides>14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Metro</vt:lpstr>
      <vt:lpstr>Prezentace aplikace PowerPoint</vt:lpstr>
      <vt:lpstr>1. Světová válka</vt:lpstr>
      <vt:lpstr>Jedinou záminkou byl atentát na Františka Ferdinanda d‘Este v Sarajevu 28. června 1914</vt:lpstr>
      <vt:lpstr>Česká republika jako součást  Rakouska-Uherska</vt:lpstr>
      <vt:lpstr>Začala 1. sv. válka </vt:lpstr>
      <vt:lpstr>Střelné zbraně</vt:lpstr>
      <vt:lpstr>Autentická fotografie vojáků</vt:lpstr>
      <vt:lpstr>Generál</vt:lpstr>
      <vt:lpstr>Voják s typickým bajonetem na pušce</vt:lpstr>
      <vt:lpstr>Voják námořnictva</vt:lpstr>
      <vt:lpstr>Mosazný model rakousko-uherského křižníku vyrobený z jednoho kusu nábojnice</vt:lpstr>
      <vt:lpstr>Někteří vojáci dostávali za  zásluhy válečné kříže</vt:lpstr>
      <vt:lpstr> </vt:lpstr>
      <vt:lpstr>Zdroj obrázků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1. Světová válka</dc:title>
  <dc:creator>Michal</dc:creator>
  <cp:lastModifiedBy>Ema</cp:lastModifiedBy>
  <cp:revision>22</cp:revision>
  <dcterms:created xsi:type="dcterms:W3CDTF">2013-05-11T12:53:28Z</dcterms:created>
  <dcterms:modified xsi:type="dcterms:W3CDTF">2013-06-18T19:32:49Z</dcterms:modified>
</cp:coreProperties>
</file>