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9" r:id="rId2"/>
    <p:sldId id="256" r:id="rId3"/>
    <p:sldId id="258" r:id="rId4"/>
    <p:sldId id="274" r:id="rId5"/>
    <p:sldId id="261" r:id="rId6"/>
    <p:sldId id="268" r:id="rId7"/>
    <p:sldId id="269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56" autoAdjust="0"/>
    <p:restoredTop sz="91803" autoAdjust="0"/>
  </p:normalViewPr>
  <p:slideViewPr>
    <p:cSldViewPr>
      <p:cViewPr>
        <p:scale>
          <a:sx n="75" d="100"/>
          <a:sy n="75" d="100"/>
        </p:scale>
        <p:origin x="-614" y="3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FAE4C3-073F-4FBB-8B82-9EBF5233E8E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8A1E7-1BEE-4671-80C0-952D070286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011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8A1E7-1BEE-4671-80C0-952D0702864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956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962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441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26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10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22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21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95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267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0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54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89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48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d/d8/Alauda_arvensis_2.jpg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ndsvale.jpg" TargetMode="External"/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ublicdomainpictures.net/view-image.php?image=24774&amp;picture=cap" TargetMode="External"/><Relationship Id="rId5" Type="http://schemas.openxmlformats.org/officeDocument/2006/relationships/hyperlink" Target="http://cs.wikipedia.org/wiki/Soubor:Alauda_arvensis_2.jpg" TargetMode="External"/><Relationship Id="rId4" Type="http://schemas.openxmlformats.org/officeDocument/2006/relationships/hyperlink" Target="http://cs.wikipedia.org/wiki/Soubor:Delichon_urbicum_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77828" y="1790270"/>
            <a:ext cx="333411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  <a:effectLst/>
              </a:rPr>
              <a:t>Ptáci na jaře</a:t>
            </a:r>
            <a:endParaRPr lang="cs-CZ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92D050"/>
              </a:solidFill>
              <a:effectLst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07484" y="2868470"/>
            <a:ext cx="517557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VY_12_INOVACE_01_21_Člověk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</a:t>
            </a:r>
            <a:r>
              <a:rPr lang="cs-CZ" dirty="0" smtClean="0"/>
              <a:t>- 1. 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Jaro v přírodě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2859" y="5004175"/>
            <a:ext cx="6732000" cy="97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Prezentace podporuje čtenářskou a informační gramotnost,           </a:t>
            </a:r>
          </a:p>
          <a:p>
            <a:r>
              <a:rPr lang="cs-CZ" dirty="0" smtClean="0"/>
              <a:t>umožňuje </a:t>
            </a:r>
            <a:r>
              <a:rPr lang="cs-CZ" dirty="0" smtClean="0"/>
              <a:t>aktivní </a:t>
            </a:r>
            <a:r>
              <a:rPr lang="cs-CZ" dirty="0"/>
              <a:t>zapojení </a:t>
            </a:r>
            <a:r>
              <a:rPr lang="cs-CZ" dirty="0" smtClean="0"/>
              <a:t>žáků při </a:t>
            </a:r>
            <a:r>
              <a:rPr lang="cs-CZ" dirty="0" smtClean="0"/>
              <a:t>práci </a:t>
            </a:r>
            <a:r>
              <a:rPr lang="cs-CZ" dirty="0"/>
              <a:t>na interaktivní 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57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0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4641245"/>
            <a:ext cx="205200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9534" y="1628800"/>
            <a:ext cx="77844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Stěhovaví ptáci se k nám vracejí z </a:t>
            </a:r>
            <a:r>
              <a:rPr lang="cs-CZ" sz="2800" dirty="0"/>
              <a:t>teplých </a:t>
            </a:r>
            <a:r>
              <a:rPr lang="cs-CZ" sz="2800" dirty="0" smtClean="0"/>
              <a:t>krajin, protože by u nás v zimě zahynuli hlady. Tito ptáci se totiž živí živočichy přezimujícími v různých úkrytech, které na začátku jara opouštějí. Ptáci si tak mohou opatřit dostatek potravy například mouchy, komáry,   brouky, žáby. </a:t>
            </a:r>
          </a:p>
          <a:p>
            <a:r>
              <a:rPr lang="cs-CZ" sz="2800" dirty="0" smtClean="0"/>
              <a:t>Stálí ptáci přes zimu vyhledávají semena, bobule </a:t>
            </a:r>
          </a:p>
          <a:p>
            <a:r>
              <a:rPr lang="cs-CZ" sz="2800" dirty="0" smtClean="0"/>
              <a:t>nebo se živí potravou na krmítkách.</a:t>
            </a:r>
          </a:p>
        </p:txBody>
      </p:sp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04685" y="430136"/>
            <a:ext cx="333411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  <a:effectLst/>
              </a:rPr>
              <a:t>Ptáci na jaře</a:t>
            </a:r>
            <a:endParaRPr lang="cs-CZ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92D05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9867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81" r="4561" b="25403"/>
          <a:stretch/>
        </p:blipFill>
        <p:spPr bwMode="auto">
          <a:xfrm>
            <a:off x="1037935" y="3260663"/>
            <a:ext cx="2443672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94532" y="5143483"/>
            <a:ext cx="1774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_ k_ č k _</a:t>
            </a:r>
            <a:endParaRPr lang="cs-CZ" sz="2800" dirty="0"/>
          </a:p>
        </p:txBody>
      </p:sp>
      <p:pic>
        <p:nvPicPr>
          <p:cNvPr id="6" name="Picture 2" descr="C:\Users\q98ew7\Obrázky\MB9000840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333" y="2804669"/>
            <a:ext cx="2268000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98ew7\Obrázky\MH9000840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344" y="3260663"/>
            <a:ext cx="18360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687235" y="5124179"/>
            <a:ext cx="1353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 p _</a:t>
            </a:r>
            <a:r>
              <a:rPr lang="cs-CZ" sz="2800" dirty="0" err="1" smtClean="0"/>
              <a:t>č_k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772764" y="368660"/>
            <a:ext cx="40588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</a:rPr>
              <a:t>Stěhovaví ptáci</a:t>
            </a:r>
            <a:endParaRPr lang="cs-CZ" sz="4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36585" y="1947512"/>
            <a:ext cx="2515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Kukačka obecná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35990" y="1947512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Čáp bílý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64921" y="1947512"/>
            <a:ext cx="2338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Špaček obecný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54859" y="5124179"/>
            <a:ext cx="715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_</a:t>
            </a:r>
            <a:r>
              <a:rPr lang="cs-CZ" sz="2800" dirty="0" smtClean="0"/>
              <a:t>á_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651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Delichon urbicum 1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062"/>
          <a:stretch/>
        </p:blipFill>
        <p:spPr bwMode="auto">
          <a:xfrm>
            <a:off x="374544" y="2737143"/>
            <a:ext cx="2565461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File:Landsvale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1"/>
          <a:stretch/>
        </p:blipFill>
        <p:spPr bwMode="auto">
          <a:xfrm>
            <a:off x="3272770" y="3272053"/>
            <a:ext cx="2554089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Alauda arvensis 2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 cstate="print"/>
          <a:srcRect l="5034" t="2513" r="-1"/>
          <a:stretch/>
        </p:blipFill>
        <p:spPr bwMode="auto">
          <a:xfrm>
            <a:off x="6295173" y="2574947"/>
            <a:ext cx="2472358" cy="1692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6664771" y="4568907"/>
            <a:ext cx="17331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ym typeface="Symbol"/>
              </a:rPr>
              <a:t>s k ř _v _n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02949" y="5246623"/>
            <a:ext cx="21259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ym typeface="Symbol"/>
              </a:rPr>
              <a:t>v l _š t_ v k _ 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0970" y="4702443"/>
            <a:ext cx="1741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sym typeface="Symbol"/>
              </a:rPr>
              <a:t>j</a:t>
            </a:r>
            <a:r>
              <a:rPr lang="cs-CZ" sz="2800" dirty="0" smtClean="0">
                <a:sym typeface="Symbol"/>
              </a:rPr>
              <a:t> _ ř _č k _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28787" y="323655"/>
            <a:ext cx="40588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</a:rPr>
              <a:t>Stěhovaví ptáci</a:t>
            </a:r>
            <a:endParaRPr lang="cs-CZ" sz="4800" dirty="0"/>
          </a:p>
        </p:txBody>
      </p:sp>
      <p:sp>
        <p:nvSpPr>
          <p:cNvPr id="13" name="Obdélník 12"/>
          <p:cNvSpPr/>
          <p:nvPr/>
        </p:nvSpPr>
        <p:spPr>
          <a:xfrm>
            <a:off x="493124" y="1431533"/>
            <a:ext cx="2219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sym typeface="Symbol"/>
              </a:rPr>
              <a:t>Jiřička obecná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199815" y="1969512"/>
            <a:ext cx="2700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sym typeface="Symbol"/>
              </a:rPr>
              <a:t>Vlaštovka obecná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506296" y="1538790"/>
            <a:ext cx="20501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sym typeface="Symbol"/>
              </a:rPr>
              <a:t>Skřivan polní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83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539" y="1422527"/>
            <a:ext cx="823591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Ptáci </a:t>
            </a:r>
            <a:r>
              <a:rPr lang="cs-CZ" sz="2800" dirty="0"/>
              <a:t>se na jaře připravují na hnízdění</a:t>
            </a:r>
            <a:r>
              <a:rPr lang="cs-CZ" sz="2800" dirty="0" smtClean="0"/>
              <a:t>. </a:t>
            </a:r>
            <a:r>
              <a:rPr lang="cs-CZ" sz="2800" dirty="0"/>
              <a:t>Konají se ptačí námluvy.</a:t>
            </a:r>
            <a:r>
              <a:rPr lang="cs-CZ" sz="2800" dirty="0" smtClean="0"/>
              <a:t> </a:t>
            </a:r>
            <a:r>
              <a:rPr lang="cs-CZ" sz="2800" dirty="0"/>
              <a:t>V přírodě se ozývá </a:t>
            </a:r>
            <a:r>
              <a:rPr lang="cs-CZ" sz="2800" dirty="0" smtClean="0"/>
              <a:t>zpěv </a:t>
            </a:r>
            <a:r>
              <a:rPr lang="cs-CZ" sz="2800" dirty="0"/>
              <a:t>ptáků. </a:t>
            </a:r>
            <a:r>
              <a:rPr lang="cs-CZ" sz="2800" dirty="0" smtClean="0"/>
              <a:t>Samečci </a:t>
            </a:r>
            <a:r>
              <a:rPr lang="cs-CZ" sz="2800" dirty="0"/>
              <a:t>si přivolávají samičky svým neodolatelným zpěvem, aby utvořili </a:t>
            </a:r>
            <a:r>
              <a:rPr lang="cs-CZ" sz="2800" dirty="0" smtClean="0"/>
              <a:t>pár a vyvedli mláďata. Opravují si stará hnízda nebo si budují nová. Ptáci </a:t>
            </a:r>
            <a:r>
              <a:rPr lang="cs-CZ" sz="2800" dirty="0"/>
              <a:t>si </a:t>
            </a:r>
            <a:r>
              <a:rPr lang="cs-CZ" sz="2800" dirty="0" smtClean="0"/>
              <a:t>staví hnízda například                 v korunách stromů, v keřích, budkách i v podkroví domů. Při stavbě hnízda používají například větvičky, stébla trávy, kořínky, bláto, mech a peří.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06715" y="458670"/>
            <a:ext cx="432618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</a:rPr>
              <a:t>Jak ptáci hnízdí?</a:t>
            </a:r>
            <a:endParaRPr lang="cs-CZ" sz="4800" dirty="0"/>
          </a:p>
        </p:txBody>
      </p:sp>
      <p:pic>
        <p:nvPicPr>
          <p:cNvPr id="15" name="Picture 2" descr="C:\Users\q98ew7\Obrázky\MB9004283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290" y="244119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&amp;ccaron;á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4539848"/>
            <a:ext cx="1512000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1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554" y="1448780"/>
            <a:ext cx="785814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Samička naklade </a:t>
            </a:r>
            <a:r>
              <a:rPr lang="cs-CZ" sz="2800" dirty="0"/>
              <a:t>do hnízda </a:t>
            </a:r>
            <a:r>
              <a:rPr lang="cs-CZ" sz="2800" dirty="0" smtClean="0"/>
              <a:t>snůšku vajec, kterou pečlivě zahřívá </a:t>
            </a:r>
            <a:r>
              <a:rPr lang="cs-CZ" sz="2800" dirty="0"/>
              <a:t>svým </a:t>
            </a:r>
            <a:r>
              <a:rPr lang="cs-CZ" sz="2800" dirty="0" smtClean="0"/>
              <a:t>tělem několik dní. Během hnízdění ptáky nerušíme, ani nesaháme na vajíčka.  Ptáci by mohli hnízdo předčasně opustit. Po vylíhnutí vyžadují ptáčata neustálé krmení. Oba rodiče jim nosí zejména hmyz a housenky. </a:t>
            </a:r>
          </a:p>
          <a:p>
            <a:r>
              <a:rPr lang="cs-CZ" sz="2800" dirty="0" smtClean="0"/>
              <a:t>Ptáci </a:t>
            </a:r>
            <a:r>
              <a:rPr lang="cs-CZ" sz="2800" dirty="0"/>
              <a:t>jsou velmi užiteční, protože se živí škodlivým </a:t>
            </a:r>
            <a:r>
              <a:rPr lang="cs-CZ" sz="2800" dirty="0" smtClean="0"/>
              <a:t>hmyzem, housenkami a </a:t>
            </a:r>
            <a:r>
              <a:rPr lang="cs-CZ" sz="2800" dirty="0"/>
              <a:t>dalšími škůdci. </a:t>
            </a:r>
            <a:r>
              <a:rPr lang="cs-CZ" sz="2800" dirty="0" smtClean="0"/>
              <a:t>Svým zpěvem také zpříjemňují lidem pobyt v přírodě.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816805" y="503675"/>
            <a:ext cx="412080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</a:rPr>
              <a:t>Péče o mláďata</a:t>
            </a:r>
            <a:endParaRPr lang="cs-CZ" sz="4800" dirty="0"/>
          </a:p>
        </p:txBody>
      </p:sp>
      <p:pic>
        <p:nvPicPr>
          <p:cNvPr id="1026" name="Picture 2" descr="C:\Users\q98ew7\Obrázky\MB9000229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901" y="50292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0" t="6818" r="14642" b="20547"/>
          <a:stretch/>
        </p:blipFill>
        <p:spPr bwMode="auto">
          <a:xfrm>
            <a:off x="656565" y="5408938"/>
            <a:ext cx="1173537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57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474" y="1088740"/>
            <a:ext cx="8235915" cy="540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Co používají ptáci ke stavbě hnízda?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Větvičky</a:t>
            </a:r>
            <a:r>
              <a:rPr lang="cs-CZ" sz="2800" dirty="0">
                <a:solidFill>
                  <a:srgbClr val="FF0000"/>
                </a:solidFill>
              </a:rPr>
              <a:t>, stébla trávy, kořínky, bláto, mech a peří. </a:t>
            </a:r>
          </a:p>
          <a:p>
            <a:r>
              <a:rPr lang="cs-CZ" sz="2800" dirty="0" smtClean="0"/>
              <a:t>2. Z čeho </a:t>
            </a:r>
            <a:r>
              <a:rPr lang="cs-CZ" sz="2800" dirty="0"/>
              <a:t>se líhnou mláďata </a:t>
            </a:r>
            <a:r>
              <a:rPr lang="cs-CZ" sz="2800" dirty="0" smtClean="0"/>
              <a:t>ptáků?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Z </a:t>
            </a:r>
            <a:r>
              <a:rPr lang="cs-CZ" sz="2800" dirty="0">
                <a:solidFill>
                  <a:srgbClr val="FF0000"/>
                </a:solidFill>
              </a:rPr>
              <a:t>vajíček.</a:t>
            </a:r>
          </a:p>
          <a:p>
            <a:r>
              <a:rPr lang="cs-CZ" sz="2800" dirty="0" smtClean="0"/>
              <a:t>3. Kam </a:t>
            </a:r>
            <a:r>
              <a:rPr lang="cs-CZ" sz="2800" dirty="0"/>
              <a:t>klade samička </a:t>
            </a:r>
            <a:r>
              <a:rPr lang="cs-CZ" sz="2800" dirty="0" smtClean="0"/>
              <a:t>vajíčka?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    Do </a:t>
            </a:r>
            <a:r>
              <a:rPr lang="cs-CZ" sz="2800" dirty="0">
                <a:solidFill>
                  <a:srgbClr val="FF0000"/>
                </a:solidFill>
              </a:rPr>
              <a:t>hnízda.</a:t>
            </a:r>
          </a:p>
          <a:p>
            <a:r>
              <a:rPr lang="cs-CZ" sz="2800" dirty="0" smtClean="0"/>
              <a:t>4. Kdo </a:t>
            </a:r>
            <a:r>
              <a:rPr lang="cs-CZ" sz="2800" dirty="0"/>
              <a:t>shání ptáčatům potravu</a:t>
            </a:r>
            <a:r>
              <a:rPr lang="cs-CZ" sz="2800" dirty="0" smtClean="0"/>
              <a:t>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Oba </a:t>
            </a:r>
            <a:r>
              <a:rPr lang="cs-CZ" sz="2800" dirty="0">
                <a:solidFill>
                  <a:srgbClr val="FF0000"/>
                </a:solidFill>
              </a:rPr>
              <a:t>rodiče.</a:t>
            </a:r>
          </a:p>
          <a:p>
            <a:r>
              <a:rPr lang="cs-CZ" sz="2800" dirty="0" smtClean="0"/>
              <a:t>5. Jaký je význam ptáků?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Loví hmyz, housenky </a:t>
            </a:r>
            <a:r>
              <a:rPr lang="cs-CZ" sz="2800" dirty="0">
                <a:solidFill>
                  <a:srgbClr val="FF0000"/>
                </a:solidFill>
              </a:rPr>
              <a:t>a </a:t>
            </a:r>
            <a:r>
              <a:rPr lang="cs-CZ" sz="2800" dirty="0" smtClean="0">
                <a:solidFill>
                  <a:srgbClr val="FF0000"/>
                </a:solidFill>
              </a:rPr>
              <a:t>další škůdce.</a:t>
            </a:r>
          </a:p>
          <a:p>
            <a:r>
              <a:rPr lang="cs-CZ" sz="2800" dirty="0" smtClean="0"/>
              <a:t>6. Kteří ptáci se vracejí z teplých krajin?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>
                <a:solidFill>
                  <a:srgbClr val="FF0000"/>
                </a:solidFill>
              </a:rPr>
              <a:t>Vlaštovky, </a:t>
            </a:r>
            <a:r>
              <a:rPr lang="cs-CZ" sz="2800" dirty="0" smtClean="0">
                <a:solidFill>
                  <a:srgbClr val="FF0000"/>
                </a:solidFill>
              </a:rPr>
              <a:t>jiřičky, </a:t>
            </a:r>
            <a:r>
              <a:rPr lang="cs-CZ" sz="2800" dirty="0">
                <a:solidFill>
                  <a:srgbClr val="FF0000"/>
                </a:solidFill>
              </a:rPr>
              <a:t>čápi, skřivani, špačci, </a:t>
            </a:r>
            <a:r>
              <a:rPr lang="cs-CZ" sz="2800" dirty="0" smtClean="0">
                <a:solidFill>
                  <a:srgbClr val="FF0000"/>
                </a:solidFill>
              </a:rPr>
              <a:t>kukačky.  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pPr marL="342900" indent="-342900">
              <a:buAutoNum type="arabicPeriod"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96625" y="279893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56665" y="59942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22050" y="33389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78650"/>
            <a:ext cx="67933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92D050"/>
                </a:solidFill>
              </a:rPr>
              <a:t>Odpověz na otázky z přečteného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5135" y="953725"/>
            <a:ext cx="7956631" cy="3456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Odkazy:</a:t>
            </a:r>
          </a:p>
          <a:p>
            <a:r>
              <a:rPr lang="cs-CZ" sz="1400" b="1" dirty="0" smtClean="0">
                <a:sym typeface="Symbol"/>
              </a:rPr>
              <a:t>Obrázky </a:t>
            </a:r>
            <a:r>
              <a:rPr lang="cs-CZ" sz="1400" b="1" dirty="0">
                <a:sym typeface="Symbol"/>
              </a:rPr>
              <a:t>dostupné na WWW: &lt;</a:t>
            </a:r>
            <a:r>
              <a:rPr lang="cs-CZ" sz="1400" b="1" dirty="0">
                <a:sym typeface="Symbol"/>
                <a:hlinkClick r:id="rId2"/>
              </a:rPr>
              <a:t>http://office.microsoft.com</a:t>
            </a:r>
            <a:r>
              <a:rPr lang="cs-CZ" sz="1400" b="1" dirty="0">
                <a:sym typeface="Symbol"/>
              </a:rPr>
              <a:t>&gt;.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err="1" smtClean="0"/>
              <a:t>Thyssen</a:t>
            </a:r>
            <a:r>
              <a:rPr lang="cs-CZ" sz="1400" dirty="0"/>
              <a:t>, Malene. Wikipedia.cz: Landsvale.jpg [online]. [cit. </a:t>
            </a:r>
            <a:r>
              <a:rPr lang="cs-CZ" sz="1400" dirty="0" smtClean="0"/>
              <a:t>2013-02-24].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400" dirty="0" smtClean="0">
                <a:sym typeface="Symbol"/>
              </a:rPr>
              <a:t></a:t>
            </a:r>
            <a:r>
              <a:rPr lang="cs-CZ" sz="1400" dirty="0" smtClean="0">
                <a:sym typeface="Symbol"/>
                <a:hlinkClick r:id="rId3"/>
              </a:rPr>
              <a:t>http://cs.wikipedia.org/wiki/</a:t>
            </a:r>
            <a:r>
              <a:rPr lang="cs-CZ" sz="1400" dirty="0" err="1" smtClean="0">
                <a:sym typeface="Symbol"/>
                <a:hlinkClick r:id="rId3"/>
              </a:rPr>
              <a:t>Soubor:Landsvale.jpg</a:t>
            </a:r>
            <a:r>
              <a:rPr lang="cs-CZ" sz="1400" dirty="0" smtClean="0">
                <a:sym typeface="Symbol"/>
              </a:rPr>
              <a:t></a:t>
            </a:r>
          </a:p>
          <a:p>
            <a:r>
              <a:rPr lang="cs-CZ" sz="1400" b="1" dirty="0" err="1" smtClean="0"/>
              <a:t>Butko,Andrew</a:t>
            </a:r>
            <a:r>
              <a:rPr lang="cs-CZ" sz="1400" b="1" dirty="0" smtClean="0"/>
              <a:t>. </a:t>
            </a:r>
            <a:r>
              <a:rPr lang="cs-CZ" sz="1400" dirty="0"/>
              <a:t>Wikipedia.cz: </a:t>
            </a:r>
            <a:r>
              <a:rPr lang="cs-CZ" sz="1400" b="1" dirty="0" err="1" smtClean="0">
                <a:hlinkClick r:id="rId4"/>
              </a:rPr>
              <a:t>Delichon</a:t>
            </a:r>
            <a:r>
              <a:rPr lang="cs-CZ" sz="1400" b="1" dirty="0" smtClean="0"/>
              <a:t> </a:t>
            </a:r>
            <a:r>
              <a:rPr lang="cs-CZ" sz="1400" b="1" dirty="0" err="1"/>
              <a:t>urbicum</a:t>
            </a:r>
            <a:r>
              <a:rPr lang="cs-CZ" sz="1400" b="1" dirty="0"/>
              <a:t> 10.jpg. </a:t>
            </a:r>
            <a:r>
              <a:rPr lang="cs-CZ" sz="1400" dirty="0"/>
              <a:t>Wikipedia.cz: </a:t>
            </a:r>
            <a:r>
              <a:rPr lang="cs-CZ" sz="1400" dirty="0" err="1"/>
              <a:t>Delichon</a:t>
            </a:r>
            <a:r>
              <a:rPr lang="cs-CZ" sz="1400" b="1" dirty="0"/>
              <a:t> </a:t>
            </a:r>
            <a:r>
              <a:rPr lang="cs-CZ" sz="1400" b="1" dirty="0" err="1"/>
              <a:t>urbicum</a:t>
            </a:r>
            <a:r>
              <a:rPr lang="cs-CZ" sz="1400" b="1" dirty="0"/>
              <a:t> 10.jpg.</a:t>
            </a:r>
            <a:r>
              <a:rPr lang="cs-CZ" sz="1400" dirty="0"/>
              <a:t> [online]. </a:t>
            </a:r>
          </a:p>
          <a:p>
            <a:r>
              <a:rPr lang="cs-CZ" sz="1400" dirty="0"/>
              <a:t>[cit. 2013-02-24].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</a:t>
            </a:r>
            <a:endParaRPr lang="cs-CZ" sz="1400" b="1" dirty="0"/>
          </a:p>
          <a:p>
            <a:r>
              <a:rPr lang="cs-CZ" sz="1400" b="1" dirty="0">
                <a:hlinkClick r:id="rId4"/>
              </a:rPr>
              <a:t>http://cs.wikipedia.org/wiki/Soubor:Delichon_urbicum_10.jpg</a:t>
            </a:r>
            <a:r>
              <a:rPr lang="cs-CZ" sz="1400" b="1" dirty="0"/>
              <a:t>      </a:t>
            </a:r>
            <a:endParaRPr lang="cs-CZ" sz="1400" b="1" dirty="0" smtClean="0"/>
          </a:p>
          <a:p>
            <a:r>
              <a:rPr lang="cs-CZ" sz="1400" dirty="0" err="1" smtClean="0">
                <a:sym typeface="Symbol"/>
              </a:rPr>
              <a:t>Petterson</a:t>
            </a:r>
            <a:r>
              <a:rPr lang="cs-CZ" sz="1400" dirty="0">
                <a:sym typeface="Symbol"/>
              </a:rPr>
              <a:t>, Daniel. </a:t>
            </a:r>
            <a:r>
              <a:rPr lang="cs-CZ" sz="1400" dirty="0"/>
              <a:t>Wikipedia.cz: </a:t>
            </a:r>
            <a:r>
              <a:rPr lang="cs-CZ" sz="1400" dirty="0" err="1"/>
              <a:t>Alauda</a:t>
            </a:r>
            <a:r>
              <a:rPr lang="cs-CZ" sz="1400" dirty="0"/>
              <a:t> </a:t>
            </a:r>
            <a:r>
              <a:rPr lang="cs-CZ" sz="1400" dirty="0" err="1"/>
              <a:t>arvensis</a:t>
            </a:r>
            <a:r>
              <a:rPr lang="cs-CZ" sz="1400" dirty="0"/>
              <a:t> 2.jpg [online]. [cit. 2013-02-24].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sym typeface="Symbol"/>
              </a:rPr>
              <a:t></a:t>
            </a:r>
            <a:r>
              <a:rPr lang="cs-CZ" sz="1400" dirty="0">
                <a:sym typeface="Symbol"/>
                <a:hlinkClick r:id="rId5"/>
              </a:rPr>
              <a:t>http://cs.wikipedia.org/wiki/Soubor:Alauda_arvensis_2.jpg</a:t>
            </a:r>
            <a:r>
              <a:rPr lang="cs-CZ" sz="1400" dirty="0">
                <a:sym typeface="Symbol"/>
              </a:rPr>
              <a:t>.  </a:t>
            </a:r>
            <a:endParaRPr lang="cs-CZ" sz="1400" dirty="0" smtClean="0">
              <a:sym typeface="Symbol"/>
            </a:endParaRPr>
          </a:p>
          <a:p>
            <a:r>
              <a:rPr lang="cs-CZ" sz="1400" dirty="0" smtClean="0"/>
              <a:t>Illnerová, Jana. </a:t>
            </a:r>
            <a:r>
              <a:rPr lang="cs-CZ" sz="1400" dirty="0" smtClean="0">
                <a:cs typeface="Times New Roman" pitchFamily="18" charset="0"/>
                <a:sym typeface="Symbol"/>
              </a:rPr>
              <a:t>Public </a:t>
            </a:r>
            <a:r>
              <a:rPr lang="cs-CZ" sz="1400" dirty="0" err="1">
                <a:cs typeface="Times New Roman" pitchFamily="18" charset="0"/>
                <a:sym typeface="Symbol"/>
              </a:rPr>
              <a:t>domain</a:t>
            </a:r>
            <a:r>
              <a:rPr lang="cs-CZ" sz="1400" dirty="0">
                <a:cs typeface="Times New Roman" pitchFamily="18" charset="0"/>
                <a:sym typeface="Symbol"/>
              </a:rPr>
              <a:t> pictures.net</a:t>
            </a:r>
            <a:r>
              <a:rPr lang="cs-CZ" sz="1400" dirty="0" smtClean="0">
                <a:cs typeface="Times New Roman" pitchFamily="18" charset="0"/>
                <a:sym typeface="Symbol"/>
              </a:rPr>
              <a:t>: </a:t>
            </a:r>
            <a:r>
              <a:rPr lang="cs-CZ" sz="1400" dirty="0" smtClean="0"/>
              <a:t>Č</a:t>
            </a:r>
            <a:r>
              <a:rPr lang="cs-CZ" sz="1400" b="1" dirty="0" smtClean="0"/>
              <a:t>áp.jpg </a:t>
            </a:r>
            <a:r>
              <a:rPr lang="cs-CZ" sz="1400" dirty="0"/>
              <a:t>[online].</a:t>
            </a:r>
            <a:r>
              <a:rPr lang="cs-CZ" sz="1400" dirty="0">
                <a:cs typeface="Times New Roman" pitchFamily="18" charset="0"/>
                <a:sym typeface="Symbol"/>
              </a:rPr>
              <a:t> </a:t>
            </a:r>
            <a:r>
              <a:rPr lang="cs-CZ" sz="1400" dirty="0"/>
              <a:t>[cit. 2013-02-24].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</a:t>
            </a:r>
            <a:r>
              <a:rPr lang="cs-CZ" sz="1400" dirty="0" smtClean="0"/>
              <a:t>: &lt;</a:t>
            </a:r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www.publicdomainpictures.net/</a:t>
            </a:r>
            <a:r>
              <a:rPr lang="cs-CZ" sz="1400" dirty="0" err="1" smtClean="0">
                <a:hlinkClick r:id="rId6"/>
              </a:rPr>
              <a:t>view-image.php?image</a:t>
            </a:r>
            <a:r>
              <a:rPr lang="cs-CZ" sz="1400" dirty="0" smtClean="0">
                <a:hlinkClick r:id="rId6"/>
              </a:rPr>
              <a:t>=24774&amp;picture=cap</a:t>
            </a:r>
            <a:r>
              <a:rPr lang="cs-CZ" sz="1400" dirty="0" smtClean="0"/>
              <a:t>&gt;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b="1" dirty="0"/>
          </a:p>
          <a:p>
            <a:endParaRPr lang="cs-CZ" sz="1400" smtClean="0">
              <a:sym typeface="Symbol"/>
            </a:endParaRPr>
          </a:p>
          <a:p>
            <a:endParaRPr lang="cs-CZ" sz="14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189017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1650</TotalTime>
  <Words>589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195</cp:revision>
  <dcterms:created xsi:type="dcterms:W3CDTF">2013-02-24T10:09:07Z</dcterms:created>
  <dcterms:modified xsi:type="dcterms:W3CDTF">2013-07-03T14:04:05Z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