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2"/>
  </p:notesMasterIdLst>
  <p:sldIdLst>
    <p:sldId id="258" r:id="rId2"/>
    <p:sldId id="257" r:id="rId3"/>
    <p:sldId id="263" r:id="rId4"/>
    <p:sldId id="262" r:id="rId5"/>
    <p:sldId id="264" r:id="rId6"/>
    <p:sldId id="265" r:id="rId7"/>
    <p:sldId id="266" r:id="rId8"/>
    <p:sldId id="259" r:id="rId9"/>
    <p:sldId id="260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E3FDE45-AF77-4B5C-9715-49D594BDF05E}" styleName="Světlý styl 1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5FD0F851-EC5A-4D38-B0AD-8093EC10F338}" styleName="Světlý styl 1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4CCD6C5-44C1-467F-8870-8787609509B6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96BEBE-46D5-41FA-A467-D1CF3123EE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026703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96BEBE-46D5-41FA-A467-D1CF3123EEC5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924926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29337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0" y="2925286"/>
            <a:ext cx="9144000" cy="1588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2514600" y="236220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65400" y="3045460"/>
            <a:ext cx="4013200" cy="428625"/>
          </a:xfrm>
        </p:spPr>
        <p:txBody>
          <a:bodyPr tIns="0" anchor="t">
            <a:noAutofit/>
          </a:bodyPr>
          <a:lstStyle>
            <a:lvl1pPr marL="0" indent="0" algn="ctr">
              <a:buNone/>
              <a:defRPr sz="1600" b="0" i="0" cap="none" spc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65400" y="2397760"/>
            <a:ext cx="4013200" cy="599440"/>
          </a:xfrm>
          <a:noFill/>
          <a:ln>
            <a:noFill/>
          </a:ln>
        </p:spPr>
        <p:txBody>
          <a:bodyPr bIns="0" anchor="b"/>
          <a:lstStyle>
            <a:lvl1pPr>
              <a:defRPr>
                <a:effectLst>
                  <a:glow rad="88900">
                    <a:schemeClr val="tx1">
                      <a:alpha val="6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 bwMode="black"/>
        <p:txBody>
          <a:bodyPr/>
          <a:lstStyle/>
          <a:p>
            <a:fld id="{057AA36B-2A01-4FC2-9205-D1FEFD44669E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7551582-C0BF-49CC-A488-78DA401D30D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457200" y="2020824"/>
            <a:ext cx="8229600" cy="40751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57AA36B-2A01-4FC2-9205-D1FEFD44669E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E7551582-C0BF-49CC-A488-78DA401D30D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922776"/>
            <a:ext cx="9144000" cy="29352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0" y="3921760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/>
          <p:cNvSpPr/>
          <p:nvPr/>
        </p:nvSpPr>
        <p:spPr>
          <a:xfrm>
            <a:off x="2514600" y="336804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 bwMode="black">
          <a:xfrm>
            <a:off x="2529052" y="3367246"/>
            <a:ext cx="4085897" cy="706821"/>
          </a:xfrm>
          <a:prstGeom prst="rect">
            <a:avLst/>
          </a:prstGeom>
          <a:noFill/>
          <a:ln w="98425" cmpd="thinThick">
            <a:noFill/>
            <a:miter lim="800000"/>
          </a:ln>
        </p:spPr>
        <p:txBody>
          <a:bodyPr vert="horz" lIns="91440" tIns="45720" rIns="91440" bIns="0" rtlCol="0" anchor="b" anchorCtr="0">
            <a:normAutofit/>
          </a:bodyPr>
          <a:lstStyle>
            <a:lvl1pPr>
              <a:defRPr kumimoji="0" lang="en-US" sz="18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Subtitle 2"/>
          <p:cNvSpPr>
            <a:spLocks noGrp="1"/>
          </p:cNvSpPr>
          <p:nvPr>
            <p:ph type="subTitle" idx="1"/>
          </p:nvPr>
        </p:nvSpPr>
        <p:spPr bwMode="black">
          <a:xfrm>
            <a:off x="2518542" y="4084577"/>
            <a:ext cx="4106917" cy="397094"/>
          </a:xfrm>
        </p:spPr>
        <p:txBody>
          <a:bodyPr tIns="0" anchor="t" anchorCtr="0">
            <a:normAutofit/>
          </a:bodyPr>
          <a:lstStyle>
            <a:lvl1pPr marL="0" indent="0" algn="ctr">
              <a:buNone/>
              <a:def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7AA36B-2A01-4FC2-9205-D1FEFD44669E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7551582-C0BF-49CC-A488-78DA401D30D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020824"/>
            <a:ext cx="4023360" cy="40050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020824"/>
            <a:ext cx="4023360" cy="40050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057AA36B-2A01-4FC2-9205-D1FEFD44669E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E7551582-C0BF-49CC-A488-78DA401D30D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819400"/>
            <a:ext cx="4023360" cy="3209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4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816352"/>
            <a:ext cx="4023360" cy="3209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kern="1200" cap="none" spc="200" baseline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6344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i="0" kern="1200" cap="none" spc="200" baseline="0" dirty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lnSpc>
                <a:spcPct val="11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Tx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057AA36B-2A01-4FC2-9205-D1FEFD44669E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E7551582-C0BF-49CC-A488-78DA401D30D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7AA36B-2A01-4FC2-9205-D1FEFD44669E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7551582-C0BF-49CC-A488-78DA401D30D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7AA36B-2A01-4FC2-9205-D1FEFD44669E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7551582-C0BF-49CC-A488-78DA401D30D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4"/>
          </p:nvPr>
        </p:nvSpPr>
        <p:spPr>
          <a:xfrm>
            <a:off x="1485900" y="1914525"/>
            <a:ext cx="6172200" cy="351091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737360" y="5513832"/>
            <a:ext cx="5669280" cy="548640"/>
          </a:xfrm>
        </p:spPr>
        <p:txBody>
          <a:bodyPr vert="horz" lIns="91440" tIns="0" rIns="91440" bIns="4572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accent1"/>
              </a:buClr>
              <a:buFont typeface="Arial" pitchFamily="34" charset="0"/>
              <a:buNone/>
              <a:defRPr lang="en-US" sz="1400" b="0" i="0" kern="1200" cap="none" spc="0" baseline="0" smtClean="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057AA36B-2A01-4FC2-9205-D1FEFD44669E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19" name="Slide Number Placeholder 18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E7551582-C0BF-49CC-A488-78DA401D30D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852209" y="2026918"/>
            <a:ext cx="5439582" cy="3263750"/>
          </a:xfrm>
          <a:solidFill>
            <a:schemeClr val="tx1"/>
          </a:solidFill>
          <a:ln w="69850" cmpd="dbl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0" kern="1200" cap="none" spc="0" baseline="0" dirty="0">
                <a:solidFill>
                  <a:schemeClr val="bg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1737360" y="5516880"/>
            <a:ext cx="5669280" cy="548640"/>
          </a:xfrm>
        </p:spPr>
        <p:txBody>
          <a:bodyPr vert="horz" lIns="91440" tIns="0" rIns="91440" bIns="0" rtlCol="0" anchor="ctr" anchorCtr="0">
            <a:normAutofit/>
          </a:bodyPr>
          <a:lstStyle>
            <a:lvl1pPr marL="0" indent="0">
              <a:spcBef>
                <a:spcPts val="0"/>
              </a:spcBef>
              <a:buNone/>
              <a:defRPr lang="en-US" sz="1400" b="0" i="0" kern="1200" cap="none" spc="30" baseline="0" smtClean="0">
                <a:solidFill>
                  <a:schemeClr val="tx2"/>
                </a:solidFill>
                <a:latin typeface="+mn-lt"/>
                <a:ea typeface="+mn-ea"/>
                <a:cs typeface="Tahoma" pitchFamily="34" charset="0"/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marL="0" lvl="0" indent="0" algn="ctr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4"/>
          </p:nvPr>
        </p:nvSpPr>
        <p:spPr>
          <a:xfrm>
            <a:off x="2981325" y="273180"/>
            <a:ext cx="3181350" cy="292100"/>
          </a:xfrm>
        </p:spPr>
        <p:txBody>
          <a:bodyPr/>
          <a:lstStyle/>
          <a:p>
            <a:fld id="{057AA36B-2A01-4FC2-9205-D1FEFD44669E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5"/>
          </p:nvPr>
        </p:nvSpPr>
        <p:spPr>
          <a:xfrm>
            <a:off x="4038600" y="6172200"/>
            <a:ext cx="1066800" cy="304800"/>
          </a:xfrm>
        </p:spPr>
        <p:txBody>
          <a:bodyPr/>
          <a:lstStyle/>
          <a:p>
            <a:fld id="{E7551582-C0BF-49CC-A488-78DA401D30D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6"/>
          </p:nvPr>
        </p:nvSpPr>
        <p:spPr>
          <a:xfrm>
            <a:off x="1447800" y="6486525"/>
            <a:ext cx="6248400" cy="2921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7AA36B-2A01-4FC2-9205-D1FEFD44669E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51582-C0BF-49CC-A488-78DA401D30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/>
          <p:cNvCxnSpPr/>
          <p:nvPr/>
        </p:nvCxnSpPr>
        <p:spPr>
          <a:xfrm rot="5400000">
            <a:off x="4267200" y="3429000"/>
            <a:ext cx="6858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/>
          <p:cNvSpPr/>
          <p:nvPr/>
        </p:nvSpPr>
        <p:spPr bwMode="hidden">
          <a:xfrm>
            <a:off x="0" y="1"/>
            <a:ext cx="76962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629400" cy="5029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7AA36B-2A01-4FC2-9205-D1FEFD44669E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51582-C0BF-49CC-A488-78DA401D30D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39000" y="914401"/>
            <a:ext cx="926980" cy="5029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 bwMode="hidden">
          <a:xfrm>
            <a:off x="0" y="1335973"/>
            <a:ext cx="9144000" cy="55220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019301"/>
            <a:ext cx="8229600" cy="41173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981325" y="273180"/>
            <a:ext cx="318135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 b="0" cap="all" spc="300" baseline="0">
                <a:solidFill>
                  <a:schemeClr val="tx1"/>
                </a:solidFill>
              </a:defRPr>
            </a:lvl1pPr>
          </a:lstStyle>
          <a:p>
            <a:fld id="{057AA36B-2A01-4FC2-9205-D1FEFD44669E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7800" y="6486525"/>
            <a:ext cx="62484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100" b="0" cap="all" spc="30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038600" y="6172200"/>
            <a:ext cx="1066800" cy="304800"/>
          </a:xfrm>
          <a:prstGeom prst="rect">
            <a:avLst/>
          </a:prstGeom>
          <a:ln>
            <a:noFill/>
          </a:ln>
        </p:spPr>
        <p:txBody>
          <a:bodyPr vert="horz" lIns="0" tIns="0" rIns="0" bIns="0" rtlCol="0" anchor="ctr">
            <a:normAutofit/>
          </a:bodyPr>
          <a:lstStyle>
            <a:lvl1pPr algn="ctr">
              <a:defRPr sz="1200" b="1">
                <a:solidFill>
                  <a:schemeClr val="tx1"/>
                </a:solidFill>
              </a:defRPr>
            </a:lvl1pPr>
          </a:lstStyle>
          <a:p>
            <a:fld id="{E7551582-C0BF-49CC-A488-78DA401D30DE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1331436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ts val="400"/>
        </a:spcBef>
        <a:buNone/>
        <a:defRPr sz="1800" b="1" kern="1200" cap="all" spc="0" baseline="0">
          <a:solidFill>
            <a:schemeClr val="bg1">
              <a:lumMod val="75000"/>
              <a:lumOff val="25000"/>
            </a:schemeClr>
          </a:solidFill>
          <a:effectLst/>
          <a:latin typeface="+mj-lt"/>
          <a:ea typeface="+mj-ea"/>
          <a:cs typeface="Tunga" pitchFamily="2"/>
        </a:defRPr>
      </a:lvl1pPr>
    </p:titleStyle>
    <p:bodyStyle>
      <a:lvl1pPr marL="0" indent="0" algn="ctr" defTabSz="914400" rtl="0" eaLnBrk="1" latinLnBrk="0" hangingPunct="1">
        <a:lnSpc>
          <a:spcPct val="100000"/>
        </a:lnSpc>
        <a:spcBef>
          <a:spcPts val="600"/>
        </a:spcBef>
        <a:spcAft>
          <a:spcPts val="0"/>
        </a:spcAft>
        <a:buClr>
          <a:schemeClr val="accent1"/>
        </a:buClr>
        <a:buFontTx/>
        <a:buNone/>
        <a:defRPr sz="2000" b="0" i="0" kern="1200" cap="none" spc="30" baseline="0">
          <a:solidFill>
            <a:schemeClr val="tx1"/>
          </a:solidFill>
          <a:latin typeface="+mn-lt"/>
          <a:ea typeface="+mn-ea"/>
          <a:cs typeface="Tahoma" pitchFamily="34" charset="0"/>
        </a:defRPr>
      </a:lvl1pPr>
      <a:lvl2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3pPr>
      <a:lvl4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 baseline="0">
          <a:solidFill>
            <a:schemeClr val="tx1"/>
          </a:solidFill>
          <a:latin typeface="+mn-lt"/>
          <a:ea typeface="+mn-ea"/>
          <a:cs typeface="Tahoma" pitchFamily="34" charset="0"/>
        </a:defRPr>
      </a:lvl5pPr>
      <a:lvl6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8/85/Eleanor_Roosevelt_and_Human_Rights_Declaration.jpg" TargetMode="External"/><Relationship Id="rId3" Type="http://schemas.openxmlformats.org/officeDocument/2006/relationships/hyperlink" Target="http://office.microsoft.com/cs-cz/images/results.aspx?qu=majetek&amp;ex=1&amp;ctt=1" TargetMode="External"/><Relationship Id="rId7" Type="http://schemas.openxmlformats.org/officeDocument/2006/relationships/hyperlink" Target="http://cs.wikipedia.org/wiki/Soubor:King_portrait.gif" TargetMode="External"/><Relationship Id="rId2" Type="http://schemas.openxmlformats.org/officeDocument/2006/relationships/hyperlink" Target="http://office.microsoft.com/cs-cz/images/results.aspx?qu=sv%C4%9Bt&amp;ex=1&amp;ctt=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8/85/Tenzin_Gyatzo_foto_1.jpg" TargetMode="External"/><Relationship Id="rId5" Type="http://schemas.openxmlformats.org/officeDocument/2006/relationships/hyperlink" Target="http://office.microsoft.com/cs-cz/images/results.aspx?qu=spravedlnost&amp;ex=1" TargetMode="External"/><Relationship Id="rId4" Type="http://schemas.openxmlformats.org/officeDocument/2006/relationships/hyperlink" Target="http://office.microsoft.com/cs-cz/images/results.aspx?qu=listina&amp;ex=1" TargetMode="External"/><Relationship Id="rId9" Type="http://schemas.openxmlformats.org/officeDocument/2006/relationships/hyperlink" Target="http://cs.wikipedia.org/wiki/Soubor:Flag_of_the_United_Nations.svg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349792" y="1412776"/>
            <a:ext cx="4572000" cy="2800767"/>
          </a:xfrm>
          <a:prstGeom prst="rect">
            <a:avLst/>
          </a:prstGeom>
        </p:spPr>
        <p:txBody>
          <a:bodyPr>
            <a:spAutoFit/>
          </a:bodyPr>
          <a:lstStyle/>
          <a:p>
            <a:pPr lvl="0">
              <a:defRPr/>
            </a:pPr>
            <a:r>
              <a:rPr lang="cs-CZ" sz="1600" kern="0" dirty="0"/>
              <a:t>Název školy: </a:t>
            </a:r>
            <a:r>
              <a:rPr lang="cs-CZ" sz="1600" b="1" kern="0" dirty="0"/>
              <a:t>ZŠ Štětí, Ostrovní 300</a:t>
            </a:r>
            <a:r>
              <a:rPr lang="cs-CZ" sz="1600" kern="0" dirty="0"/>
              <a:t/>
            </a:r>
            <a:br>
              <a:rPr lang="cs-CZ" sz="1600" kern="0" dirty="0"/>
            </a:br>
            <a:r>
              <a:rPr lang="cs-CZ" sz="1600" kern="0" dirty="0"/>
              <a:t>Autor: </a:t>
            </a:r>
            <a:r>
              <a:rPr lang="cs-CZ" sz="1600" b="1" kern="0" dirty="0"/>
              <a:t>Sandra Tichá</a:t>
            </a:r>
            <a:r>
              <a:rPr lang="cs-CZ" sz="1600" kern="0" dirty="0"/>
              <a:t/>
            </a:r>
            <a:br>
              <a:rPr lang="cs-CZ" sz="1600" kern="0" dirty="0"/>
            </a:br>
            <a:r>
              <a:rPr lang="cs-CZ" sz="1600" kern="0" dirty="0"/>
              <a:t>Název materiálu: </a:t>
            </a:r>
            <a:br>
              <a:rPr lang="cs-CZ" sz="1600" kern="0" dirty="0"/>
            </a:br>
            <a:r>
              <a:rPr lang="cs-CZ" sz="1600" b="1" kern="0" dirty="0"/>
              <a:t>VY_32_INOVACE_ </a:t>
            </a:r>
            <a:r>
              <a:rPr lang="cs-CZ" sz="1600" b="1" kern="0" dirty="0" smtClean="0"/>
              <a:t>VO.7.B.11_</a:t>
            </a:r>
            <a:r>
              <a:rPr lang="cs-CZ" sz="1600" b="1" kern="0" dirty="0" err="1" smtClean="0"/>
              <a:t>lidska</a:t>
            </a:r>
            <a:r>
              <a:rPr lang="cs-CZ" sz="1600" b="1" kern="0" dirty="0" smtClean="0"/>
              <a:t>_</a:t>
            </a:r>
            <a:r>
              <a:rPr lang="cs-CZ" sz="1600" b="1" kern="0" dirty="0" err="1" smtClean="0"/>
              <a:t>prava</a:t>
            </a:r>
            <a:r>
              <a:rPr lang="cs-CZ" sz="1600" b="1" kern="0" dirty="0" smtClean="0"/>
              <a:t> _II. </a:t>
            </a:r>
            <a:endParaRPr lang="cs-CZ" sz="1600" b="1" kern="0" dirty="0">
              <a:solidFill>
                <a:srgbClr val="FF0000"/>
              </a:solidFill>
            </a:endParaRPr>
          </a:p>
          <a:p>
            <a:pPr lvl="0">
              <a:defRPr/>
            </a:pPr>
            <a:r>
              <a:rPr lang="cs-CZ" sz="1600" kern="0" dirty="0"/>
              <a:t>Datum: </a:t>
            </a:r>
            <a:r>
              <a:rPr lang="cs-CZ" sz="1600" kern="0" dirty="0" smtClean="0"/>
              <a:t>30.1.2012</a:t>
            </a:r>
            <a:endParaRPr lang="cs-CZ" sz="1600" kern="0" dirty="0"/>
          </a:p>
          <a:p>
            <a:pPr lvl="0">
              <a:defRPr/>
            </a:pPr>
            <a:r>
              <a:rPr lang="cs-CZ" sz="1600" kern="0" dirty="0"/>
              <a:t>Ročník: sedmý</a:t>
            </a:r>
          </a:p>
          <a:p>
            <a:pPr lvl="0">
              <a:defRPr/>
            </a:pPr>
            <a:r>
              <a:rPr lang="cs-CZ" sz="1600" kern="0" dirty="0"/>
              <a:t>Vzdělávací oblast: Člověk a společnost</a:t>
            </a:r>
          </a:p>
          <a:p>
            <a:pPr lvl="0">
              <a:defRPr/>
            </a:pPr>
            <a:r>
              <a:rPr lang="cs-CZ" sz="1600" kern="0" dirty="0"/>
              <a:t>Vzdělávací obor: Výchova k občanství</a:t>
            </a:r>
            <a:br>
              <a:rPr lang="cs-CZ" sz="1600" kern="0" dirty="0"/>
            </a:br>
            <a:r>
              <a:rPr lang="cs-CZ" sz="1600" kern="0" dirty="0"/>
              <a:t>Název: Lidská </a:t>
            </a:r>
            <a:r>
              <a:rPr lang="cs-CZ" sz="1600" kern="0" dirty="0" smtClean="0"/>
              <a:t>práva II.</a:t>
            </a:r>
            <a:r>
              <a:rPr lang="cs-CZ" sz="1600" kern="0" dirty="0"/>
              <a:t/>
            </a:r>
            <a:br>
              <a:rPr lang="cs-CZ" sz="1600" kern="0" dirty="0"/>
            </a:br>
            <a:r>
              <a:rPr lang="cs-CZ" sz="1600" kern="0" dirty="0"/>
              <a:t>Číslo operačního programu: </a:t>
            </a:r>
            <a:r>
              <a:rPr lang="cs-CZ" sz="1600" b="1" kern="0" dirty="0"/>
              <a:t>CZ.1.07/1.4.00/21.1693</a:t>
            </a:r>
          </a:p>
          <a:p>
            <a:pPr lvl="0">
              <a:defRPr/>
            </a:pPr>
            <a:r>
              <a:rPr lang="cs-CZ" sz="1600" kern="0" dirty="0"/>
              <a:t>Název projektu: </a:t>
            </a:r>
            <a:r>
              <a:rPr lang="cs-CZ" sz="1600" b="1" kern="0" dirty="0"/>
              <a:t>PRIMA ŠKOLA</a:t>
            </a:r>
          </a:p>
        </p:txBody>
      </p:sp>
      <p:pic>
        <p:nvPicPr>
          <p:cNvPr id="5" name="Picture 4" descr="logo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4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179512" y="1484784"/>
            <a:ext cx="1440160" cy="1373598"/>
          </a:xfrm>
          <a:prstGeom prst="rect">
            <a:avLst/>
          </a:prstGeom>
          <a:noFill/>
          <a:effectLst>
            <a:outerShdw blurRad="50800" dist="50800" dir="5400000" algn="ctr" rotWithShape="0">
              <a:schemeClr val="tx1"/>
            </a:outerShdw>
          </a:effectLst>
        </p:spPr>
      </p:pic>
      <p:sp>
        <p:nvSpPr>
          <p:cNvPr id="6" name="Obdélník 5"/>
          <p:cNvSpPr/>
          <p:nvPr/>
        </p:nvSpPr>
        <p:spPr>
          <a:xfrm>
            <a:off x="179512" y="4461433"/>
            <a:ext cx="452130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/>
              <a:t>LIDSKÁ PRÁVA II.</a:t>
            </a:r>
            <a:endParaRPr lang="cs-CZ" sz="4000" dirty="0"/>
          </a:p>
        </p:txBody>
      </p:sp>
      <p:sp>
        <p:nvSpPr>
          <p:cNvPr id="7" name="Obdélník 6"/>
          <p:cNvSpPr/>
          <p:nvPr/>
        </p:nvSpPr>
        <p:spPr>
          <a:xfrm>
            <a:off x="179512" y="5310500"/>
            <a:ext cx="874846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Anotace: Prezentace </a:t>
            </a:r>
            <a:r>
              <a:rPr lang="cs-CZ" smtClean="0"/>
              <a:t>je určena pro </a:t>
            </a:r>
            <a:r>
              <a:rPr lang="cs-CZ" dirty="0" smtClean="0"/>
              <a:t>sedmý ročník ZŠ a slouží k výkladu a zopakování znalostí o lidských právech a lidských právech v dokumentech.</a:t>
            </a:r>
            <a:endParaRPr lang="cs-CZ" b="1" dirty="0" smtClean="0"/>
          </a:p>
          <a:p>
            <a:endParaRPr lang="cs-CZ" b="1" dirty="0"/>
          </a:p>
        </p:txBody>
      </p:sp>
      <p:pic>
        <p:nvPicPr>
          <p:cNvPr id="8" name="Obrázek 2" descr="OPVK_hor_zakladni_logolink_RGB_cz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62318" y="599451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5522471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2411760" y="620688"/>
            <a:ext cx="4114800" cy="701675"/>
          </a:xfrm>
        </p:spPr>
        <p:txBody>
          <a:bodyPr/>
          <a:lstStyle/>
          <a:p>
            <a:r>
              <a:rPr lang="cs-CZ" smtClean="0"/>
              <a:t>Opakování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323528" y="1556792"/>
            <a:ext cx="4022725" cy="4005262"/>
          </a:xfrm>
        </p:spPr>
        <p:txBody>
          <a:bodyPr/>
          <a:lstStyle/>
          <a:p>
            <a:pPr algn="l"/>
            <a:r>
              <a:rPr lang="cs-CZ" dirty="0" smtClean="0"/>
              <a:t>Uveď nejvýznamnější lidská práva: </a:t>
            </a:r>
          </a:p>
          <a:p>
            <a:pPr algn="l"/>
            <a:r>
              <a:rPr lang="cs-CZ" dirty="0" smtClean="0"/>
              <a:t>1.</a:t>
            </a:r>
          </a:p>
          <a:p>
            <a:pPr algn="l"/>
            <a:r>
              <a:rPr lang="cs-CZ" dirty="0" smtClean="0"/>
              <a:t>2. </a:t>
            </a:r>
          </a:p>
          <a:p>
            <a:pPr algn="l"/>
            <a:r>
              <a:rPr lang="cs-CZ" dirty="0" smtClean="0"/>
              <a:t>3. 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294967295"/>
          </p:nvPr>
        </p:nvSpPr>
        <p:spPr>
          <a:xfrm>
            <a:off x="4788024" y="1628800"/>
            <a:ext cx="4022725" cy="4005262"/>
          </a:xfrm>
        </p:spPr>
        <p:txBody>
          <a:bodyPr/>
          <a:lstStyle/>
          <a:p>
            <a:pPr algn="l"/>
            <a:r>
              <a:rPr lang="cs-CZ" dirty="0" smtClean="0"/>
              <a:t>Uveď </a:t>
            </a:r>
            <a:r>
              <a:rPr lang="cs-CZ" dirty="0"/>
              <a:t>s nimi související práva </a:t>
            </a:r>
            <a:endParaRPr lang="cs-CZ" dirty="0" smtClean="0"/>
          </a:p>
          <a:p>
            <a:pPr algn="l"/>
            <a:r>
              <a:rPr lang="cs-CZ" dirty="0" smtClean="0"/>
              <a:t>na </a:t>
            </a:r>
            <a:r>
              <a:rPr lang="cs-CZ" dirty="0"/>
              <a:t>ochranu</a:t>
            </a:r>
            <a:r>
              <a:rPr lang="cs-CZ" dirty="0" smtClean="0"/>
              <a:t>:</a:t>
            </a:r>
          </a:p>
          <a:p>
            <a:pPr algn="l"/>
            <a:r>
              <a:rPr lang="cs-CZ" dirty="0" smtClean="0"/>
              <a:t>1.</a:t>
            </a:r>
          </a:p>
          <a:p>
            <a:pPr algn="l"/>
            <a:r>
              <a:rPr lang="cs-CZ" dirty="0" smtClean="0"/>
              <a:t>2.</a:t>
            </a:r>
          </a:p>
          <a:p>
            <a:pPr algn="l"/>
            <a:r>
              <a:rPr lang="cs-CZ" dirty="0" smtClean="0"/>
              <a:t>3.</a:t>
            </a:r>
          </a:p>
          <a:p>
            <a:pPr algn="l"/>
            <a:r>
              <a:rPr lang="cs-CZ" dirty="0" smtClean="0"/>
              <a:t>4.</a:t>
            </a:r>
          </a:p>
          <a:p>
            <a:pPr algn="l"/>
            <a:r>
              <a:rPr lang="cs-CZ" dirty="0" smtClean="0"/>
              <a:t>5.</a:t>
            </a:r>
          </a:p>
          <a:p>
            <a:pPr algn="l"/>
            <a:endParaRPr lang="cs-CZ" dirty="0"/>
          </a:p>
          <a:p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969847668"/>
              </p:ext>
            </p:extLst>
          </p:nvPr>
        </p:nvGraphicFramePr>
        <p:xfrm>
          <a:off x="323528" y="5085184"/>
          <a:ext cx="3456384" cy="1112520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3456384"/>
              </a:tblGrid>
              <a:tr h="37084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b="1" dirty="0" smtClean="0"/>
                        <a:t>1.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dirty="0" smtClean="0"/>
                        <a:t>Právo</a:t>
                      </a:r>
                      <a:r>
                        <a:rPr lang="cs-CZ" b="1" baseline="0" dirty="0" smtClean="0"/>
                        <a:t> na život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2. Osobní svoboda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3. Právo</a:t>
                      </a:r>
                      <a:r>
                        <a:rPr lang="cs-CZ" b="1" baseline="0" dirty="0" smtClean="0"/>
                        <a:t> vlastnit majetek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121583437"/>
              </p:ext>
            </p:extLst>
          </p:nvPr>
        </p:nvGraphicFramePr>
        <p:xfrm>
          <a:off x="4716016" y="4797152"/>
          <a:ext cx="3744416" cy="1854200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3744416"/>
              </a:tblGrid>
              <a:tr h="37084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b="1" dirty="0" smtClean="0"/>
                        <a:t>1.</a:t>
                      </a:r>
                      <a:r>
                        <a:rPr lang="cs-CZ" b="1" baseline="0" dirty="0" smtClean="0"/>
                        <a:t> z</a:t>
                      </a:r>
                      <a:r>
                        <a:rPr lang="cs-CZ" b="1" dirty="0" smtClean="0"/>
                        <a:t>draví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2. osobnosti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3. soukromí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4. osobní autonomie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5. majetku,</a:t>
                      </a:r>
                      <a:r>
                        <a:rPr lang="cs-CZ" b="1" baseline="0" dirty="0" smtClean="0"/>
                        <a:t> dalších zájmů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0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05466" y="232908"/>
            <a:ext cx="2164134" cy="12722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063796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2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2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 idx="4294967295"/>
          </p:nvPr>
        </p:nvSpPr>
        <p:spPr>
          <a:xfrm>
            <a:off x="1763688" y="642610"/>
            <a:ext cx="4114800" cy="701675"/>
          </a:xfrm>
        </p:spPr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1520" y="1772816"/>
            <a:ext cx="864096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Doplň text:</a:t>
            </a:r>
          </a:p>
          <a:p>
            <a:pPr marL="342900" indent="-342900">
              <a:buAutoNum type="arabicPeriod"/>
            </a:pPr>
            <a:r>
              <a:rPr lang="cs-CZ" dirty="0" smtClean="0"/>
              <a:t>Základní lidská práva jsou práva platná pro všechny lidi na světě, bez ohledu </a:t>
            </a:r>
          </a:p>
          <a:p>
            <a:r>
              <a:rPr lang="cs-CZ" dirty="0" smtClean="0"/>
              <a:t>na __________________________, ________________________________, </a:t>
            </a:r>
          </a:p>
          <a:p>
            <a:r>
              <a:rPr lang="cs-CZ" dirty="0" smtClean="0"/>
              <a:t>____________________________, ________________________________, </a:t>
            </a:r>
          </a:p>
          <a:p>
            <a:r>
              <a:rPr lang="cs-CZ" dirty="0" smtClean="0"/>
              <a:t>__________________________ nebo _______________________________.  </a:t>
            </a:r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27081" y="3717032"/>
            <a:ext cx="81369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 Lidská práva jsou nezadatelná, ____________________, nezaměnitelná </a:t>
            </a:r>
          </a:p>
          <a:p>
            <a:r>
              <a:rPr lang="cs-CZ" dirty="0" smtClean="0"/>
              <a:t>a ______________________.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1520" y="4869160"/>
            <a:ext cx="74888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 Pro život každého člověka ve společnosti je důležité, aby měl možnost </a:t>
            </a:r>
          </a:p>
          <a:p>
            <a:r>
              <a:rPr lang="cs-CZ" dirty="0" smtClean="0"/>
              <a:t>k uspokojování svých ________________ _____________________ _____________.  </a:t>
            </a:r>
            <a:endParaRPr lang="cs-CZ" dirty="0"/>
          </a:p>
        </p:txBody>
      </p:sp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634196961"/>
              </p:ext>
            </p:extLst>
          </p:nvPr>
        </p:nvGraphicFramePr>
        <p:xfrm>
          <a:off x="4860032" y="5792490"/>
          <a:ext cx="4176464" cy="987544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4176464"/>
              </a:tblGrid>
              <a:tr h="288032">
                <a:tc>
                  <a:txBody>
                    <a:bodyPr/>
                    <a:lstStyle/>
                    <a:p>
                      <a:r>
                        <a:rPr lang="cs-CZ" sz="1050" b="1" dirty="0" smtClean="0"/>
                        <a:t>1.</a:t>
                      </a:r>
                      <a:r>
                        <a:rPr lang="cs-CZ" sz="1050" b="1" baseline="0" dirty="0" smtClean="0"/>
                        <a:t> jejich rasu, pohlaví, národnost, náboženství, jazyk a politickou příslušnost.</a:t>
                      </a:r>
                      <a:endParaRPr lang="cs-CZ" sz="1050" b="1" dirty="0"/>
                    </a:p>
                  </a:txBody>
                  <a:tcPr/>
                </a:tc>
              </a:tr>
              <a:tr h="288032">
                <a:tc>
                  <a:txBody>
                    <a:bodyPr/>
                    <a:lstStyle/>
                    <a:p>
                      <a:r>
                        <a:rPr lang="cs-CZ" sz="1050" b="1" dirty="0" smtClean="0"/>
                        <a:t>2. nezcizitelná, nezrušitelná</a:t>
                      </a:r>
                      <a:endParaRPr lang="cs-CZ" sz="1050" b="1" dirty="0"/>
                    </a:p>
                  </a:txBody>
                  <a:tcPr/>
                </a:tc>
              </a:tr>
              <a:tr h="288032">
                <a:tc>
                  <a:txBody>
                    <a:bodyPr/>
                    <a:lstStyle/>
                    <a:p>
                      <a:r>
                        <a:rPr lang="cs-CZ" sz="1050" b="1" dirty="0" smtClean="0"/>
                        <a:t>3. základních lidských</a:t>
                      </a:r>
                      <a:r>
                        <a:rPr lang="cs-CZ" sz="1050" b="1" baseline="0" dirty="0" smtClean="0"/>
                        <a:t> potřeb</a:t>
                      </a:r>
                      <a:endParaRPr lang="cs-CZ" sz="105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7504"/>
            <a:ext cx="2527532" cy="1891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19028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4294967295"/>
          </p:nvPr>
        </p:nvSpPr>
        <p:spPr>
          <a:xfrm>
            <a:off x="899592" y="2492896"/>
            <a:ext cx="3467100" cy="3455987"/>
          </a:xfrm>
        </p:spPr>
        <p:txBody>
          <a:bodyPr>
            <a:normAutofit/>
          </a:bodyPr>
          <a:lstStyle/>
          <a:p>
            <a:pPr algn="l"/>
            <a:r>
              <a:rPr lang="cs-CZ" b="1" dirty="0" smtClean="0"/>
              <a:t>Martin Luther King</a:t>
            </a:r>
          </a:p>
          <a:p>
            <a:pPr algn="l"/>
            <a:endParaRPr lang="cs-CZ" b="1" dirty="0"/>
          </a:p>
          <a:p>
            <a:pPr algn="l"/>
            <a:r>
              <a:rPr lang="cs-CZ" b="1" dirty="0"/>
              <a:t>Alexandr </a:t>
            </a:r>
            <a:r>
              <a:rPr lang="cs-CZ" b="1" dirty="0" err="1"/>
              <a:t>Isajevič</a:t>
            </a:r>
            <a:r>
              <a:rPr lang="cs-CZ" b="1" dirty="0"/>
              <a:t> </a:t>
            </a:r>
            <a:r>
              <a:rPr lang="cs-CZ" b="1" dirty="0" err="1" smtClean="0"/>
              <a:t>Solženicyn</a:t>
            </a:r>
            <a:endParaRPr lang="cs-CZ" b="1" dirty="0" smtClean="0"/>
          </a:p>
          <a:p>
            <a:pPr algn="l"/>
            <a:endParaRPr lang="cs-CZ" b="1" dirty="0" smtClean="0"/>
          </a:p>
          <a:p>
            <a:pPr algn="l"/>
            <a:r>
              <a:rPr lang="cs-CZ" b="1" dirty="0"/>
              <a:t>Peter </a:t>
            </a:r>
            <a:r>
              <a:rPr lang="cs-CZ" b="1" dirty="0" err="1"/>
              <a:t>Benenson</a:t>
            </a:r>
            <a:endParaRPr lang="cs-CZ" dirty="0"/>
          </a:p>
          <a:p>
            <a:pPr algn="l"/>
            <a:endParaRPr lang="cs-CZ" b="1" dirty="0" smtClean="0"/>
          </a:p>
          <a:p>
            <a:pPr algn="l"/>
            <a:r>
              <a:rPr lang="cs-CZ" b="1" dirty="0"/>
              <a:t>Václav </a:t>
            </a:r>
            <a:r>
              <a:rPr lang="cs-CZ" b="1" dirty="0" smtClean="0"/>
              <a:t>Havel</a:t>
            </a:r>
          </a:p>
          <a:p>
            <a:pPr algn="l"/>
            <a:endParaRPr lang="cs-CZ" b="1" dirty="0"/>
          </a:p>
          <a:p>
            <a:pPr algn="l"/>
            <a:r>
              <a:rPr lang="cs-CZ" b="1" dirty="0" err="1"/>
              <a:t>Tändzin</a:t>
            </a:r>
            <a:r>
              <a:rPr lang="cs-CZ" b="1" dirty="0"/>
              <a:t> </a:t>
            </a:r>
            <a:r>
              <a:rPr lang="cs-CZ" b="1" dirty="0" err="1"/>
              <a:t>Gjamccho</a:t>
            </a:r>
            <a:endParaRPr lang="cs-CZ" dirty="0"/>
          </a:p>
          <a:p>
            <a:pPr algn="l"/>
            <a:endParaRPr lang="cs-CZ" b="1" dirty="0" smtClean="0"/>
          </a:p>
          <a:p>
            <a:pPr algn="l"/>
            <a:endParaRPr lang="cs-CZ" b="1" dirty="0"/>
          </a:p>
          <a:p>
            <a:pPr algn="l"/>
            <a:endParaRPr lang="cs-CZ" b="1" dirty="0" smtClean="0"/>
          </a:p>
          <a:p>
            <a:pPr algn="l"/>
            <a:endParaRPr lang="cs-CZ" dirty="0"/>
          </a:p>
          <a:p>
            <a:pPr algn="l"/>
            <a:endParaRPr lang="cs-CZ" b="1" dirty="0" smtClean="0"/>
          </a:p>
          <a:p>
            <a:pPr algn="l"/>
            <a:endParaRPr lang="cs-CZ" b="1" dirty="0"/>
          </a:p>
        </p:txBody>
      </p:sp>
      <p:sp>
        <p:nvSpPr>
          <p:cNvPr id="4" name="Nadpis 3"/>
          <p:cNvSpPr>
            <a:spLocks noGrp="1"/>
          </p:cNvSpPr>
          <p:nvPr>
            <p:ph type="title" idx="4294967295"/>
          </p:nvPr>
        </p:nvSpPr>
        <p:spPr>
          <a:xfrm>
            <a:off x="2627784" y="582976"/>
            <a:ext cx="4114800" cy="701675"/>
          </a:xfrm>
        </p:spPr>
        <p:txBody>
          <a:bodyPr/>
          <a:lstStyle/>
          <a:p>
            <a:r>
              <a:rPr lang="cs-CZ" dirty="0" smtClean="0"/>
              <a:t>Osobnosti, které upozornili na porušování lidských práv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4745926" y="2286164"/>
            <a:ext cx="3957388" cy="43704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14. tibetský dalajláma</a:t>
            </a:r>
          </a:p>
          <a:p>
            <a:endParaRPr lang="cs-CZ" sz="2000" dirty="0"/>
          </a:p>
          <a:p>
            <a:r>
              <a:rPr lang="cs-CZ" sz="2000" dirty="0" smtClean="0"/>
              <a:t>Anglický právník a zakladatel lidskoprávní organizace </a:t>
            </a:r>
            <a:r>
              <a:rPr lang="cs-CZ" sz="2000" dirty="0" err="1" smtClean="0"/>
              <a:t>Amnesty</a:t>
            </a:r>
            <a:r>
              <a:rPr lang="cs-CZ" sz="2000" dirty="0" smtClean="0"/>
              <a:t> International.</a:t>
            </a:r>
          </a:p>
          <a:p>
            <a:endParaRPr lang="cs-CZ" sz="2000" dirty="0" smtClean="0"/>
          </a:p>
          <a:p>
            <a:r>
              <a:rPr lang="cs-CZ" sz="2000" dirty="0" smtClean="0"/>
              <a:t>Jeden z nejvýznamnějších vůdců Afroamerického hnutí za lidská práva.</a:t>
            </a:r>
          </a:p>
          <a:p>
            <a:endParaRPr lang="cs-CZ" sz="2000" dirty="0" smtClean="0"/>
          </a:p>
          <a:p>
            <a:r>
              <a:rPr lang="cs-CZ" sz="2000" dirty="0" smtClean="0"/>
              <a:t>Bývalý československý a český prezident.</a:t>
            </a:r>
          </a:p>
          <a:p>
            <a:endParaRPr lang="cs-CZ" sz="2000" dirty="0" smtClean="0"/>
          </a:p>
          <a:p>
            <a:r>
              <a:rPr lang="cs-CZ" sz="2000" dirty="0" smtClean="0"/>
              <a:t>Ruský spisovatel</a:t>
            </a:r>
          </a:p>
          <a:p>
            <a:endParaRPr lang="cs-CZ" dirty="0" smtClean="0"/>
          </a:p>
        </p:txBody>
      </p:sp>
      <p:sp>
        <p:nvSpPr>
          <p:cNvPr id="18" name="TextovéPole 17"/>
          <p:cNvSpPr txBox="1"/>
          <p:nvPr/>
        </p:nvSpPr>
        <p:spPr>
          <a:xfrm>
            <a:off x="51883" y="2470357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Spoj:</a:t>
            </a:r>
            <a:endParaRPr lang="cs-CZ" dirty="0"/>
          </a:p>
        </p:txBody>
      </p:sp>
      <p:pic>
        <p:nvPicPr>
          <p:cNvPr id="3074" name="Picture 2" descr="http://upload.wikimedia.org/wikipedia/commons/8/85/Tenzin_Gyatzo_foto_1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703003">
            <a:off x="635649" y="216952"/>
            <a:ext cx="1636531" cy="2125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Soubor:King portrait.gi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860564">
            <a:off x="7194878" y="326856"/>
            <a:ext cx="1694547" cy="2125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42318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457200" y="2020824"/>
            <a:ext cx="8219256" cy="688096"/>
          </a:xfrm>
        </p:spPr>
        <p:txBody>
          <a:bodyPr/>
          <a:lstStyle/>
          <a:p>
            <a:r>
              <a:rPr lang="cs-CZ" dirty="0" smtClean="0"/>
              <a:t>VŠEOBECNÁ DEKLARACE LIDSKÝCH PRÁV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dokumenty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2636912"/>
            <a:ext cx="71287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Přijata v roce 1948  OSN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Obsahuje soupis lidských i občanských práv a svobod.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Právně nezávazný dokument, je však uznáván po celém světě.</a:t>
            </a:r>
            <a:endParaRPr lang="cs-CZ" dirty="0"/>
          </a:p>
        </p:txBody>
      </p:sp>
      <p:pic>
        <p:nvPicPr>
          <p:cNvPr id="4098" name="Picture 2" descr="Vlajka OSN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4149080"/>
            <a:ext cx="1905000" cy="1266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upload.wikimedia.org/wikipedia/commons/8/85/Eleanor_Roosevelt_and_Human_Rights_Declaration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28278" y="3560242"/>
            <a:ext cx="4286250" cy="3238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860032" y="6165304"/>
            <a:ext cx="34563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E. </a:t>
            </a:r>
            <a:r>
              <a:rPr lang="cs-CZ" sz="1400" dirty="0" err="1" smtClean="0"/>
              <a:t>Rooseveltová</a:t>
            </a:r>
            <a:r>
              <a:rPr lang="cs-CZ" sz="1400" dirty="0" smtClean="0"/>
              <a:t> se Všeobecnou deklarací lidských práv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16972474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>
          <a:xfrm>
            <a:off x="457200" y="2708920"/>
            <a:ext cx="8229600" cy="1440160"/>
          </a:xfrm>
        </p:spPr>
        <p:txBody>
          <a:bodyPr>
            <a:normAutofit lnSpcReduction="10000"/>
          </a:bodyPr>
          <a:lstStyle/>
          <a:p>
            <a:pPr marL="342900" indent="-342900" algn="l">
              <a:buFont typeface="Arial" pitchFamily="34" charset="0"/>
              <a:buChar char="•"/>
            </a:pPr>
            <a:r>
              <a:rPr lang="cs-CZ" dirty="0" smtClean="0"/>
              <a:t>Dokument na ochranu lidských práv a svobod přijatý v ČR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dirty="0" smtClean="0"/>
              <a:t>Je nadřazený ostatním zákonům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dirty="0" smtClean="0"/>
              <a:t>Obsahuje čtyři hlavní oblasti práv a svobod.</a:t>
            </a:r>
            <a:endParaRPr lang="cs-CZ" dirty="0"/>
          </a:p>
          <a:p>
            <a:pPr algn="l"/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dokumenty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95736" y="1988840"/>
            <a:ext cx="51845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LISTINA ZÁKLADNÍCH PRÁV A SVOBOD </a:t>
            </a:r>
            <a:endParaRPr lang="cs-CZ" dirty="0"/>
          </a:p>
        </p:txBody>
      </p:sp>
      <p:pic>
        <p:nvPicPr>
          <p:cNvPr id="614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4653136"/>
            <a:ext cx="3115256" cy="1752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630048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Základní oblasti práv a svobod:</a:t>
            </a:r>
          </a:p>
          <a:p>
            <a:pPr marL="342900" indent="-342900" algn="l">
              <a:buFont typeface="Wingdings" pitchFamily="2" charset="2"/>
              <a:buChar char="Ø"/>
            </a:pPr>
            <a:r>
              <a:rPr lang="cs-CZ" b="1" dirty="0" smtClean="0"/>
              <a:t>Lidská práva a základní svobody </a:t>
            </a:r>
          </a:p>
          <a:p>
            <a:pPr algn="l"/>
            <a:r>
              <a:rPr lang="cs-CZ" dirty="0"/>
              <a:t>	</a:t>
            </a:r>
            <a:r>
              <a:rPr lang="cs-CZ" dirty="0" smtClean="0">
                <a:solidFill>
                  <a:srgbClr val="FFFF00"/>
                </a:solidFill>
              </a:rPr>
              <a:t>(právo na život, ochrana vlastnických práv, právo na informace, 	svoboda projevu..)</a:t>
            </a:r>
          </a:p>
          <a:p>
            <a:pPr marL="342900" indent="-342900" algn="l">
              <a:buFont typeface="Wingdings" pitchFamily="2" charset="2"/>
              <a:buChar char="Ø"/>
            </a:pPr>
            <a:r>
              <a:rPr lang="cs-CZ" b="1" dirty="0" smtClean="0"/>
              <a:t>Práva národnostních menšin </a:t>
            </a:r>
          </a:p>
          <a:p>
            <a:pPr algn="l"/>
            <a:r>
              <a:rPr lang="cs-CZ" dirty="0"/>
              <a:t>	</a:t>
            </a:r>
            <a:r>
              <a:rPr lang="cs-CZ" dirty="0" smtClean="0">
                <a:solidFill>
                  <a:srgbClr val="FFFF00"/>
                </a:solidFill>
              </a:rPr>
              <a:t>(právo na vzdělání v jazyce menšin, právo na rozvoj vlastní kultury..)</a:t>
            </a:r>
          </a:p>
          <a:p>
            <a:pPr marL="342900" indent="-342900" algn="l">
              <a:buFont typeface="Wingdings" pitchFamily="2" charset="2"/>
              <a:buChar char="Ø"/>
            </a:pPr>
            <a:r>
              <a:rPr lang="cs-CZ" b="1" dirty="0" smtClean="0"/>
              <a:t>Hospodářská, sociální a kulturní práva</a:t>
            </a:r>
          </a:p>
          <a:p>
            <a:pPr algn="l"/>
            <a:r>
              <a:rPr lang="cs-CZ" dirty="0"/>
              <a:t>	</a:t>
            </a:r>
            <a:r>
              <a:rPr lang="cs-CZ" dirty="0" smtClean="0">
                <a:solidFill>
                  <a:srgbClr val="FFFF00"/>
                </a:solidFill>
              </a:rPr>
              <a:t>(právo svobodně si zvolit povolání, podnikat, právo na uspokojivé 	pracovní podmínky..)</a:t>
            </a:r>
          </a:p>
          <a:p>
            <a:pPr marL="342900" indent="-342900" algn="l">
              <a:buFont typeface="Wingdings" pitchFamily="2" charset="2"/>
              <a:buChar char="Ø"/>
            </a:pPr>
            <a:r>
              <a:rPr lang="cs-CZ" b="1" dirty="0" smtClean="0"/>
              <a:t>Právo na soudní a jinou právní ochranu </a:t>
            </a:r>
          </a:p>
          <a:p>
            <a:pPr algn="l"/>
            <a:r>
              <a:rPr lang="cs-CZ" dirty="0"/>
              <a:t>	</a:t>
            </a:r>
            <a:r>
              <a:rPr lang="cs-CZ" dirty="0" smtClean="0">
                <a:solidFill>
                  <a:srgbClr val="FFFF00"/>
                </a:solidFill>
              </a:rPr>
              <a:t>(právo na právní pomoc u soudů, presumpce neviny..)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Listina základních práva a svobod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66008" y="163724"/>
            <a:ext cx="1943931" cy="1080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28396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457200" y="2020824"/>
            <a:ext cx="8229600" cy="4720544"/>
          </a:xfrm>
        </p:spPr>
        <p:txBody>
          <a:bodyPr>
            <a:normAutofit fontScale="70000" lnSpcReduction="20000"/>
          </a:bodyPr>
          <a:lstStyle/>
          <a:p>
            <a:pPr algn="l"/>
            <a:r>
              <a:rPr lang="cs-CZ" dirty="0"/>
              <a:t>Klipart [ on-line] 2012 [cit. </a:t>
            </a:r>
            <a:r>
              <a:rPr lang="cs-CZ" dirty="0" smtClean="0"/>
              <a:t>2012-01-29]. </a:t>
            </a:r>
            <a:r>
              <a:rPr lang="cs-CZ" dirty="0"/>
              <a:t>Dostupné na www: </a:t>
            </a:r>
            <a:endParaRPr lang="cs-CZ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://office.microsoft.com/cs-cz/images/results.aspx?qu=sv%C4%9Bt&amp;ex=1&amp;ctt=1#ai:MP900433088</a:t>
            </a:r>
            <a:r>
              <a:rPr lang="cs-CZ" dirty="0" smtClean="0">
                <a:hlinkClick r:id="rId2"/>
              </a:rPr>
              <a:t>|</a:t>
            </a:r>
            <a:endParaRPr lang="cs-CZ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dirty="0">
                <a:hlinkClick r:id="rId3"/>
              </a:rPr>
              <a:t>http://office.microsoft.com/cs-cz/images/results.aspx?qu=majetek&amp;ex=1&amp;ctt=1#ai:MC900021583</a:t>
            </a:r>
            <a:r>
              <a:rPr lang="cs-CZ" dirty="0" smtClean="0">
                <a:hlinkClick r:id="rId3"/>
              </a:rPr>
              <a:t>|</a:t>
            </a:r>
            <a:endParaRPr lang="cs-CZ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dirty="0">
                <a:hlinkClick r:id="rId4"/>
              </a:rPr>
              <a:t>http://office.microsoft.com/cs-cz/images/results.aspx?qu=listina&amp;ex=1#ai:MC900234063</a:t>
            </a:r>
            <a:r>
              <a:rPr lang="cs-CZ" dirty="0" smtClean="0">
                <a:hlinkClick r:id="rId4"/>
              </a:rPr>
              <a:t>|</a:t>
            </a:r>
            <a:endParaRPr lang="cs-CZ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dirty="0">
                <a:hlinkClick r:id="rId5"/>
              </a:rPr>
              <a:t>http://office.microsoft.com/cs-cz/images/results.aspx?qu=spravedlnost&amp;ex=1#ai:MC900056753</a:t>
            </a:r>
            <a:r>
              <a:rPr lang="cs-CZ" dirty="0" smtClean="0">
                <a:hlinkClick r:id="rId5"/>
              </a:rPr>
              <a:t>|</a:t>
            </a:r>
            <a:endParaRPr lang="cs-CZ" dirty="0" smtClean="0"/>
          </a:p>
          <a:p>
            <a:pPr algn="l"/>
            <a:endParaRPr lang="cs-CZ" dirty="0" smtClean="0"/>
          </a:p>
          <a:p>
            <a:pPr algn="l"/>
            <a:r>
              <a:rPr lang="cs-CZ" dirty="0"/>
              <a:t>Uvedené zdroje [ on-line] </a:t>
            </a:r>
            <a:r>
              <a:rPr lang="cs-CZ" dirty="0" smtClean="0"/>
              <a:t>30.12.2011 </a:t>
            </a:r>
            <a:r>
              <a:rPr lang="cs-CZ" dirty="0"/>
              <a:t>[cit. </a:t>
            </a:r>
            <a:r>
              <a:rPr lang="cs-CZ" dirty="0" smtClean="0"/>
              <a:t>2012-01-29]. </a:t>
            </a:r>
            <a:r>
              <a:rPr lang="cs-CZ" dirty="0"/>
              <a:t>Dostupné pod licencí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 </a:t>
            </a:r>
            <a:endParaRPr lang="cs-CZ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upload.wikimedia.org/wikipedia/commons/8/85/Tenzin_Gyatzo_foto_1.jpg</a:t>
            </a:r>
            <a:endParaRPr lang="cs-CZ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cs.wikipedia.org/wiki/Soubor:King_portrait.gif</a:t>
            </a:r>
            <a:endParaRPr lang="cs-CZ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upload.wikimedia.org/wikipedia/commons/8/85/Eleanor_Roosevelt_and_Human_Rights_Declaration.jpg</a:t>
            </a:r>
            <a:endParaRPr lang="cs-CZ" dirty="0" smtClean="0"/>
          </a:p>
          <a:p>
            <a:pPr marL="342900" indent="-342900" algn="l">
              <a:buFont typeface="Arial" pitchFamily="34" charset="0"/>
              <a:buChar char="•"/>
            </a:pPr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cs.wikipedia.org/wiki/Soubor:Flag_of_the_United_Nations.svg</a:t>
            </a:r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LUNEROVÁ, J., ŠTĚRBA, R., SVOBODOVÁ, M. </a:t>
            </a:r>
            <a:r>
              <a:rPr lang="cs-CZ" i="1" dirty="0" smtClean="0"/>
              <a:t>Výchova k občanství</a:t>
            </a:r>
            <a:r>
              <a:rPr lang="cs-CZ" dirty="0" smtClean="0"/>
              <a:t>. </a:t>
            </a:r>
            <a:r>
              <a:rPr lang="cs-CZ" dirty="0"/>
              <a:t>Brno : Nová škola, 2010. ISBN 978-80-7289-117-7.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JANOŠKOVÁ, D.  </a:t>
            </a:r>
            <a:r>
              <a:rPr lang="cs-CZ" dirty="0"/>
              <a:t>a</a:t>
            </a:r>
            <a:r>
              <a:rPr lang="cs-CZ" dirty="0" smtClean="0"/>
              <a:t> kol. </a:t>
            </a:r>
            <a:r>
              <a:rPr lang="cs-CZ" i="1" dirty="0" smtClean="0"/>
              <a:t>Občanská výchova 7, Rodinná výchova 7</a:t>
            </a:r>
            <a:r>
              <a:rPr lang="cs-CZ" dirty="0" smtClean="0"/>
              <a:t>. Plzeň : Fraus, 2004. ISBN 80-7238-325-6.</a:t>
            </a:r>
          </a:p>
          <a:p>
            <a:pPr marL="342900" indent="-342900" algn="l">
              <a:buFont typeface="Arial" pitchFamily="34" charset="0"/>
              <a:buChar char="•"/>
            </a:pPr>
            <a:endParaRPr lang="cs-CZ" dirty="0" smtClean="0"/>
          </a:p>
          <a:p>
            <a:pPr algn="l"/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77706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51520" y="1772816"/>
            <a:ext cx="8784976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 smtClean="0"/>
              <a:t>Anotace	 		</a:t>
            </a:r>
            <a:r>
              <a:rPr lang="cs-CZ" sz="1200" dirty="0" smtClean="0"/>
              <a:t>Prezentace </a:t>
            </a:r>
            <a:r>
              <a:rPr lang="cs-CZ" sz="1200" dirty="0" smtClean="0"/>
              <a:t>je určena pro sedmý ročník ZŠ </a:t>
            </a:r>
            <a:r>
              <a:rPr lang="cs-CZ" sz="1200" dirty="0" smtClean="0"/>
              <a:t>a slouží </a:t>
            </a:r>
            <a:r>
              <a:rPr lang="cs-CZ" sz="1200" dirty="0" smtClean="0"/>
              <a:t>k výkladu a opakování znalostí o lidských </a:t>
            </a:r>
            <a:r>
              <a:rPr lang="cs-CZ" sz="1200" dirty="0" smtClean="0"/>
              <a:t>				právech </a:t>
            </a:r>
            <a:r>
              <a:rPr lang="cs-CZ" sz="1200" dirty="0" smtClean="0"/>
              <a:t>a lidských </a:t>
            </a:r>
            <a:r>
              <a:rPr lang="cs-CZ" sz="1200" smtClean="0"/>
              <a:t>právech </a:t>
            </a:r>
            <a:r>
              <a:rPr lang="cs-CZ" sz="1200" smtClean="0"/>
              <a:t>v </a:t>
            </a:r>
            <a:r>
              <a:rPr lang="cs-CZ" sz="1200" dirty="0" smtClean="0"/>
              <a:t>dokumentech.</a:t>
            </a:r>
          </a:p>
          <a:p>
            <a:endParaRPr lang="cs-CZ" sz="1200" b="1" dirty="0" smtClean="0"/>
          </a:p>
          <a:p>
            <a:r>
              <a:rPr lang="cs-CZ" sz="1200" b="1" dirty="0" smtClean="0"/>
              <a:t>Autor			</a:t>
            </a:r>
            <a:r>
              <a:rPr lang="cs-CZ" sz="1200" dirty="0" smtClean="0"/>
              <a:t>Mgr. Sandra Tichá</a:t>
            </a:r>
          </a:p>
          <a:p>
            <a:endParaRPr lang="cs-CZ" sz="1200" dirty="0" smtClean="0"/>
          </a:p>
          <a:p>
            <a:r>
              <a:rPr lang="cs-CZ" sz="1200" b="1" dirty="0" smtClean="0"/>
              <a:t>Jazyk			</a:t>
            </a:r>
            <a:r>
              <a:rPr lang="cs-CZ" sz="1200" dirty="0" smtClean="0"/>
              <a:t>čeština</a:t>
            </a:r>
          </a:p>
          <a:p>
            <a:endParaRPr lang="cs-CZ" sz="1200" dirty="0" smtClean="0"/>
          </a:p>
          <a:p>
            <a:r>
              <a:rPr lang="cs-CZ" sz="1200" b="1" dirty="0" smtClean="0"/>
              <a:t>Očekávaný výstup		</a:t>
            </a:r>
            <a:r>
              <a:rPr lang="cs-CZ" sz="1200" dirty="0" smtClean="0"/>
              <a:t>Žáci vysvětlí význam Všeobecné deklarace lidských práv, uvedou, co obsahuje Listina 				základních práv a svobod v ČR.</a:t>
            </a:r>
          </a:p>
          <a:p>
            <a:endParaRPr lang="cs-CZ" sz="1200" b="1" dirty="0" smtClean="0"/>
          </a:p>
          <a:p>
            <a:r>
              <a:rPr lang="cs-CZ" sz="1200" b="1" dirty="0" smtClean="0"/>
              <a:t>Klíčová slova			</a:t>
            </a:r>
            <a:r>
              <a:rPr lang="cs-CZ" sz="1200" dirty="0" smtClean="0"/>
              <a:t>lidská práva, základní lidská práva, Všeobecná deklarace</a:t>
            </a:r>
            <a:r>
              <a:rPr lang="cs-CZ" sz="1200" dirty="0"/>
              <a:t> </a:t>
            </a:r>
            <a:r>
              <a:rPr lang="cs-CZ" sz="1200" dirty="0" smtClean="0"/>
              <a:t>lidských práv, Listina základních				práv a svobod v ČR	</a:t>
            </a:r>
          </a:p>
          <a:p>
            <a:r>
              <a:rPr lang="cs-CZ" sz="1200" dirty="0" smtClean="0"/>
              <a:t>		</a:t>
            </a:r>
          </a:p>
          <a:p>
            <a:r>
              <a:rPr lang="cs-CZ" sz="1200" b="1" dirty="0" smtClean="0"/>
              <a:t>Druh učebního materiálu		</a:t>
            </a:r>
            <a:r>
              <a:rPr lang="cs-CZ" sz="1200" dirty="0" smtClean="0"/>
              <a:t>prezentace</a:t>
            </a:r>
          </a:p>
          <a:p>
            <a:endParaRPr lang="cs-CZ" sz="1200" dirty="0" smtClean="0"/>
          </a:p>
          <a:p>
            <a:r>
              <a:rPr lang="cs-CZ" sz="1200" b="1" dirty="0" smtClean="0"/>
              <a:t>Druh interaktivity		</a:t>
            </a:r>
            <a:r>
              <a:rPr lang="cs-CZ" sz="1200" dirty="0" smtClean="0"/>
              <a:t>výklad, aktivita</a:t>
            </a:r>
          </a:p>
          <a:p>
            <a:endParaRPr lang="cs-CZ" sz="1200" dirty="0" smtClean="0"/>
          </a:p>
          <a:p>
            <a:r>
              <a:rPr lang="cs-CZ" sz="1200" b="1" dirty="0" smtClean="0"/>
              <a:t>Cílová skupina		</a:t>
            </a:r>
            <a:r>
              <a:rPr lang="cs-CZ" sz="1200" dirty="0" smtClean="0"/>
              <a:t>žák</a:t>
            </a:r>
          </a:p>
          <a:p>
            <a:endParaRPr lang="cs-CZ" sz="1200" dirty="0" smtClean="0"/>
          </a:p>
          <a:p>
            <a:r>
              <a:rPr lang="cs-CZ" sz="1200" b="1" dirty="0" smtClean="0"/>
              <a:t>Stupeň a typ vzdělávání		</a:t>
            </a:r>
            <a:r>
              <a:rPr lang="cs-CZ" sz="1200" dirty="0" smtClean="0"/>
              <a:t>základní vzdělávání – druhý stupeň</a:t>
            </a:r>
          </a:p>
          <a:p>
            <a:endParaRPr lang="cs-CZ" sz="1200" dirty="0" smtClean="0"/>
          </a:p>
          <a:p>
            <a:r>
              <a:rPr lang="cs-CZ" sz="1200" b="1" dirty="0" smtClean="0"/>
              <a:t>Typická věková skupina		</a:t>
            </a:r>
            <a:r>
              <a:rPr lang="cs-CZ" sz="1200" dirty="0" smtClean="0"/>
              <a:t>12 – 13 let</a:t>
            </a:r>
          </a:p>
          <a:p>
            <a:pPr>
              <a:buNone/>
            </a:pPr>
            <a:endParaRPr lang="cs-CZ" sz="1200" dirty="0" smtClean="0"/>
          </a:p>
          <a:p>
            <a:r>
              <a:rPr lang="cs-CZ" sz="1200" b="1" dirty="0" smtClean="0"/>
              <a:t>Celková velikost		</a:t>
            </a:r>
            <a:r>
              <a:rPr lang="cs-CZ" sz="1200" dirty="0" smtClean="0"/>
              <a:t>1217 kB</a:t>
            </a:r>
          </a:p>
        </p:txBody>
      </p:sp>
    </p:spTree>
    <p:extLst>
      <p:ext uri="{BB962C8B-B14F-4D97-AF65-F5344CB8AC3E}">
        <p14:creationId xmlns:p14="http://schemas.microsoft.com/office/powerpoint/2010/main" xmlns="" val="27371497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600" dirty="0" smtClean="0"/>
              <a:t>Snímek 2- Žáci na tabuli zapíší, která lidská práva jsou dle jejich názoru nejdůležitější, porovnáme s obecným názorem viz tabulka. Žáci vyplní ještě druhou část textu a opět porovnají s tabulkou. Jednotlivé body umožňují rozpoutat diskuzi o jednotlivých právech.</a:t>
            </a:r>
          </a:p>
          <a:p>
            <a:pPr algn="l"/>
            <a:r>
              <a:rPr lang="cs-CZ" sz="1600" dirty="0" smtClean="0"/>
              <a:t>Snímek 3- Žáci doplní chybějící text, správné odpovědi jsou uvedené v tabulce.</a:t>
            </a:r>
          </a:p>
          <a:p>
            <a:pPr algn="l"/>
            <a:r>
              <a:rPr lang="cs-CZ" sz="1600" dirty="0" smtClean="0"/>
              <a:t>Snímek 4- Žáci přiřadí významné osobnosti k jejich profesi nebo významné činnosti. Tento snímek umožňuje opět zavést diskuzi (co těchto osobnostech vědí, za jaká lidská práva bojovali apod.)</a:t>
            </a:r>
          </a:p>
          <a:p>
            <a:pPr algn="l"/>
            <a:r>
              <a:rPr lang="cs-CZ" sz="1600" dirty="0" smtClean="0"/>
              <a:t>Snímek 5- Výkladová část</a:t>
            </a:r>
          </a:p>
          <a:p>
            <a:pPr algn="l"/>
            <a:r>
              <a:rPr lang="cs-CZ" sz="1600" dirty="0" smtClean="0"/>
              <a:t>Snímek 6- Výkladová část</a:t>
            </a:r>
          </a:p>
          <a:p>
            <a:pPr algn="l"/>
            <a:r>
              <a:rPr lang="cs-CZ" sz="1600" dirty="0" smtClean="0"/>
              <a:t>Snímek 7-  Výkladová část s možností zavést diskuzi (Co znamenají daná práva? </a:t>
            </a:r>
            <a:r>
              <a:rPr lang="cs-CZ" sz="1600" dirty="0" err="1" smtClean="0"/>
              <a:t>Ktrerá</a:t>
            </a:r>
            <a:r>
              <a:rPr lang="cs-CZ" sz="1600" dirty="0" smtClean="0"/>
              <a:t> práva považujete </a:t>
            </a:r>
            <a:r>
              <a:rPr lang="cs-CZ" sz="1600" smtClean="0"/>
              <a:t>za nejdůležitější?)  </a:t>
            </a:r>
            <a:endParaRPr lang="cs-CZ" sz="1600" dirty="0" smtClean="0"/>
          </a:p>
          <a:p>
            <a:pPr algn="l"/>
            <a:r>
              <a:rPr lang="cs-CZ" sz="1600" dirty="0" smtClean="0"/>
              <a:t> </a:t>
            </a:r>
            <a:endParaRPr lang="cs-CZ" sz="16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Metodická poznámka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8817479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lackTie">
  <a:themeElements>
    <a:clrScheme name="BlackTie">
      <a:dk1>
        <a:srgbClr val="000000"/>
      </a:dk1>
      <a:lt1>
        <a:srgbClr val="FFFFFF"/>
      </a:lt1>
      <a:dk2>
        <a:srgbClr val="46464A"/>
      </a:dk2>
      <a:lt2>
        <a:srgbClr val="E3DCCF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BlackTie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BlackTie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20000"/>
              </a:schemeClr>
            </a:gs>
            <a:gs pos="30000">
              <a:schemeClr val="phClr">
                <a:tint val="61000"/>
                <a:satMod val="220000"/>
              </a:schemeClr>
            </a:gs>
            <a:gs pos="45000">
              <a:schemeClr val="phClr">
                <a:tint val="66000"/>
                <a:satMod val="240000"/>
              </a:schemeClr>
            </a:gs>
            <a:gs pos="55000">
              <a:schemeClr val="phClr">
                <a:tint val="66000"/>
                <a:satMod val="220000"/>
              </a:schemeClr>
            </a:gs>
            <a:gs pos="73000">
              <a:schemeClr val="phClr">
                <a:tint val="61000"/>
                <a:satMod val="220000"/>
              </a:schemeClr>
            </a:gs>
            <a:gs pos="100000">
              <a:schemeClr val="phClr">
                <a:tint val="45000"/>
                <a:satMod val="22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  <a:satMod val="110000"/>
              </a:schemeClr>
            </a:gs>
            <a:gs pos="30000">
              <a:schemeClr val="phClr">
                <a:shade val="90000"/>
                <a:satMod val="120000"/>
              </a:schemeClr>
            </a:gs>
            <a:gs pos="45000">
              <a:schemeClr val="phClr">
                <a:shade val="100000"/>
                <a:satMod val="128000"/>
              </a:schemeClr>
            </a:gs>
            <a:gs pos="55000">
              <a:schemeClr val="phClr">
                <a:shade val="100000"/>
                <a:satMod val="128000"/>
              </a:schemeClr>
            </a:gs>
            <a:gs pos="73000">
              <a:schemeClr val="phClr">
                <a:shade val="90000"/>
                <a:satMod val="120000"/>
              </a:schemeClr>
            </a:gs>
            <a:gs pos="100000">
              <a:schemeClr val="phClr">
                <a:shade val="63000"/>
                <a:satMod val="11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7150" dist="38100" dir="5400000" algn="br" rotWithShape="0">
              <a:srgbClr val="000000">
                <a:alpha val="57000"/>
              </a:srgbClr>
            </a:outerShdw>
          </a:effectLst>
          <a:scene3d>
            <a:camera prst="orthographicFront">
              <a:rot lat="0" lon="0" rev="0"/>
            </a:camera>
            <a:lightRig rig="twoPt" dir="t">
              <a:rot lat="0" lon="0" rev="1800000"/>
            </a:lightRig>
          </a:scene3d>
          <a:sp3d>
            <a:bevelT w="44450" h="31750" prst="coolSlant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20000"/>
              </a:schemeClr>
            </a:duotone>
          </a:blip>
          <a:stretch/>
        </a:blip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30000"/>
                <a:satMod val="255000"/>
              </a:schemeClr>
            </a:gs>
          </a:gsLst>
          <a:path path="circle">
            <a:fillToRect l="50000" t="-80000" r="50000" b="18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</Template>
  <TotalTime>291</TotalTime>
  <Words>493</Words>
  <Application>Microsoft Office PowerPoint</Application>
  <PresentationFormat>Předvádění na obrazovce (4:3)</PresentationFormat>
  <Paragraphs>134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BlackTie</vt:lpstr>
      <vt:lpstr>Snímek 1</vt:lpstr>
      <vt:lpstr>Opakování </vt:lpstr>
      <vt:lpstr>opakování</vt:lpstr>
      <vt:lpstr>Osobnosti, které upozornili na porušování lidských práv</vt:lpstr>
      <vt:lpstr>dokumenty</vt:lpstr>
      <vt:lpstr>dokumenty</vt:lpstr>
      <vt:lpstr>Listina základních práva a svobod</vt:lpstr>
      <vt:lpstr>Použité zdroje</vt:lpstr>
      <vt:lpstr>shrnutí</vt:lpstr>
      <vt:lpstr>Metodická poznámka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Štěpán</dc:creator>
  <cp:lastModifiedBy>Základní škola Ostrovní</cp:lastModifiedBy>
  <cp:revision>36</cp:revision>
  <dcterms:created xsi:type="dcterms:W3CDTF">2012-01-29T15:10:05Z</dcterms:created>
  <dcterms:modified xsi:type="dcterms:W3CDTF">2012-03-08T09:11:58Z</dcterms:modified>
</cp:coreProperties>
</file>