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5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73" r:id="rId10"/>
    <p:sldId id="272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884D2F-5B32-4811-8AEA-7FF22F8934EC}" type="doc">
      <dgm:prSet loTypeId="urn:microsoft.com/office/officeart/2005/8/layout/vList3" loCatId="list" qsTypeId="urn:microsoft.com/office/officeart/2005/8/quickstyle/simple1" qsCatId="simple" csTypeId="urn:microsoft.com/office/officeart/2005/8/colors/colorful1" csCatId="colorful" phldr="1"/>
      <dgm:spPr/>
    </dgm:pt>
    <dgm:pt modelId="{715D506B-EACE-4814-AFCD-08C203D67D34}">
      <dgm:prSet phldrT="[Text]"/>
      <dgm:spPr/>
      <dgm:t>
        <a:bodyPr/>
        <a:lstStyle/>
        <a:p>
          <a:r>
            <a:rPr lang="cs-CZ" dirty="0" smtClean="0"/>
            <a:t>kladkový</a:t>
          </a:r>
          <a:endParaRPr lang="cs-CZ" dirty="0"/>
        </a:p>
      </dgm:t>
    </dgm:pt>
    <dgm:pt modelId="{F8072AC7-2001-40F2-9ABE-42FE78335CC1}" type="parTrans" cxnId="{856E49C5-D04E-4430-83C9-DF8317DF5328}">
      <dgm:prSet/>
      <dgm:spPr/>
      <dgm:t>
        <a:bodyPr/>
        <a:lstStyle/>
        <a:p>
          <a:endParaRPr lang="cs-CZ"/>
        </a:p>
      </dgm:t>
    </dgm:pt>
    <dgm:pt modelId="{E129EA88-9AE5-4324-9DB9-D4990E5AD2E4}" type="sibTrans" cxnId="{856E49C5-D04E-4430-83C9-DF8317DF5328}">
      <dgm:prSet/>
      <dgm:spPr/>
      <dgm:t>
        <a:bodyPr/>
        <a:lstStyle/>
        <a:p>
          <a:endParaRPr lang="cs-CZ"/>
        </a:p>
      </dgm:t>
    </dgm:pt>
    <dgm:pt modelId="{071BF806-23C1-4C27-B102-99540D649858}">
      <dgm:prSet phldrT="[Text]"/>
      <dgm:spPr/>
      <dgm:t>
        <a:bodyPr/>
        <a:lstStyle/>
        <a:p>
          <a:r>
            <a:rPr lang="cs-CZ" dirty="0" smtClean="0"/>
            <a:t>elipsovitý</a:t>
          </a:r>
          <a:endParaRPr lang="cs-CZ" dirty="0"/>
        </a:p>
      </dgm:t>
    </dgm:pt>
    <dgm:pt modelId="{078441CD-5A48-424C-9CAC-E944CDC3D6F5}" type="parTrans" cxnId="{E6185360-081B-4F6D-8DF7-97D3429E48E5}">
      <dgm:prSet/>
      <dgm:spPr/>
      <dgm:t>
        <a:bodyPr/>
        <a:lstStyle/>
        <a:p>
          <a:endParaRPr lang="cs-CZ"/>
        </a:p>
      </dgm:t>
    </dgm:pt>
    <dgm:pt modelId="{6B615C10-DF23-46B0-A578-5E81521E03B3}" type="sibTrans" cxnId="{E6185360-081B-4F6D-8DF7-97D3429E48E5}">
      <dgm:prSet/>
      <dgm:spPr/>
      <dgm:t>
        <a:bodyPr/>
        <a:lstStyle/>
        <a:p>
          <a:endParaRPr lang="cs-CZ"/>
        </a:p>
      </dgm:t>
    </dgm:pt>
    <dgm:pt modelId="{155EC0E9-0A5D-446E-9F64-FF8ECAE5003B}">
      <dgm:prSet phldrT="[Text]"/>
      <dgm:spPr/>
      <dgm:t>
        <a:bodyPr/>
        <a:lstStyle/>
        <a:p>
          <a:r>
            <a:rPr lang="cs-CZ" dirty="0" smtClean="0"/>
            <a:t>kulovitý</a:t>
          </a:r>
          <a:endParaRPr lang="cs-CZ" dirty="0"/>
        </a:p>
      </dgm:t>
    </dgm:pt>
    <dgm:pt modelId="{94DEDA78-3D21-4E1F-A6C7-F69EF6DF4229}" type="parTrans" cxnId="{01544A6C-69BE-4FC0-B733-15D99C5C0866}">
      <dgm:prSet/>
      <dgm:spPr/>
      <dgm:t>
        <a:bodyPr/>
        <a:lstStyle/>
        <a:p>
          <a:endParaRPr lang="cs-CZ"/>
        </a:p>
      </dgm:t>
    </dgm:pt>
    <dgm:pt modelId="{7532E878-44DF-4C05-8059-0A502A337E39}" type="sibTrans" cxnId="{01544A6C-69BE-4FC0-B733-15D99C5C0866}">
      <dgm:prSet/>
      <dgm:spPr/>
      <dgm:t>
        <a:bodyPr/>
        <a:lstStyle/>
        <a:p>
          <a:endParaRPr lang="cs-CZ"/>
        </a:p>
      </dgm:t>
    </dgm:pt>
    <dgm:pt modelId="{F61D42B8-AC12-4498-971C-28BD7A8D2C8B}" type="pres">
      <dgm:prSet presAssocID="{F2884D2F-5B32-4811-8AEA-7FF22F8934EC}" presName="linearFlow" presStyleCnt="0">
        <dgm:presLayoutVars>
          <dgm:dir/>
          <dgm:resizeHandles val="exact"/>
        </dgm:presLayoutVars>
      </dgm:prSet>
      <dgm:spPr/>
    </dgm:pt>
    <dgm:pt modelId="{3A1657A6-F0EE-4FD5-91AD-7527E1C18DAD}" type="pres">
      <dgm:prSet presAssocID="{715D506B-EACE-4814-AFCD-08C203D67D34}" presName="composite" presStyleCnt="0"/>
      <dgm:spPr/>
    </dgm:pt>
    <dgm:pt modelId="{C5694A2E-6FD2-47D4-A271-C54D9F185B12}" type="pres">
      <dgm:prSet presAssocID="{715D506B-EACE-4814-AFCD-08C203D67D34}" presName="imgShp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5CD65A3-B9C1-40CF-8C53-884B69E70840}" type="pres">
      <dgm:prSet presAssocID="{715D506B-EACE-4814-AFCD-08C203D67D34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B9FB91-3E8E-48BB-B9AB-33519F5120BC}" type="pres">
      <dgm:prSet presAssocID="{E129EA88-9AE5-4324-9DB9-D4990E5AD2E4}" presName="spacing" presStyleCnt="0"/>
      <dgm:spPr/>
    </dgm:pt>
    <dgm:pt modelId="{10FE3162-4223-4D74-A189-F894B9398F71}" type="pres">
      <dgm:prSet presAssocID="{071BF806-23C1-4C27-B102-99540D649858}" presName="composite" presStyleCnt="0"/>
      <dgm:spPr/>
    </dgm:pt>
    <dgm:pt modelId="{54645977-5552-4892-B82D-BA976D02289F}" type="pres">
      <dgm:prSet presAssocID="{071BF806-23C1-4C27-B102-99540D649858}" presName="imgShp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3D2E688-7334-4F5E-A9E1-72E0A18CD893}" type="pres">
      <dgm:prSet presAssocID="{071BF806-23C1-4C27-B102-99540D649858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E1C8F1-6A34-445D-8C73-FC96D511B3A7}" type="pres">
      <dgm:prSet presAssocID="{6B615C10-DF23-46B0-A578-5E81521E03B3}" presName="spacing" presStyleCnt="0"/>
      <dgm:spPr/>
    </dgm:pt>
    <dgm:pt modelId="{3B9D6554-3BFC-4A43-93EB-2F66281238A7}" type="pres">
      <dgm:prSet presAssocID="{155EC0E9-0A5D-446E-9F64-FF8ECAE5003B}" presName="composite" presStyleCnt="0"/>
      <dgm:spPr/>
    </dgm:pt>
    <dgm:pt modelId="{EABB7FB5-AC3A-4597-B0F8-5A370FD1DEAD}" type="pres">
      <dgm:prSet presAssocID="{155EC0E9-0A5D-446E-9F64-FF8ECAE5003B}" presName="imgShp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3048CEF-E2C0-4ABD-98D5-4629B4B368F6}" type="pres">
      <dgm:prSet presAssocID="{155EC0E9-0A5D-446E-9F64-FF8ECAE5003B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56E49C5-D04E-4430-83C9-DF8317DF5328}" srcId="{F2884D2F-5B32-4811-8AEA-7FF22F8934EC}" destId="{715D506B-EACE-4814-AFCD-08C203D67D34}" srcOrd="0" destOrd="0" parTransId="{F8072AC7-2001-40F2-9ABE-42FE78335CC1}" sibTransId="{E129EA88-9AE5-4324-9DB9-D4990E5AD2E4}"/>
    <dgm:cxn modelId="{79FD0E94-2070-4FBD-B43B-73934AAE24EE}" type="presOf" srcId="{071BF806-23C1-4C27-B102-99540D649858}" destId="{93D2E688-7334-4F5E-A9E1-72E0A18CD893}" srcOrd="0" destOrd="0" presId="urn:microsoft.com/office/officeart/2005/8/layout/vList3"/>
    <dgm:cxn modelId="{E6185360-081B-4F6D-8DF7-97D3429E48E5}" srcId="{F2884D2F-5B32-4811-8AEA-7FF22F8934EC}" destId="{071BF806-23C1-4C27-B102-99540D649858}" srcOrd="1" destOrd="0" parTransId="{078441CD-5A48-424C-9CAC-E944CDC3D6F5}" sibTransId="{6B615C10-DF23-46B0-A578-5E81521E03B3}"/>
    <dgm:cxn modelId="{01544A6C-69BE-4FC0-B733-15D99C5C0866}" srcId="{F2884D2F-5B32-4811-8AEA-7FF22F8934EC}" destId="{155EC0E9-0A5D-446E-9F64-FF8ECAE5003B}" srcOrd="2" destOrd="0" parTransId="{94DEDA78-3D21-4E1F-A6C7-F69EF6DF4229}" sibTransId="{7532E878-44DF-4C05-8059-0A502A337E39}"/>
    <dgm:cxn modelId="{2F871B45-B5F0-47BA-A0A6-427DF76A8FBD}" type="presOf" srcId="{F2884D2F-5B32-4811-8AEA-7FF22F8934EC}" destId="{F61D42B8-AC12-4498-971C-28BD7A8D2C8B}" srcOrd="0" destOrd="0" presId="urn:microsoft.com/office/officeart/2005/8/layout/vList3"/>
    <dgm:cxn modelId="{C3141295-F6A9-4542-AB66-0A92EC499CC9}" type="presOf" srcId="{155EC0E9-0A5D-446E-9F64-FF8ECAE5003B}" destId="{83048CEF-E2C0-4ABD-98D5-4629B4B368F6}" srcOrd="0" destOrd="0" presId="urn:microsoft.com/office/officeart/2005/8/layout/vList3"/>
    <dgm:cxn modelId="{EBA9DF7F-15D3-43D7-9838-69D2D7EA3E0D}" type="presOf" srcId="{715D506B-EACE-4814-AFCD-08C203D67D34}" destId="{25CD65A3-B9C1-40CF-8C53-884B69E70840}" srcOrd="0" destOrd="0" presId="urn:microsoft.com/office/officeart/2005/8/layout/vList3"/>
    <dgm:cxn modelId="{5D687874-E4A1-4022-9D56-C331D315E3E3}" type="presParOf" srcId="{F61D42B8-AC12-4498-971C-28BD7A8D2C8B}" destId="{3A1657A6-F0EE-4FD5-91AD-7527E1C18DAD}" srcOrd="0" destOrd="0" presId="urn:microsoft.com/office/officeart/2005/8/layout/vList3"/>
    <dgm:cxn modelId="{D906292E-D5F4-4030-8B01-0B5EA6CDC135}" type="presParOf" srcId="{3A1657A6-F0EE-4FD5-91AD-7527E1C18DAD}" destId="{C5694A2E-6FD2-47D4-A271-C54D9F185B12}" srcOrd="0" destOrd="0" presId="urn:microsoft.com/office/officeart/2005/8/layout/vList3"/>
    <dgm:cxn modelId="{5DDC3480-9794-40E4-A730-0EBA64F5C996}" type="presParOf" srcId="{3A1657A6-F0EE-4FD5-91AD-7527E1C18DAD}" destId="{25CD65A3-B9C1-40CF-8C53-884B69E70840}" srcOrd="1" destOrd="0" presId="urn:microsoft.com/office/officeart/2005/8/layout/vList3"/>
    <dgm:cxn modelId="{3B507B70-42CF-4EB4-A89D-E4FCBDD48F43}" type="presParOf" srcId="{F61D42B8-AC12-4498-971C-28BD7A8D2C8B}" destId="{F8B9FB91-3E8E-48BB-B9AB-33519F5120BC}" srcOrd="1" destOrd="0" presId="urn:microsoft.com/office/officeart/2005/8/layout/vList3"/>
    <dgm:cxn modelId="{A0EE28AC-25E8-4BEA-AB02-6CCD723A2F68}" type="presParOf" srcId="{F61D42B8-AC12-4498-971C-28BD7A8D2C8B}" destId="{10FE3162-4223-4D74-A189-F894B9398F71}" srcOrd="2" destOrd="0" presId="urn:microsoft.com/office/officeart/2005/8/layout/vList3"/>
    <dgm:cxn modelId="{D03D9316-90B8-44C6-B033-5038D5206EC9}" type="presParOf" srcId="{10FE3162-4223-4D74-A189-F894B9398F71}" destId="{54645977-5552-4892-B82D-BA976D02289F}" srcOrd="0" destOrd="0" presId="urn:microsoft.com/office/officeart/2005/8/layout/vList3"/>
    <dgm:cxn modelId="{1446E1F8-59DF-4F4C-A4DF-38BBC35BB55B}" type="presParOf" srcId="{10FE3162-4223-4D74-A189-F894B9398F71}" destId="{93D2E688-7334-4F5E-A9E1-72E0A18CD893}" srcOrd="1" destOrd="0" presId="urn:microsoft.com/office/officeart/2005/8/layout/vList3"/>
    <dgm:cxn modelId="{2F964CF4-3D8E-4E74-A588-3008FA8492FD}" type="presParOf" srcId="{F61D42B8-AC12-4498-971C-28BD7A8D2C8B}" destId="{80E1C8F1-6A34-445D-8C73-FC96D511B3A7}" srcOrd="3" destOrd="0" presId="urn:microsoft.com/office/officeart/2005/8/layout/vList3"/>
    <dgm:cxn modelId="{DB59F965-8CA1-4CD0-8962-3A8723D010A6}" type="presParOf" srcId="{F61D42B8-AC12-4498-971C-28BD7A8D2C8B}" destId="{3B9D6554-3BFC-4A43-93EB-2F66281238A7}" srcOrd="4" destOrd="0" presId="urn:microsoft.com/office/officeart/2005/8/layout/vList3"/>
    <dgm:cxn modelId="{C2CCF17B-9FDA-4DEC-A12A-3F46FD1F7D8C}" type="presParOf" srcId="{3B9D6554-3BFC-4A43-93EB-2F66281238A7}" destId="{EABB7FB5-AC3A-4597-B0F8-5A370FD1DEAD}" srcOrd="0" destOrd="0" presId="urn:microsoft.com/office/officeart/2005/8/layout/vList3"/>
    <dgm:cxn modelId="{E71F5CD4-7D05-4E8E-B16A-FF5F25FB2EB4}" type="presParOf" srcId="{3B9D6554-3BFC-4A43-93EB-2F66281238A7}" destId="{83048CEF-E2C0-4ABD-98D5-4629B4B368F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5CD65A3-B9C1-40CF-8C53-884B69E70840}">
      <dsp:nvSpPr>
        <dsp:cNvPr id="0" name=""/>
        <dsp:cNvSpPr/>
      </dsp:nvSpPr>
      <dsp:spPr>
        <a:xfrm rot="10800000">
          <a:off x="1745439" y="463"/>
          <a:ext cx="5609461" cy="1330121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47" tIns="232410" rIns="433832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kladkový</a:t>
          </a:r>
          <a:endParaRPr lang="cs-CZ" sz="6100" kern="1200" dirty="0"/>
        </a:p>
      </dsp:txBody>
      <dsp:txXfrm rot="10800000">
        <a:off x="1745439" y="463"/>
        <a:ext cx="5609461" cy="1330121"/>
      </dsp:txXfrm>
    </dsp:sp>
    <dsp:sp modelId="{C5694A2E-6FD2-47D4-A271-C54D9F185B12}">
      <dsp:nvSpPr>
        <dsp:cNvPr id="0" name=""/>
        <dsp:cNvSpPr/>
      </dsp:nvSpPr>
      <dsp:spPr>
        <a:xfrm>
          <a:off x="1080378" y="463"/>
          <a:ext cx="1330121" cy="133012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D2E688-7334-4F5E-A9E1-72E0A18CD893}">
      <dsp:nvSpPr>
        <dsp:cNvPr id="0" name=""/>
        <dsp:cNvSpPr/>
      </dsp:nvSpPr>
      <dsp:spPr>
        <a:xfrm rot="10800000">
          <a:off x="1745439" y="1727636"/>
          <a:ext cx="5609461" cy="1330121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47" tIns="232410" rIns="433832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elipsovitý</a:t>
          </a:r>
          <a:endParaRPr lang="cs-CZ" sz="6100" kern="1200" dirty="0"/>
        </a:p>
      </dsp:txBody>
      <dsp:txXfrm rot="10800000">
        <a:off x="1745439" y="1727636"/>
        <a:ext cx="5609461" cy="1330121"/>
      </dsp:txXfrm>
    </dsp:sp>
    <dsp:sp modelId="{54645977-5552-4892-B82D-BA976D02289F}">
      <dsp:nvSpPr>
        <dsp:cNvPr id="0" name=""/>
        <dsp:cNvSpPr/>
      </dsp:nvSpPr>
      <dsp:spPr>
        <a:xfrm>
          <a:off x="1080378" y="1727636"/>
          <a:ext cx="1330121" cy="133012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048CEF-E2C0-4ABD-98D5-4629B4B368F6}">
      <dsp:nvSpPr>
        <dsp:cNvPr id="0" name=""/>
        <dsp:cNvSpPr/>
      </dsp:nvSpPr>
      <dsp:spPr>
        <a:xfrm rot="10800000">
          <a:off x="1745439" y="3454809"/>
          <a:ext cx="5609461" cy="1330121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47" tIns="232410" rIns="433832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kulovitý</a:t>
          </a:r>
          <a:endParaRPr lang="cs-CZ" sz="6100" kern="1200" dirty="0"/>
        </a:p>
      </dsp:txBody>
      <dsp:txXfrm rot="10800000">
        <a:off x="1745439" y="3454809"/>
        <a:ext cx="5609461" cy="1330121"/>
      </dsp:txXfrm>
    </dsp:sp>
    <dsp:sp modelId="{EABB7FB5-AC3A-4597-B0F8-5A370FD1DEAD}">
      <dsp:nvSpPr>
        <dsp:cNvPr id="0" name=""/>
        <dsp:cNvSpPr/>
      </dsp:nvSpPr>
      <dsp:spPr>
        <a:xfrm>
          <a:off x="1080378" y="3454809"/>
          <a:ext cx="1330121" cy="1330121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5C744C-74ED-4F14-84C3-C652BCCBE330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610E3-B229-456B-9A6A-8DD0D0E840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77126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610E3-B229-456B-9A6A-8DD0D0E840EB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19894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32                                 Sada: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dirty="0" smtClean="0">
                <a:cs typeface="Times New Roman" pitchFamily="18" charset="0"/>
              </a:rPr>
              <a:t> 8/02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47664" y="2276872"/>
            <a:ext cx="6248400" cy="1287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3042414" y="3244334"/>
            <a:ext cx="3059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Investice do rozvoje vzdělávání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NB-skola\AppData\Local\Microsoft\Windows\Temporary Internet Files\Content.IE5\EUZ7C3HW\MP900385794[1]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1508"/>
            <a:ext cx="8568952" cy="61206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060848"/>
            <a:ext cx="7704856" cy="3960440"/>
          </a:xfrm>
        </p:spPr>
        <p:txBody>
          <a:bodyPr/>
          <a:lstStyle/>
          <a:p>
            <a:pPr algn="l"/>
            <a:r>
              <a:rPr lang="cs-CZ" b="1" u="sng" dirty="0" smtClean="0">
                <a:solidFill>
                  <a:schemeClr val="tx1"/>
                </a:solidFill>
              </a:rPr>
              <a:t>Klíčová slova: 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švy, chrupavka, srůst, vklínění, kloub</a:t>
            </a:r>
          </a:p>
          <a:p>
            <a:pPr algn="l"/>
            <a:endParaRPr lang="cs-CZ" b="1" u="sng" dirty="0" smtClean="0">
              <a:solidFill>
                <a:schemeClr val="tx1"/>
              </a:solidFill>
            </a:endParaRPr>
          </a:p>
          <a:p>
            <a:pPr algn="l"/>
            <a:r>
              <a:rPr lang="cs-CZ" b="1" u="sng" dirty="0" smtClean="0">
                <a:solidFill>
                  <a:schemeClr val="tx1"/>
                </a:solidFill>
              </a:rPr>
              <a:t>Anotace:  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Pomocí prezentace seznámení s  typy spojení  kostí a zápis </a:t>
            </a:r>
            <a:r>
              <a:rPr lang="cs-CZ" smtClean="0">
                <a:solidFill>
                  <a:schemeClr val="tx1"/>
                </a:solidFill>
              </a:rPr>
              <a:t>do sešitu.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844408" cy="1542033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SPOJENÍ KOSTÍ</a:t>
            </a:r>
            <a:endParaRPr lang="cs-CZ" sz="6000" b="1" dirty="0"/>
          </a:p>
        </p:txBody>
      </p:sp>
    </p:spTree>
    <p:extLst>
      <p:ext uri="{BB962C8B-B14F-4D97-AF65-F5344CB8AC3E}">
        <p14:creationId xmlns="" xmlns:p14="http://schemas.microsoft.com/office/powerpoint/2010/main" val="425482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PEVNÉ - ŠVY</a:t>
            </a:r>
            <a:endParaRPr lang="cs-CZ" dirty="0"/>
          </a:p>
        </p:txBody>
      </p:sp>
      <p:pic>
        <p:nvPicPr>
          <p:cNvPr id="1026" name="Picture 2" descr="C:\Users\NB-skola\AppData\Local\Microsoft\Windows\Temporary Internet Files\Content.IE5\YVLV21P1\MC90029260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4464496" cy="33477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80112" y="1484784"/>
            <a:ext cx="3168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KOST ČELNÍ JE PŘIPOJENA KE KOSTEM TEMENNÍM ŠVEM </a:t>
            </a:r>
            <a:r>
              <a:rPr lang="cs-CZ" sz="2400" b="1" dirty="0" smtClean="0"/>
              <a:t>VĚNCOVÝM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652120" y="3284984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KOSTI TEMENNÍ JSOU MEZI SEBOU SPOJENY ŠVEM </a:t>
            </a:r>
            <a:r>
              <a:rPr lang="cs-CZ" sz="2400" b="1" dirty="0" smtClean="0"/>
              <a:t>ŠÍPOVÝM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24128" y="4725144"/>
            <a:ext cx="3419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KOSTI TEMENNÍ KE KOSTI TÝLNÍ JSOU PŘIPOJENY ŠVEM </a:t>
            </a:r>
            <a:r>
              <a:rPr lang="cs-CZ" sz="2400" b="1" dirty="0" smtClean="0"/>
              <a:t>LAMBDOVÝM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093296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KOSTI SPÁNKOVÉ S KOSMI TEMENNÍMI JSOU TAKÉ PŘIPOJENY ŠVEM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94078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PEVNÉ - CHRUPAVKOU</a:t>
            </a:r>
            <a:endParaRPr lang="cs-CZ" dirty="0"/>
          </a:p>
        </p:txBody>
      </p:sp>
      <p:pic>
        <p:nvPicPr>
          <p:cNvPr id="2050" name="Picture 2" descr="C:\Users\NB-skola\AppData\Local\Microsoft\Windows\Temporary Internet Files\Content.IE5\E93304AY\MC90043874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5280586" cy="39604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12160" y="2852936"/>
            <a:ext cx="3131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NAPŘÍKLAD PRAVÁ ŽEBRA JSOU KE KOSTI HRUDNÍ PŘIPOJENA CHRUPAVKOU.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56176" y="486916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Víš proč?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5949280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Aby při dýchání mohlo docházet k roztahování žeber.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5401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PEVNÉ - SRŮSTEM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16832"/>
            <a:ext cx="5362542" cy="4021907"/>
          </a:xfrm>
        </p:spPr>
      </p:pic>
      <p:sp>
        <p:nvSpPr>
          <p:cNvPr id="5" name="TextovéPole 4"/>
          <p:cNvSpPr txBox="1"/>
          <p:nvPr/>
        </p:nvSpPr>
        <p:spPr>
          <a:xfrm>
            <a:off x="6084168" y="2780928"/>
            <a:ext cx="27363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NAPŘÍKLAD KOST KYČELNÍ, SEDACÍ A STYDKÁ SROSTLY V JEDEN CELEK.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4202161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PEVNÉ - VKLÍNĚNÍ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72200" y="2852936"/>
            <a:ext cx="23762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ZUBY  JSOU </a:t>
            </a:r>
            <a:r>
              <a:rPr lang="cs-CZ" sz="2800" dirty="0" smtClean="0"/>
              <a:t> DO </a:t>
            </a:r>
            <a:r>
              <a:rPr lang="cs-CZ" sz="2800" dirty="0" smtClean="0"/>
              <a:t>ČELISTÍ </a:t>
            </a:r>
            <a:r>
              <a:rPr lang="cs-CZ" sz="2800" dirty="0" smtClean="0"/>
              <a:t>VKLÍNĚNÉ.</a:t>
            </a:r>
            <a:endParaRPr lang="cs-CZ" sz="2800" dirty="0"/>
          </a:p>
        </p:txBody>
      </p:sp>
      <p:pic>
        <p:nvPicPr>
          <p:cNvPr id="2050" name="Picture 2" descr="C:\Documents and Settings\PC\Local Settings\Temporary Internet Files\Content.IE5\PAHXLQBV\MP90038581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5760640" cy="41147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1275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MÁLO POHYBLIVÉ</a:t>
            </a:r>
            <a:endParaRPr lang="cs-CZ" dirty="0"/>
          </a:p>
        </p:txBody>
      </p:sp>
      <p:pic>
        <p:nvPicPr>
          <p:cNvPr id="4099" name="Picture 3" descr="C:\Users\NB-skola\AppData\Local\Microsoft\Windows\Temporary Internet Files\Content.IE5\YVLV21P1\MP90038581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3232830" cy="45259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44008" y="1916832"/>
            <a:ext cx="42484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NAPŘÍKLAD U PÁTEŘE, KDE  MEZI OBRATLOVÝMI VÝBĚŽKY JE KLOUBNÍ SPOJENÍ, JEHOŽ POHYB JE ALE OMEZEN CHRUPAVKOU, KTERÁ SPOJUJE TĚLA OBRATLŮ.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3911864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POHYBLIVÉ - KLOUBEM</a:t>
            </a:r>
            <a:endParaRPr lang="cs-CZ" dirty="0"/>
          </a:p>
        </p:txBody>
      </p:sp>
      <p:pic>
        <p:nvPicPr>
          <p:cNvPr id="5123" name="Picture 3" descr="C:\Users\NB-skola\AppData\Local\Microsoft\Windows\Temporary Internet Files\Content.IE5\EUZ7C3HW\MP900385786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232830" cy="45259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NB-skola\AppData\Local\Microsoft\Windows\Temporary Internet Files\Content.IE5\I63F7OTC\MP90038578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21217"/>
            <a:ext cx="3200400" cy="2286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NB-skola\AppData\Local\Microsoft\Windows\Temporary Internet Files\Content.IE5\YVLV21P1\MP90033736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680" y="3981258"/>
            <a:ext cx="1889008" cy="26481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NB-skola\AppData\Local\Microsoft\Windows\Temporary Internet Files\Content.IE5\E93304AY\MP90038579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555776"/>
            <a:ext cx="2909731" cy="40736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39552" y="2636912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RAMENNÍ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35896" y="3861048"/>
            <a:ext cx="28803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STEHENNÍ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28184" y="1772816"/>
            <a:ext cx="26642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ZÁPĚSTNÍ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95728" y="5085184"/>
            <a:ext cx="2448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KOLENNÍ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767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typů kloubů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251520" y="1340768"/>
          <a:ext cx="8435280" cy="4785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5694A2E-6FD2-47D4-A271-C54D9F185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dgm id="{C5694A2E-6FD2-47D4-A271-C54D9F185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dgm id="{C5694A2E-6FD2-47D4-A271-C54D9F185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5CD65A3-B9C1-40CF-8C53-884B69E708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graphicEl>
                                              <a:dgm id="{25CD65A3-B9C1-40CF-8C53-884B69E708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graphicEl>
                                              <a:dgm id="{25CD65A3-B9C1-40CF-8C53-884B69E708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4645977-5552-4892-B82D-BA976D0228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graphicEl>
                                              <a:dgm id="{54645977-5552-4892-B82D-BA976D0228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graphicEl>
                                              <a:dgm id="{54645977-5552-4892-B82D-BA976D0228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3D2E688-7334-4F5E-A9E1-72E0A18CD8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graphicEl>
                                              <a:dgm id="{93D2E688-7334-4F5E-A9E1-72E0A18CD8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graphicEl>
                                              <a:dgm id="{93D2E688-7334-4F5E-A9E1-72E0A18CD8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ABB7FB5-AC3A-4597-B0F8-5A370FD1DE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graphicEl>
                                              <a:dgm id="{EABB7FB5-AC3A-4597-B0F8-5A370FD1DE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graphicEl>
                                              <a:dgm id="{EABB7FB5-AC3A-4597-B0F8-5A370FD1DE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3048CEF-E2C0-4ABD-98D5-4629B4B36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graphicEl>
                                              <a:dgm id="{83048CEF-E2C0-4ABD-98D5-4629B4B36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graphicEl>
                                              <a:dgm id="{83048CEF-E2C0-4ABD-98D5-4629B4B36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ZAPÍŠEME DO SEŠITU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u="sng" dirty="0" smtClean="0"/>
              <a:t>Spojení kostí</a:t>
            </a:r>
            <a:r>
              <a:rPr lang="cs-CZ" dirty="0" smtClean="0"/>
              <a:t>:</a:t>
            </a:r>
          </a:p>
          <a:p>
            <a:pPr lvl="0">
              <a:buNone/>
            </a:pPr>
            <a:r>
              <a:rPr lang="cs-CZ" dirty="0" smtClean="0"/>
              <a:t>PEVNÉ </a:t>
            </a:r>
          </a:p>
          <a:p>
            <a:pPr lvl="0"/>
            <a:r>
              <a:rPr lang="cs-CZ" b="1" dirty="0" smtClean="0"/>
              <a:t>Švy </a:t>
            </a:r>
            <a:r>
              <a:rPr lang="cs-CZ" dirty="0" smtClean="0"/>
              <a:t>– př. kosti lebeční</a:t>
            </a:r>
          </a:p>
          <a:p>
            <a:pPr lvl="0"/>
            <a:r>
              <a:rPr lang="cs-CZ" b="1" dirty="0" smtClean="0"/>
              <a:t>Chrupavkou - </a:t>
            </a:r>
            <a:r>
              <a:rPr lang="cs-CZ" dirty="0" smtClean="0"/>
              <a:t>př. žebra ke kosti hrudní</a:t>
            </a:r>
          </a:p>
          <a:p>
            <a:pPr lvl="0"/>
            <a:r>
              <a:rPr lang="cs-CZ" b="1" dirty="0" smtClean="0"/>
              <a:t>Srůstem </a:t>
            </a:r>
            <a:r>
              <a:rPr lang="cs-CZ" b="1" dirty="0" smtClean="0"/>
              <a:t>- </a:t>
            </a:r>
            <a:r>
              <a:rPr lang="cs-CZ" dirty="0" smtClean="0"/>
              <a:t>př</a:t>
            </a:r>
            <a:r>
              <a:rPr lang="cs-CZ" dirty="0" smtClean="0"/>
              <a:t>. kost kosti pánevní</a:t>
            </a:r>
          </a:p>
          <a:p>
            <a:pPr lvl="0"/>
            <a:r>
              <a:rPr lang="cs-CZ" b="1" dirty="0" smtClean="0"/>
              <a:t>Vklínění</a:t>
            </a:r>
            <a:r>
              <a:rPr lang="cs-CZ" dirty="0" smtClean="0"/>
              <a:t> </a:t>
            </a:r>
            <a:r>
              <a:rPr lang="cs-CZ" dirty="0" smtClean="0"/>
              <a:t>- př</a:t>
            </a:r>
            <a:r>
              <a:rPr lang="cs-CZ" dirty="0" smtClean="0"/>
              <a:t>. zub</a:t>
            </a:r>
          </a:p>
          <a:p>
            <a:pPr lvl="0">
              <a:buNone/>
            </a:pPr>
            <a:r>
              <a:rPr lang="cs-CZ" dirty="0" smtClean="0"/>
              <a:t>MÁLO POHYBLIVÉ </a:t>
            </a:r>
            <a:r>
              <a:rPr lang="cs-CZ" dirty="0" smtClean="0"/>
              <a:t>- př</a:t>
            </a:r>
            <a:r>
              <a:rPr lang="cs-CZ" dirty="0" smtClean="0"/>
              <a:t>. PÁTEŘ -&gt; obratle a ploténky</a:t>
            </a:r>
          </a:p>
          <a:p>
            <a:pPr>
              <a:buNone/>
            </a:pPr>
            <a:r>
              <a:rPr lang="cs-CZ" dirty="0" smtClean="0"/>
              <a:t>POHYBLIVÉ </a:t>
            </a:r>
            <a:r>
              <a:rPr lang="cs-CZ" dirty="0" smtClean="0"/>
              <a:t>- př</a:t>
            </a:r>
            <a:r>
              <a:rPr lang="cs-CZ" dirty="0" smtClean="0"/>
              <a:t>. klouby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není-li uvedeno jinak, vlastní práce autora</a:t>
            </a:r>
          </a:p>
          <a:p>
            <a:pPr>
              <a:buNone/>
            </a:pPr>
            <a:r>
              <a:rPr lang="cs-CZ" sz="1400" dirty="0" smtClean="0"/>
              <a:t>Obrázky použité v prezentaci jsou dostupné pod licencí Microsoft Office 2007.com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236</Words>
  <Application>Microsoft Office PowerPoint</Application>
  <PresentationFormat>Předvádění na obrazovce (4:3)</PresentationFormat>
  <Paragraphs>63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SPOJENÍ KOSTÍ</vt:lpstr>
      <vt:lpstr>PEVNÉ - ŠVY</vt:lpstr>
      <vt:lpstr>PEVNÉ - CHRUPAVKOU</vt:lpstr>
      <vt:lpstr>PEVNÉ - SRŮSTEM</vt:lpstr>
      <vt:lpstr>PEVNÉ - VKLÍNĚNÍ</vt:lpstr>
      <vt:lpstr>MÁLO POHYBLIVÉ</vt:lpstr>
      <vt:lpstr>POHYBLIVÉ - KLOUBEM</vt:lpstr>
      <vt:lpstr>Příklady typů kloubů</vt:lpstr>
      <vt:lpstr>ZAPÍŠEME DO SEŠITU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SPOJENÍ KOSTÍ</dc:title>
  <dc:creator>NB-skola</dc:creator>
  <cp:lastModifiedBy>Dum</cp:lastModifiedBy>
  <cp:revision>20</cp:revision>
  <dcterms:created xsi:type="dcterms:W3CDTF">2012-11-11T12:31:43Z</dcterms:created>
  <dcterms:modified xsi:type="dcterms:W3CDTF">2013-07-03T18:15:22Z</dcterms:modified>
</cp:coreProperties>
</file>