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5" Type="http://schemas.microsoft.com/office/2007/relationships/hdphoto" Target="../media/hdphoto3.wdp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jpeg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8/04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B-skola\AppData\Local\Microsoft\Windows\Temporary Internet Files\Content.IE5\EUZ7C3HW\MC90041270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7"/>
            <a:ext cx="3312368" cy="43540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936104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KOSTRA TRUPU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356992"/>
            <a:ext cx="7848872" cy="338437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Klíčová slova: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páteř, hrudník, lordóza, kyfóza, obratel, žebra, kost hrudní, chrupavka, kloub, atlas, čepovec  </a:t>
            </a:r>
          </a:p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Pomocí prezentace seznámení se stavbou kostry trupu – popisování částí páteře a hrudníku, popisování stavby obratle a vad páteře, zápis do sešitu. 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4779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B-skola\AppData\Local\Microsoft\Windows\Temporary Internet Files\Content.IE5\I63F7OTC\MP90017500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167" b="97667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764704"/>
            <a:ext cx="4353173" cy="63224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19872" y="188640"/>
            <a:ext cx="5266928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KOSTRU ČLOVĚKA TVOŘÍ: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 flipH="1">
            <a:off x="3563888" y="941226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HLAVY</a:t>
            </a:r>
            <a:endParaRPr lang="cs-CZ" sz="2400" dirty="0"/>
          </a:p>
        </p:txBody>
      </p:sp>
      <p:sp>
        <p:nvSpPr>
          <p:cNvPr id="10" name="Pětiúhelník 9"/>
          <p:cNvSpPr/>
          <p:nvPr/>
        </p:nvSpPr>
        <p:spPr>
          <a:xfrm flipH="1">
            <a:off x="2555776" y="2924944"/>
            <a:ext cx="4248472" cy="720080"/>
          </a:xfrm>
          <a:prstGeom prst="homePlate">
            <a:avLst/>
          </a:prstGeom>
          <a:solidFill>
            <a:srgbClr val="FF0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KOSTRA TRUPU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2983964" y="1988840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HORNÍ KONČETINY</a:t>
            </a:r>
            <a:endParaRPr lang="cs-CZ" sz="2400" dirty="0"/>
          </a:p>
        </p:txBody>
      </p:sp>
      <p:sp>
        <p:nvSpPr>
          <p:cNvPr id="12" name="Pětiúhelník 11"/>
          <p:cNvSpPr/>
          <p:nvPr/>
        </p:nvSpPr>
        <p:spPr>
          <a:xfrm flipH="1">
            <a:off x="2915816" y="5373216"/>
            <a:ext cx="4248472" cy="720080"/>
          </a:xfrm>
          <a:prstGeom prst="homePlat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KOSTRA DOLNÍ KONČETINY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860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KOSTRU TRUPU TVOŘÍ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552" y="1196752"/>
            <a:ext cx="4040188" cy="1461839"/>
          </a:xfrm>
        </p:spPr>
        <p:txBody>
          <a:bodyPr>
            <a:normAutofit/>
          </a:bodyPr>
          <a:lstStyle/>
          <a:p>
            <a:r>
              <a:rPr lang="cs-CZ" dirty="0" smtClean="0"/>
              <a:t>PÁTEŘ  </a:t>
            </a:r>
          </a:p>
          <a:p>
            <a:r>
              <a:rPr lang="cs-CZ" b="0" dirty="0" smtClean="0"/>
              <a:t>- je </a:t>
            </a:r>
            <a:r>
              <a:rPr lang="cs-CZ" b="0" dirty="0" err="1" smtClean="0"/>
              <a:t>dvojesovitě</a:t>
            </a:r>
            <a:r>
              <a:rPr lang="cs-CZ" b="0" dirty="0" smtClean="0"/>
              <a:t> prohnutá </a:t>
            </a:r>
          </a:p>
          <a:p>
            <a:r>
              <a:rPr lang="cs-CZ" b="0" dirty="0" smtClean="0"/>
              <a:t>- je pevná a pružná</a:t>
            </a:r>
            <a:endParaRPr lang="cs-CZ" b="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572000" y="1196752"/>
            <a:ext cx="4464496" cy="172819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HRUDNÍK   </a:t>
            </a:r>
          </a:p>
          <a:p>
            <a:r>
              <a:rPr lang="cs-CZ" b="0" dirty="0" smtClean="0"/>
              <a:t>-chrání vnitřní orgány, hlavně srdce a plíce</a:t>
            </a:r>
          </a:p>
          <a:p>
            <a:r>
              <a:rPr lang="cs-CZ" b="0" dirty="0" smtClean="0"/>
              <a:t>- je pružný, a proto umožnuje dýchání</a:t>
            </a:r>
            <a:endParaRPr lang="cs-CZ" b="0" dirty="0"/>
          </a:p>
        </p:txBody>
      </p:sp>
      <p:pic>
        <p:nvPicPr>
          <p:cNvPr id="1026" name="Picture 2" descr="C:\Users\NB-skola\AppData\Local\Microsoft\Windows\Temporary Internet Files\Content.IE5\EUZ7C3HW\MC900438791[1]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5459"/>
          <a:stretch/>
        </p:blipFill>
        <p:spPr bwMode="auto">
          <a:xfrm>
            <a:off x="683568" y="3140968"/>
            <a:ext cx="3395986" cy="3375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-skola\AppData\Local\Microsoft\Windows\Temporary Internet Files\Content.IE5\I63F7OTC\MC900438748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29000"/>
            <a:ext cx="4041775" cy="30313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3936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b="1" dirty="0" smtClean="0"/>
              <a:t>PÁTEŘ</a:t>
            </a:r>
            <a:r>
              <a:rPr lang="cs-CZ" dirty="0" smtClean="0"/>
              <a:t> </a:t>
            </a:r>
            <a:r>
              <a:rPr lang="cs-CZ" sz="2800" dirty="0" smtClean="0"/>
              <a:t>je složena z 33-34 obratlů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NB-skola\AppData\Local\Microsoft\Windows\Temporary Internet Files\Content.IE5\YVLV21P1\MC900014700[1].wmf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1605"/>
          <a:stretch/>
        </p:blipFill>
        <p:spPr bwMode="auto">
          <a:xfrm flipH="1">
            <a:off x="2267744" y="1268760"/>
            <a:ext cx="1883256" cy="5040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ětiúhelník 7"/>
          <p:cNvSpPr/>
          <p:nvPr/>
        </p:nvSpPr>
        <p:spPr>
          <a:xfrm flipH="1">
            <a:off x="4283968" y="1196752"/>
            <a:ext cx="4555557" cy="740569"/>
          </a:xfrm>
          <a:prstGeom prst="homePlat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rční obratle - 7</a:t>
            </a:r>
            <a:endParaRPr lang="cs-CZ" sz="3200" dirty="0"/>
          </a:p>
        </p:txBody>
      </p:sp>
      <p:sp>
        <p:nvSpPr>
          <p:cNvPr id="11" name="Pětiúhelník 10"/>
          <p:cNvSpPr/>
          <p:nvPr/>
        </p:nvSpPr>
        <p:spPr>
          <a:xfrm flipH="1">
            <a:off x="3779912" y="2132856"/>
            <a:ext cx="4555557" cy="1872208"/>
          </a:xfrm>
          <a:prstGeom prst="homePlat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h</a:t>
            </a:r>
            <a:r>
              <a:rPr lang="cs-CZ" sz="3200" dirty="0" smtClean="0"/>
              <a:t>rudní obratle - 12</a:t>
            </a:r>
            <a:endParaRPr lang="cs-CZ" sz="3200" dirty="0"/>
          </a:p>
        </p:txBody>
      </p:sp>
      <p:sp>
        <p:nvSpPr>
          <p:cNvPr id="12" name="Pětiúhelník 11"/>
          <p:cNvSpPr/>
          <p:nvPr/>
        </p:nvSpPr>
        <p:spPr>
          <a:xfrm flipH="1">
            <a:off x="4283968" y="4221088"/>
            <a:ext cx="4555557" cy="1152128"/>
          </a:xfrm>
          <a:prstGeom prst="homePlat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bederní obratle - 5</a:t>
            </a:r>
            <a:endParaRPr lang="cs-CZ" sz="3200" dirty="0"/>
          </a:p>
        </p:txBody>
      </p:sp>
      <p:sp>
        <p:nvSpPr>
          <p:cNvPr id="13" name="Pětiúhelník 12"/>
          <p:cNvSpPr/>
          <p:nvPr/>
        </p:nvSpPr>
        <p:spPr>
          <a:xfrm flipH="1">
            <a:off x="3707904" y="5589240"/>
            <a:ext cx="4555557" cy="370284"/>
          </a:xfrm>
          <a:prstGeom prst="homePlat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křížové obratle - 5</a:t>
            </a:r>
            <a:endParaRPr lang="cs-CZ" sz="3200" dirty="0"/>
          </a:p>
        </p:txBody>
      </p:sp>
      <p:sp>
        <p:nvSpPr>
          <p:cNvPr id="14" name="Pětiúhelník 13"/>
          <p:cNvSpPr/>
          <p:nvPr/>
        </p:nvSpPr>
        <p:spPr>
          <a:xfrm flipH="1">
            <a:off x="4355976" y="6237312"/>
            <a:ext cx="4555557" cy="370284"/>
          </a:xfrm>
          <a:prstGeom prst="homePlate">
            <a:avLst/>
          </a:prstGeom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kostrční obratle – 4-5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249289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LORDÓZA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725144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KYFÓZA</a:t>
            </a:r>
            <a:endParaRPr lang="cs-CZ" sz="3200" dirty="0"/>
          </a:p>
        </p:txBody>
      </p:sp>
      <p:cxnSp>
        <p:nvCxnSpPr>
          <p:cNvPr id="16" name="Přímá spojovací šipka 15"/>
          <p:cNvCxnSpPr/>
          <p:nvPr/>
        </p:nvCxnSpPr>
        <p:spPr>
          <a:xfrm flipV="1">
            <a:off x="1907704" y="1628800"/>
            <a:ext cx="936104" cy="100811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1907704" y="2996952"/>
            <a:ext cx="720080" cy="172819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763688" y="3284984"/>
            <a:ext cx="936104" cy="165618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763688" y="5085184"/>
            <a:ext cx="864096" cy="64807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99608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3" grpId="0" animBg="1"/>
      <p:bldP spid="14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15513" y="1052736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1.Obratel – NOSIČ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125" b="90000" l="500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2132856"/>
            <a:ext cx="4616252" cy="3462189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88024" y="1124744"/>
            <a:ext cx="4041775" cy="639762"/>
          </a:xfrm>
        </p:spPr>
        <p:txBody>
          <a:bodyPr/>
          <a:lstStyle/>
          <a:p>
            <a:r>
              <a:rPr lang="cs-CZ" dirty="0" smtClean="0"/>
              <a:t>2. Obratel - ČEPOVEC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4583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56792"/>
            <a:ext cx="4752528" cy="3564396"/>
          </a:xfrm>
        </p:spPr>
      </p:pic>
      <p:sp>
        <p:nvSpPr>
          <p:cNvPr id="9" name="Obdélník 8"/>
          <p:cNvSpPr/>
          <p:nvPr/>
        </p:nvSpPr>
        <p:spPr>
          <a:xfrm>
            <a:off x="683568" y="5382270"/>
            <a:ext cx="3240360" cy="7920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UMOŽŇUJE KÝVAVÝ POHYB ZE STRANY NA STRANU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20072" y="5382270"/>
            <a:ext cx="3240360" cy="7920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UMOŽŇUJE OTÁČENÍ HLAVY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232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OBRATLE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08" b="96875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17273" y="1375015"/>
            <a:ext cx="6034617" cy="4525963"/>
          </a:xfrm>
        </p:spPr>
      </p:pic>
      <p:sp>
        <p:nvSpPr>
          <p:cNvPr id="10" name="Pětiúhelník 9"/>
          <p:cNvSpPr/>
          <p:nvPr/>
        </p:nvSpPr>
        <p:spPr>
          <a:xfrm flipH="1">
            <a:off x="3707904" y="4623669"/>
            <a:ext cx="4608512" cy="936104"/>
          </a:xfrm>
          <a:prstGeom prst="homePlat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 OBRATLE</a:t>
            </a:r>
            <a:endParaRPr lang="cs-CZ" sz="3200" dirty="0"/>
          </a:p>
        </p:txBody>
      </p:sp>
      <p:sp>
        <p:nvSpPr>
          <p:cNvPr id="11" name="Pětiúhelník 10"/>
          <p:cNvSpPr/>
          <p:nvPr/>
        </p:nvSpPr>
        <p:spPr>
          <a:xfrm flipH="1">
            <a:off x="3345313" y="2924944"/>
            <a:ext cx="4824536" cy="936104"/>
          </a:xfrm>
          <a:prstGeom prst="homePlate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MÍŠNÍ OTVOR</a:t>
            </a:r>
            <a:endParaRPr lang="cs-CZ" sz="3200" dirty="0"/>
          </a:p>
        </p:txBody>
      </p:sp>
      <p:sp>
        <p:nvSpPr>
          <p:cNvPr id="12" name="Pětiúhelník 11"/>
          <p:cNvSpPr/>
          <p:nvPr/>
        </p:nvSpPr>
        <p:spPr>
          <a:xfrm flipH="1">
            <a:off x="4476574" y="1340768"/>
            <a:ext cx="4320480" cy="792088"/>
          </a:xfrm>
          <a:prstGeom prst="homePlat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OBRATLOVÉ VÝBĚŽKY</a:t>
            </a:r>
            <a:endParaRPr lang="cs-CZ" sz="3200" dirty="0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 flipH="1">
            <a:off x="1763688" y="1736812"/>
            <a:ext cx="2712886" cy="68407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2" idx="3"/>
          </p:cNvCxnSpPr>
          <p:nvPr/>
        </p:nvCxnSpPr>
        <p:spPr>
          <a:xfrm flipH="1" flipV="1">
            <a:off x="3345313" y="1628800"/>
            <a:ext cx="1131261" cy="10801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2" idx="3"/>
          </p:cNvCxnSpPr>
          <p:nvPr/>
        </p:nvCxnSpPr>
        <p:spPr>
          <a:xfrm>
            <a:off x="4476574" y="1736812"/>
            <a:ext cx="167434" cy="68407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2" idx="3"/>
          </p:cNvCxnSpPr>
          <p:nvPr/>
        </p:nvCxnSpPr>
        <p:spPr>
          <a:xfrm flipH="1">
            <a:off x="2339752" y="1736812"/>
            <a:ext cx="2136822" cy="140415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2" idx="3"/>
          </p:cNvCxnSpPr>
          <p:nvPr/>
        </p:nvCxnSpPr>
        <p:spPr>
          <a:xfrm flipH="1">
            <a:off x="4067944" y="1736812"/>
            <a:ext cx="408630" cy="140415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1740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HRUDNÍK je tvořen: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44008" y="2852936"/>
            <a:ext cx="4040188" cy="834107"/>
          </a:xfrm>
        </p:spPr>
        <p:txBody>
          <a:bodyPr>
            <a:normAutofit/>
          </a:bodyPr>
          <a:lstStyle/>
          <a:p>
            <a:r>
              <a:rPr lang="cs-CZ" dirty="0" smtClean="0"/>
              <a:t>12 párů žeber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5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9488" y="2863987"/>
            <a:ext cx="4040188" cy="3030141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6084168" y="260648"/>
            <a:ext cx="2808311" cy="639762"/>
          </a:xfrm>
        </p:spPr>
        <p:txBody>
          <a:bodyPr/>
          <a:lstStyle/>
          <a:p>
            <a:r>
              <a:rPr lang="cs-CZ" dirty="0" smtClean="0"/>
              <a:t>Hrudní obratle - 12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6667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043" y="620688"/>
            <a:ext cx="3679957" cy="2759968"/>
          </a:xfrm>
          <a:prstGeom prst="rect">
            <a:avLst/>
          </a:prstGeo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717032"/>
            <a:ext cx="4041775" cy="3031331"/>
          </a:xfrm>
        </p:spPr>
      </p:pic>
      <p:sp>
        <p:nvSpPr>
          <p:cNvPr id="13" name="Zástupný symbol pro text 3"/>
          <p:cNvSpPr txBox="1">
            <a:spLocks/>
          </p:cNvSpPr>
          <p:nvPr/>
        </p:nvSpPr>
        <p:spPr>
          <a:xfrm>
            <a:off x="609600" y="1493168"/>
            <a:ext cx="4040188" cy="8341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Kost hrudní s mečovitým výběžkem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1800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B-skola\AppData\Local\Microsoft\Windows\Temporary Internet Files\Content.IE5\EUZ7C3HW\MC900438748[1]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077" t="-3793" r="13634" b="3793"/>
          <a:stretch/>
        </p:blipFill>
        <p:spPr bwMode="auto">
          <a:xfrm>
            <a:off x="827584" y="692696"/>
            <a:ext cx="3312368" cy="50327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ětiúhelník 9"/>
          <p:cNvSpPr/>
          <p:nvPr/>
        </p:nvSpPr>
        <p:spPr>
          <a:xfrm flipH="1">
            <a:off x="3779912" y="1628800"/>
            <a:ext cx="4824536" cy="1872208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ŽEBRA PRAVÁ </a:t>
            </a:r>
            <a:r>
              <a:rPr lang="cs-CZ" sz="2400" dirty="0" smtClean="0"/>
              <a:t>– 7 PÁRŮ</a:t>
            </a:r>
          </a:p>
          <a:p>
            <a:pPr algn="ctr"/>
            <a:r>
              <a:rPr lang="cs-CZ" sz="2400" dirty="0" smtClean="0"/>
              <a:t>připojena chrupavkou ke kosti hrudní</a:t>
            </a:r>
            <a:endParaRPr lang="cs-CZ" sz="2400" dirty="0"/>
          </a:p>
        </p:txBody>
      </p:sp>
      <p:sp>
        <p:nvSpPr>
          <p:cNvPr id="14" name="Pětiúhelník 13"/>
          <p:cNvSpPr/>
          <p:nvPr/>
        </p:nvSpPr>
        <p:spPr>
          <a:xfrm flipH="1">
            <a:off x="3131840" y="4869160"/>
            <a:ext cx="4824536" cy="1152128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ŽEBRA NEPRAVÁ </a:t>
            </a:r>
            <a:r>
              <a:rPr lang="cs-CZ" sz="2400" dirty="0" smtClean="0"/>
              <a:t>– 3 PÁRY připojena chrupavkou k 7</a:t>
            </a:r>
            <a:r>
              <a:rPr lang="cs-CZ" sz="2400" dirty="0" smtClean="0"/>
              <a:t>. žebru</a:t>
            </a:r>
            <a:endParaRPr lang="cs-CZ" sz="2400" dirty="0"/>
          </a:p>
        </p:txBody>
      </p:sp>
      <p:sp>
        <p:nvSpPr>
          <p:cNvPr id="15" name="Pětiúhelník 14"/>
          <p:cNvSpPr/>
          <p:nvPr/>
        </p:nvSpPr>
        <p:spPr>
          <a:xfrm flipH="1">
            <a:off x="2483768" y="6165304"/>
            <a:ext cx="4824536" cy="576064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ŽEBRA VOLNÁ – </a:t>
            </a:r>
            <a:r>
              <a:rPr lang="cs-CZ" sz="2400" dirty="0" smtClean="0"/>
              <a:t>2 PÁRY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542781" y="260648"/>
            <a:ext cx="3456384" cy="576064"/>
          </a:xfrm>
          <a:prstGeom prst="rect">
            <a:avLst/>
          </a:prstGeom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12 PÁRŮ ŽEBER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423073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VADY PÁTEŘE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4800" dirty="0" smtClean="0"/>
              <a:t>PLOCHÁ ZÁDA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KULATÁ ZÁDA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SKOLIÓZA </a:t>
            </a:r>
            <a:r>
              <a:rPr lang="cs-CZ" sz="6600" dirty="0" smtClean="0"/>
              <a:t> </a:t>
            </a:r>
            <a:r>
              <a:rPr lang="cs-CZ" dirty="0" smtClean="0"/>
              <a:t>(</a:t>
            </a:r>
            <a:r>
              <a:rPr lang="cs-CZ" sz="3600" dirty="0" smtClean="0"/>
              <a:t>VYBOČENÍ PÁTEŘE)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Zapište do sešitu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rmAutofit fontScale="70000" lnSpcReduction="20000"/>
          </a:bodyPr>
          <a:lstStyle/>
          <a:p>
            <a:pPr lvl="0">
              <a:buNone/>
            </a:pPr>
            <a:r>
              <a:rPr lang="cs-CZ" sz="4600" dirty="0" smtClean="0"/>
              <a:t>Kostra trupu</a:t>
            </a:r>
          </a:p>
          <a:p>
            <a:pPr lvl="0">
              <a:buNone/>
            </a:pPr>
            <a:r>
              <a:rPr lang="cs-CZ" sz="4000" b="1" dirty="0" smtClean="0"/>
              <a:t>Páteř </a:t>
            </a:r>
            <a:r>
              <a:rPr lang="cs-CZ" sz="4000" dirty="0" smtClean="0"/>
              <a:t>-  tvoří ji 33-34 obratlů:</a:t>
            </a:r>
          </a:p>
          <a:p>
            <a:r>
              <a:rPr lang="cs-CZ" sz="4000" dirty="0" smtClean="0"/>
              <a:t>7 krčních (1.nosič, 2. čepovec) + 12 hrudních + 5 bederních + 5 křížových -&gt;srostlé + 4-5 kostrčních - &gt; srostlé</a:t>
            </a:r>
          </a:p>
          <a:p>
            <a:pPr>
              <a:buNone/>
            </a:pPr>
            <a:r>
              <a:rPr lang="cs-CZ" sz="4000" u="sng" dirty="0" smtClean="0"/>
              <a:t>Stavba obratle</a:t>
            </a:r>
            <a:r>
              <a:rPr lang="cs-CZ" sz="4000" dirty="0" smtClean="0"/>
              <a:t>: tělo obratle, míšní otvor a výběžky </a:t>
            </a:r>
          </a:p>
          <a:p>
            <a:pPr lvl="0">
              <a:buNone/>
            </a:pPr>
            <a:r>
              <a:rPr lang="cs-CZ" sz="4000" b="1" dirty="0" smtClean="0"/>
              <a:t>Hrudník</a:t>
            </a:r>
            <a:r>
              <a:rPr lang="cs-CZ" sz="4000" dirty="0" smtClean="0"/>
              <a:t> – funkce: chrání měkké orgány (srdce, plíce…)</a:t>
            </a:r>
          </a:p>
          <a:p>
            <a:pPr>
              <a:buNone/>
            </a:pPr>
            <a:r>
              <a:rPr lang="cs-CZ" sz="4000" u="sng" dirty="0" smtClean="0"/>
              <a:t>Stavba hrudníku</a:t>
            </a:r>
            <a:r>
              <a:rPr lang="cs-CZ" sz="4000" dirty="0" smtClean="0"/>
              <a:t>: kost hrudní, 12 párů žeber = 7 párů pravých + 3 páry nepravých + 2páry - žebra volná , 12 hrudních obratlů</a:t>
            </a:r>
          </a:p>
          <a:p>
            <a:pPr>
              <a:buNone/>
            </a:pPr>
            <a:r>
              <a:rPr lang="cs-CZ" sz="4000" dirty="0" smtClean="0"/>
              <a:t>Páteř je </a:t>
            </a:r>
            <a:r>
              <a:rPr lang="cs-CZ" sz="4000" dirty="0" err="1" smtClean="0"/>
              <a:t>dvojesovitě</a:t>
            </a:r>
            <a:r>
              <a:rPr lang="cs-CZ" sz="4000" dirty="0" smtClean="0"/>
              <a:t> zakřivena – funkce: pevnost a pružnost.</a:t>
            </a:r>
          </a:p>
          <a:p>
            <a:r>
              <a:rPr lang="cs-CZ" sz="4000" dirty="0" smtClean="0"/>
              <a:t>(krční a bederní lordóza,  hrudní a křížová kyfóza)</a:t>
            </a:r>
          </a:p>
          <a:p>
            <a:pPr>
              <a:buNone/>
            </a:pPr>
            <a:r>
              <a:rPr lang="cs-CZ" sz="4000" u="sng" dirty="0" smtClean="0"/>
              <a:t>Vady páteře</a:t>
            </a:r>
            <a:r>
              <a:rPr lang="cs-CZ" sz="4000" dirty="0" smtClean="0"/>
              <a:t>: plochá záda, kulatá záda, skolióza = vybočení páteře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365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KOSTRA TRUPU</vt:lpstr>
      <vt:lpstr>Snímek 3</vt:lpstr>
      <vt:lpstr>KOSTRU TRUPU TVOŘÍ</vt:lpstr>
      <vt:lpstr>PÁTEŘ je složena z 33-34 obratlů.</vt:lpstr>
      <vt:lpstr>OBRATLE</vt:lpstr>
      <vt:lpstr>STAVBA OBRATLE</vt:lpstr>
      <vt:lpstr>HRUDNÍK je tvořen:</vt:lpstr>
      <vt:lpstr>Snímek 9</vt:lpstr>
      <vt:lpstr>VADY PÁTEŘE</vt:lpstr>
      <vt:lpstr>Zapište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TRUPU</dc:title>
  <dc:creator>NB-skola</dc:creator>
  <cp:lastModifiedBy>Dum</cp:lastModifiedBy>
  <cp:revision>16</cp:revision>
  <dcterms:created xsi:type="dcterms:W3CDTF">2012-11-11T09:48:52Z</dcterms:created>
  <dcterms:modified xsi:type="dcterms:W3CDTF">2013-07-03T18:17:05Z</dcterms:modified>
</cp:coreProperties>
</file>