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62" r:id="rId4"/>
    <p:sldId id="263" r:id="rId5"/>
    <p:sldId id="261" r:id="rId6"/>
    <p:sldId id="257" r:id="rId7"/>
    <p:sldId id="258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7" autoAdjust="0"/>
    <p:restoredTop sz="94660"/>
  </p:normalViewPr>
  <p:slideViewPr>
    <p:cSldViewPr>
      <p:cViewPr varScale="1">
        <p:scale>
          <a:sx n="69" d="100"/>
          <a:sy n="69" d="100"/>
        </p:scale>
        <p:origin x="-5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A847E-A0CF-442C-997F-D7C15F99BA0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6E0ED-8F23-44C1-8B60-C9285DAFF9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A847E-A0CF-442C-997F-D7C15F99BA0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6E0ED-8F23-44C1-8B60-C9285DAFF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A847E-A0CF-442C-997F-D7C15F99BA0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6E0ED-8F23-44C1-8B60-C9285DAFF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A847E-A0CF-442C-997F-D7C15F99BA0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6E0ED-8F23-44C1-8B60-C9285DAFF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A847E-A0CF-442C-997F-D7C15F99BA0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6E0ED-8F23-44C1-8B60-C9285DAFF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A847E-A0CF-442C-997F-D7C15F99BA0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6E0ED-8F23-44C1-8B60-C9285DAFF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A847E-A0CF-442C-997F-D7C15F99BA0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6E0ED-8F23-44C1-8B60-C9285DAFF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A847E-A0CF-442C-997F-D7C15F99BA0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6E0ED-8F23-44C1-8B60-C9285DAFF9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A847E-A0CF-442C-997F-D7C15F99BA0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6E0ED-8F23-44C1-8B60-C9285DAFF9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A847E-A0CF-442C-997F-D7C15F99BA0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6E0ED-8F23-44C1-8B60-C9285DAFF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A847E-A0CF-442C-997F-D7C15F99BA0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6E0ED-8F23-44C1-8B60-C9285DAFF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60DA847E-A0CF-442C-997F-D7C15F99BA0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58F6E0ED-8F23-44C1-8B60-C9285DAFF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6.jpeg"/><Relationship Id="rId4" Type="http://schemas.openxmlformats.org/officeDocument/2006/relationships/image" Target="../media/image5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9.jpeg"/><Relationship Id="rId4" Type="http://schemas.openxmlformats.org/officeDocument/2006/relationships/image" Target="../media/image8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slide" Target="slide6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afrika&amp;ex=1&amp;ctt=1" TargetMode="External"/><Relationship Id="rId7" Type="http://schemas.openxmlformats.org/officeDocument/2006/relationships/hyperlink" Target="http://cs.wikipedia.org/wiki/Soubor:%22Colored%22_drinking_fountain_from_mid-20th_century_with_african-american_drinking.jpg" TargetMode="External"/><Relationship Id="rId2" Type="http://schemas.openxmlformats.org/officeDocument/2006/relationships/hyperlink" Target="http://office.microsoft.com/cs-cz/images/results.aspx?qu=%C5%BEena&amp;ctt=1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office.microsoft.com/cs-cz/images/results.aspx?qu=pr%C3%A1vo&amp;ex=1&amp;ctt=1" TargetMode="External"/><Relationship Id="rId5" Type="http://schemas.openxmlformats.org/officeDocument/2006/relationships/hyperlink" Target="http://office.microsoft.com/cs-cz/images/results.aspx?qu=d%C4%9Bti&amp;ex=1&amp;ctt=1" TargetMode="External"/><Relationship Id="rId4" Type="http://schemas.openxmlformats.org/officeDocument/2006/relationships/hyperlink" Target="http://office.microsoft.com/cs-cz/images/results.aspx?qu=handicap&amp;ex=1&amp;ctt=1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4" descr="logo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79512" y="260648"/>
            <a:ext cx="1811937" cy="172819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effectLst>
            <a:outerShdw blurRad="50800" dist="50800" dir="5400000" algn="ctr" rotWithShape="0">
              <a:schemeClr val="tx1"/>
            </a:outerShdw>
          </a:effectLst>
        </p:spPr>
      </p:pic>
      <p:sp>
        <p:nvSpPr>
          <p:cNvPr id="11" name="Obdélník 10"/>
          <p:cNvSpPr/>
          <p:nvPr/>
        </p:nvSpPr>
        <p:spPr>
          <a:xfrm>
            <a:off x="4427984" y="142180"/>
            <a:ext cx="4572000" cy="369331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 lvl="0">
              <a:defRPr/>
            </a:pPr>
            <a:r>
              <a:rPr lang="cs-CZ" kern="0" dirty="0"/>
              <a:t>Název školy: </a:t>
            </a:r>
            <a:r>
              <a:rPr lang="cs-CZ" b="1" kern="0" dirty="0"/>
              <a:t>ZŠ Štětí, Ostrovní 300</a:t>
            </a:r>
            <a:r>
              <a:rPr lang="cs-CZ" kern="0" dirty="0"/>
              <a:t/>
            </a:r>
            <a:br>
              <a:rPr lang="cs-CZ" kern="0" dirty="0"/>
            </a:br>
            <a:r>
              <a:rPr lang="cs-CZ" kern="0" dirty="0"/>
              <a:t>Autor: </a:t>
            </a:r>
            <a:r>
              <a:rPr lang="cs-CZ" b="1" kern="0" dirty="0"/>
              <a:t>Sandra Tichá</a:t>
            </a:r>
            <a:r>
              <a:rPr lang="cs-CZ" kern="0" dirty="0"/>
              <a:t/>
            </a:r>
            <a:br>
              <a:rPr lang="cs-CZ" kern="0" dirty="0"/>
            </a:br>
            <a:r>
              <a:rPr lang="cs-CZ" kern="0" dirty="0"/>
              <a:t>Název materiálu: </a:t>
            </a:r>
            <a:br>
              <a:rPr lang="cs-CZ" kern="0" dirty="0"/>
            </a:br>
            <a:r>
              <a:rPr lang="cs-CZ" b="1" kern="0" dirty="0"/>
              <a:t>VY_32_INOVACE_ </a:t>
            </a:r>
            <a:r>
              <a:rPr lang="cs-CZ" b="1" kern="0" dirty="0" smtClean="0"/>
              <a:t>VO.7.B.12_</a:t>
            </a:r>
            <a:r>
              <a:rPr lang="cs-CZ" b="1" kern="0" dirty="0" err="1" smtClean="0"/>
              <a:t>lidska</a:t>
            </a:r>
            <a:r>
              <a:rPr lang="cs-CZ" b="1" kern="0" dirty="0" smtClean="0"/>
              <a:t>_</a:t>
            </a:r>
            <a:r>
              <a:rPr lang="cs-CZ" b="1" kern="0" dirty="0" err="1" smtClean="0"/>
              <a:t>prava</a:t>
            </a:r>
            <a:r>
              <a:rPr lang="cs-CZ" b="1" kern="0" dirty="0" smtClean="0"/>
              <a:t>_III. </a:t>
            </a:r>
            <a:endParaRPr lang="cs-CZ" b="1" kern="0" dirty="0">
              <a:solidFill>
                <a:srgbClr val="FF0000"/>
              </a:solidFill>
            </a:endParaRPr>
          </a:p>
          <a:p>
            <a:pPr lvl="0">
              <a:defRPr/>
            </a:pPr>
            <a:r>
              <a:rPr lang="cs-CZ" kern="0" dirty="0"/>
              <a:t>Datum: 30.1.2012</a:t>
            </a:r>
          </a:p>
          <a:p>
            <a:pPr lvl="0">
              <a:defRPr/>
            </a:pPr>
            <a:r>
              <a:rPr lang="cs-CZ" kern="0" dirty="0"/>
              <a:t>Ročník: sedmý</a:t>
            </a:r>
          </a:p>
          <a:p>
            <a:pPr lvl="0">
              <a:defRPr/>
            </a:pPr>
            <a:r>
              <a:rPr lang="cs-CZ" kern="0" dirty="0"/>
              <a:t>Vzdělávací oblast: Člověk a společnost</a:t>
            </a:r>
          </a:p>
          <a:p>
            <a:pPr lvl="0">
              <a:defRPr/>
            </a:pPr>
            <a:r>
              <a:rPr lang="cs-CZ" kern="0" dirty="0"/>
              <a:t>Vzdělávací obor: Výchova k občanství</a:t>
            </a:r>
            <a:br>
              <a:rPr lang="cs-CZ" kern="0" dirty="0"/>
            </a:br>
            <a:r>
              <a:rPr lang="cs-CZ" kern="0" dirty="0"/>
              <a:t>Název: Lidská práva </a:t>
            </a:r>
            <a:r>
              <a:rPr lang="cs-CZ" kern="0" dirty="0" smtClean="0"/>
              <a:t>III</a:t>
            </a:r>
            <a:r>
              <a:rPr lang="cs-CZ" kern="0" dirty="0"/>
              <a:t>.</a:t>
            </a:r>
            <a:br>
              <a:rPr lang="cs-CZ" kern="0" dirty="0"/>
            </a:br>
            <a:r>
              <a:rPr lang="cs-CZ" kern="0" dirty="0"/>
              <a:t>Číslo operačního programu: </a:t>
            </a:r>
            <a:r>
              <a:rPr lang="cs-CZ" b="1" kern="0" dirty="0"/>
              <a:t>CZ.1.07/1.4.00/21.1693</a:t>
            </a:r>
          </a:p>
          <a:p>
            <a:pPr lvl="0">
              <a:defRPr/>
            </a:pPr>
            <a:r>
              <a:rPr lang="cs-CZ" kern="0" dirty="0"/>
              <a:t>Název projektu: </a:t>
            </a:r>
            <a:r>
              <a:rPr lang="cs-CZ" b="1" kern="0" dirty="0"/>
              <a:t>PRIMA ŠKOLA</a:t>
            </a:r>
          </a:p>
        </p:txBody>
      </p:sp>
      <p:pic>
        <p:nvPicPr>
          <p:cNvPr id="12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2318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3" name="Obdélník 12"/>
          <p:cNvSpPr/>
          <p:nvPr/>
        </p:nvSpPr>
        <p:spPr>
          <a:xfrm>
            <a:off x="395536" y="4509120"/>
            <a:ext cx="468487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/>
              <a:t>LIDSKÁ PRÁVA III.</a:t>
            </a:r>
            <a:endParaRPr lang="cs-CZ" sz="4000" dirty="0"/>
          </a:p>
        </p:txBody>
      </p:sp>
      <p:sp>
        <p:nvSpPr>
          <p:cNvPr id="14" name="Obdélník 13"/>
          <p:cNvSpPr/>
          <p:nvPr/>
        </p:nvSpPr>
        <p:spPr>
          <a:xfrm>
            <a:off x="395536" y="5217006"/>
            <a:ext cx="854801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Anotace: Prezentace </a:t>
            </a:r>
            <a:r>
              <a:rPr lang="cs-CZ" smtClean="0"/>
              <a:t>je určena </a:t>
            </a:r>
            <a:r>
              <a:rPr lang="cs-CZ" dirty="0" smtClean="0"/>
              <a:t>pro sedmý ročník ZŠ </a:t>
            </a:r>
            <a:r>
              <a:rPr lang="cs-CZ" smtClean="0"/>
              <a:t>a slouží </a:t>
            </a:r>
            <a:r>
              <a:rPr lang="cs-CZ" dirty="0" smtClean="0"/>
              <a:t>k zopakování znalostí o lidských práv a jejich porušování.</a:t>
            </a:r>
            <a:endParaRPr lang="cs-CZ" b="1" dirty="0" smtClean="0"/>
          </a:p>
          <a:p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3668743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-19325" y="1297303"/>
            <a:ext cx="9144000" cy="507831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1. </a:t>
            </a:r>
            <a:r>
              <a:rPr lang="cs-CZ" b="1" dirty="0" smtClean="0"/>
              <a:t>Doplň křížovku tak, aby se všechny pojmy týkaly tajenky.</a:t>
            </a:r>
          </a:p>
          <a:p>
            <a:pPr algn="ctr"/>
            <a:endParaRPr lang="cs-CZ" dirty="0"/>
          </a:p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</a:p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</a:p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</a:p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</a:p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</a:p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</a:p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</a:p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</a:p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</a:p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</a:p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</a:p>
          <a:p>
            <a:endParaRPr lang="cs-CZ" dirty="0" smtClean="0"/>
          </a:p>
          <a:p>
            <a:r>
              <a:rPr lang="cs-CZ" dirty="0" smtClean="0"/>
              <a:t>2. </a:t>
            </a:r>
            <a:r>
              <a:rPr lang="cs-CZ" b="1" dirty="0" smtClean="0"/>
              <a:t>Jednotlivé pojmy z křížovky vysvětlete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0410" y="1"/>
            <a:ext cx="2153590" cy="27809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580103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251520" y="5805473"/>
            <a:ext cx="8305800" cy="465537"/>
          </a:xfrm>
        </p:spPr>
        <p:txBody>
          <a:bodyPr>
            <a:normAutofit/>
          </a:bodyPr>
          <a:lstStyle/>
          <a:p>
            <a:r>
              <a:rPr lang="cs-CZ" sz="1200" dirty="0" smtClean="0"/>
              <a:t>1. Xenofobie; 2. Předsudek; 3. Rasismus; 4. Diskriminace</a:t>
            </a:r>
          </a:p>
          <a:p>
            <a:pPr marL="457200" indent="-457200">
              <a:buAutoNum type="arabicPeriod"/>
            </a:pPr>
            <a:endParaRPr lang="cs-CZ" sz="1200" dirty="0" smtClean="0"/>
          </a:p>
          <a:p>
            <a:pPr marL="457200" indent="-457200">
              <a:buAutoNum type="arabicPeriod"/>
            </a:pP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1540789"/>
            <a:ext cx="9144000" cy="424731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Najdi výraz, který chybí v dané definici, </a:t>
            </a:r>
          </a:p>
          <a:p>
            <a:r>
              <a:rPr lang="cs-CZ" b="1" dirty="0" smtClean="0"/>
              <a:t>charakteristice.</a:t>
            </a:r>
          </a:p>
          <a:p>
            <a:endParaRPr lang="cs-CZ" b="1" dirty="0"/>
          </a:p>
          <a:p>
            <a:pPr marL="342900" indent="-342900">
              <a:buAutoNum type="arabicPeriod"/>
            </a:pPr>
            <a:r>
              <a:rPr lang="cs-CZ" dirty="0" smtClean="0"/>
              <a:t>_________________ rozumíme strach z něčeho cizího, je to zejména nesnášenlivost k lidem z jiných zemí.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__________________ je posuzování lidí podle toho, co jsme o nich slyšeli nebo co se o nich obecně říká. 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__________________ chápeme jako např. nadřazování jedné rasy nad druhou, je spojeno s ponižováním nebo s agresivním jednáním vůči příslušníkům jiné národnosti či rasy.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__________________ je omezování práv jednotlivců nebo skupin.</a:t>
            </a:r>
            <a:endParaRPr lang="cs-CZ" dirty="0"/>
          </a:p>
          <a:p>
            <a:pPr marL="342900" indent="-342900">
              <a:buAutoNum type="arabicPeriod"/>
            </a:pPr>
            <a:endParaRPr lang="cs-CZ" dirty="0"/>
          </a:p>
        </p:txBody>
      </p:sp>
      <p:pic>
        <p:nvPicPr>
          <p:cNvPr id="3074" name="Picture 2" descr="http://upload.wikimedia.org/wikipedia/commons/4/4a/%22Colored%22_drinking_fountain_from_mid-20th_century_with_african-american_drinking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4088" y="-94186"/>
            <a:ext cx="3550609" cy="24345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5053" y="5082415"/>
            <a:ext cx="1729644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13" y="28621"/>
            <a:ext cx="2266482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013314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50745" y="261576"/>
            <a:ext cx="7488832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Urči, zda dané situace souvisí nějak s porušováním lidských práv.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 rot="21375835">
            <a:off x="164462" y="768337"/>
            <a:ext cx="3600400" cy="203132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1. Slečna Alena (26, bezdětná, vysokoškolské vzdělání) nebyla přijata do zaměstnání, protože je prý příliš mladá a brzy bude chtít mít děti. Firma přijala muže pouze se středoškolským vzděláním.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 rot="266246">
            <a:off x="4496517" y="1113685"/>
            <a:ext cx="4464496" cy="175432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2. Ben (13) nastoupil do autobusu a sedl si hned za řidiče. Na další zastávce přistoupila starší paní a ta mu řekla, že v první půli autobusu mohou sedět pouze „bílí“. Ben se musel přesunout na sedadlo na konci autobusu. 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11105" y="2828683"/>
            <a:ext cx="4248472" cy="147732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3. Honza měl nehodu na motorce a zůstal upoutaný na vozík. Nedávno si chtěl vyzvednout dopis na poště, ale nemohl, protože se do budovy nedostal. Poště chyběl bezbariérový přístup.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-17368" y="5929640"/>
            <a:ext cx="8305800" cy="414649"/>
          </a:xfrm>
        </p:spPr>
        <p:txBody>
          <a:bodyPr>
            <a:normAutofit/>
          </a:bodyPr>
          <a:lstStyle/>
          <a:p>
            <a:pPr lvl="0"/>
            <a:r>
              <a:rPr lang="cs-CZ" sz="1100" dirty="0" smtClean="0">
                <a:solidFill>
                  <a:schemeClr val="bg1"/>
                </a:solidFill>
              </a:rPr>
              <a:t>1. Rovnoprávnost</a:t>
            </a:r>
            <a:r>
              <a:rPr lang="cs-CZ" sz="1100" dirty="0">
                <a:solidFill>
                  <a:schemeClr val="bg1"/>
                </a:solidFill>
              </a:rPr>
              <a:t>, diskriminace </a:t>
            </a:r>
            <a:r>
              <a:rPr lang="cs-CZ" sz="1100" dirty="0" smtClean="0">
                <a:solidFill>
                  <a:schemeClr val="bg1"/>
                </a:solidFill>
              </a:rPr>
              <a:t>žen; 2. Rovnoprávnost</a:t>
            </a:r>
            <a:r>
              <a:rPr lang="cs-CZ" sz="1100" dirty="0">
                <a:solidFill>
                  <a:schemeClr val="bg1"/>
                </a:solidFill>
              </a:rPr>
              <a:t>, rasismus viz  </a:t>
            </a:r>
            <a:r>
              <a:rPr lang="cs-CZ" sz="1100" dirty="0" smtClean="0">
                <a:solidFill>
                  <a:schemeClr val="bg1"/>
                </a:solidFill>
              </a:rPr>
              <a:t>apartheid; 3. Diskriminace?</a:t>
            </a:r>
            <a:endParaRPr lang="cs-CZ" sz="1100" dirty="0">
              <a:solidFill>
                <a:schemeClr val="bg1"/>
              </a:solidFill>
            </a:endParaRPr>
          </a:p>
          <a:p>
            <a:endParaRPr lang="cs-CZ" sz="1100" dirty="0"/>
          </a:p>
        </p:txBody>
      </p: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780" y="4320605"/>
            <a:ext cx="2409966" cy="16090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383290"/>
            <a:ext cx="2158540" cy="1483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4225187"/>
            <a:ext cx="1331640" cy="20023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831689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347092" y="4941168"/>
            <a:ext cx="8305800" cy="1047996"/>
          </a:xfrm>
        </p:spPr>
        <p:txBody>
          <a:bodyPr>
            <a:normAutofit fontScale="92500"/>
          </a:bodyPr>
          <a:lstStyle/>
          <a:p>
            <a:pPr marL="228600" indent="-228600">
              <a:buAutoNum type="arabicPeriod"/>
            </a:pPr>
            <a:r>
              <a:rPr lang="cs-CZ" sz="1200" dirty="0" smtClean="0"/>
              <a:t>Právo na příznivé životní prostředí – patří k právům hospodářským, sociálním a kulturním; ostatní patří do skupiny lidských práv a základních svobod</a:t>
            </a:r>
          </a:p>
          <a:p>
            <a:pPr marL="228600" indent="-228600">
              <a:buAutoNum type="arabicPeriod"/>
            </a:pPr>
            <a:r>
              <a:rPr lang="cs-CZ" sz="1200" dirty="0" smtClean="0"/>
              <a:t>Právo na uspokojivé pracovní podmínky- patří k právům hospodářským, sociálním a kulturním; ostatní jsou práva politická</a:t>
            </a:r>
          </a:p>
          <a:p>
            <a:pPr marL="228600" indent="-228600">
              <a:buAutoNum type="arabicPeriod"/>
            </a:pPr>
            <a:r>
              <a:rPr lang="cs-CZ" sz="1200" dirty="0" smtClean="0"/>
              <a:t>Diskriminace, uvedené tři vedou k diskriminaci</a:t>
            </a:r>
          </a:p>
          <a:p>
            <a:pPr marL="228600" indent="-228600">
              <a:buAutoNum type="arabicPeriod"/>
            </a:pPr>
            <a:r>
              <a:rPr lang="cs-CZ" sz="1200" dirty="0" smtClean="0"/>
              <a:t>Romové; ostatní pojmy jsou obecné skupiny lidí, kteří jsou ohroženi a proto je potřeba  jejich práva více chránit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052736"/>
            <a:ext cx="8064896" cy="369331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Označ slovo, které nepatří mezi ostatní a vysvětli proč.</a:t>
            </a:r>
          </a:p>
          <a:p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právo na život – ochrana vlastnických práv – právo na příznivé životní prostředí – nepřípustnost trestu smrti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/>
              <a:t>p</a:t>
            </a:r>
            <a:r>
              <a:rPr lang="cs-CZ" dirty="0" smtClean="0"/>
              <a:t>rávo na uspokojivé pracovní podmínky – právo na informace – volební právo – svoboda projevu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xenofobie – předsudek – diskriminace – rasismus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/>
              <a:t>d</a:t>
            </a:r>
            <a:r>
              <a:rPr lang="cs-CZ" dirty="0" smtClean="0"/>
              <a:t>ěti – Romové – ženy - handicapovaní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endParaRPr lang="cs-CZ" dirty="0"/>
          </a:p>
        </p:txBody>
      </p:sp>
      <p:pic>
        <p:nvPicPr>
          <p:cNvPr id="4098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3995" y="-12177"/>
            <a:ext cx="2662563" cy="14969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881760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816" y="548680"/>
            <a:ext cx="3132348" cy="64633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Použité zdroje</a:t>
            </a:r>
            <a:endParaRPr lang="cs-CZ" sz="3600" dirty="0"/>
          </a:p>
        </p:txBody>
      </p:sp>
      <p:sp>
        <p:nvSpPr>
          <p:cNvPr id="2" name="Obdélník 1"/>
          <p:cNvSpPr/>
          <p:nvPr/>
        </p:nvSpPr>
        <p:spPr>
          <a:xfrm>
            <a:off x="0" y="1340768"/>
            <a:ext cx="9144000" cy="520142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1400" dirty="0"/>
              <a:t>Klipart [ on-line] 2012 [cit. </a:t>
            </a:r>
            <a:r>
              <a:rPr lang="cs-CZ" sz="1400" dirty="0" smtClean="0"/>
              <a:t>2012-02-05]. </a:t>
            </a:r>
            <a:r>
              <a:rPr lang="cs-CZ" sz="1400" dirty="0"/>
              <a:t>Dostupné na www: </a:t>
            </a:r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hlinkClick r:id="rId2"/>
              </a:rPr>
              <a:t>http://office.microsoft.com/cs-cz/images/results.aspx?qu=n%C3%A1rody#ai:MP900428023|mt:0|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hlinkClick r:id="rId2"/>
              </a:rPr>
              <a:t>htt</a:t>
            </a:r>
            <a:r>
              <a:rPr lang="cs-CZ" sz="1600" dirty="0" smtClean="0">
                <a:hlinkClick r:id="rId2"/>
              </a:rPr>
              <a:t>p</a:t>
            </a:r>
            <a:r>
              <a:rPr lang="cs-CZ" sz="1600" dirty="0">
                <a:hlinkClick r:id="rId2"/>
              </a:rPr>
              <a:t>://office.microsoft.com/cs-cz/images/results.aspx?qu=%C5%BEena&amp;ctt=1#ai:MP900439524|mt:0</a:t>
            </a:r>
            <a:r>
              <a:rPr lang="cs-CZ" sz="1600" dirty="0" smtClean="0">
                <a:hlinkClick r:id="rId2"/>
              </a:rPr>
              <a:t>|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3"/>
              </a:rPr>
              <a:t>http://office.microsoft.com/cs-cz/images/results.aspx?qu=afrika&amp;ex=1&amp;ctt=1#ai:MC900435007</a:t>
            </a:r>
            <a:r>
              <a:rPr lang="cs-CZ" sz="1600" dirty="0" smtClean="0">
                <a:hlinkClick r:id="rId3"/>
              </a:rPr>
              <a:t>|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4"/>
              </a:rPr>
              <a:t>http://office.microsoft.com/cs-cz/images/results.aspx?qu=handicap&amp;ex=1&amp;ctt=1#ai:MC900089652</a:t>
            </a:r>
            <a:r>
              <a:rPr lang="cs-CZ" sz="1600" dirty="0" smtClean="0">
                <a:hlinkClick r:id="rId4"/>
              </a:rPr>
              <a:t>|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5"/>
              </a:rPr>
              <a:t>http://office.microsoft.com/cs-cz/images/results.aspx?qu=d%C4%9Bti&amp;ex=1&amp;ctt=1#ai:MP900409724</a:t>
            </a:r>
            <a:r>
              <a:rPr lang="cs-CZ" sz="1600" dirty="0" smtClean="0">
                <a:hlinkClick r:id="rId5"/>
              </a:rPr>
              <a:t>|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6"/>
              </a:rPr>
              <a:t>http://office.microsoft.com/cs-cz/images/results.aspx?qu=pr%C3%A1vo&amp;ex=1&amp;ctt=1#ai:MC900229239</a:t>
            </a:r>
            <a:r>
              <a:rPr lang="cs-CZ" sz="1600" dirty="0" smtClean="0">
                <a:hlinkClick r:id="rId6"/>
              </a:rPr>
              <a:t>|</a:t>
            </a:r>
            <a:endParaRPr lang="cs-CZ" sz="1600" dirty="0" smtClean="0"/>
          </a:p>
          <a:p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Uvedené </a:t>
            </a:r>
            <a:r>
              <a:rPr lang="cs-CZ" sz="1600" dirty="0"/>
              <a:t>zdroje [ on-line] </a:t>
            </a:r>
            <a:r>
              <a:rPr lang="cs-CZ" sz="1600" dirty="0" smtClean="0"/>
              <a:t>9.1.2012 </a:t>
            </a:r>
            <a:r>
              <a:rPr lang="cs-CZ" sz="1600" dirty="0"/>
              <a:t>[cit. </a:t>
            </a:r>
            <a:r>
              <a:rPr lang="cs-CZ" sz="1600" dirty="0" smtClean="0"/>
              <a:t>2012-02-05]. </a:t>
            </a:r>
            <a:r>
              <a:rPr lang="cs-CZ" sz="1600" dirty="0"/>
              <a:t>Dostupné pod licencí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Commons</a:t>
            </a:r>
            <a:r>
              <a:rPr lang="cs-CZ" sz="1600" dirty="0"/>
              <a:t> na www: 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hlinkClick r:id="rId7"/>
              </a:rPr>
              <a:t>http</a:t>
            </a:r>
            <a:r>
              <a:rPr lang="cs-CZ" sz="1600" dirty="0">
                <a:hlinkClick r:id="rId7"/>
              </a:rPr>
              <a:t>://cs.wikipedia.org/wiki/Soubor:%</a:t>
            </a:r>
            <a:r>
              <a:rPr lang="cs-CZ" sz="1600" dirty="0" smtClean="0">
                <a:hlinkClick r:id="rId7"/>
              </a:rPr>
              <a:t>22Colored%22_drinking_fountain_from_mid-20th_century_with_african-american_drinking.jpg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/>
              <a:t>LUNEROVÁ, J., ŠTĚRBA, R., SVOBODOVÁ, M. </a:t>
            </a:r>
            <a:r>
              <a:rPr lang="cs-CZ" sz="1600" i="1" dirty="0"/>
              <a:t>Výchova k občanství</a:t>
            </a:r>
            <a:r>
              <a:rPr lang="cs-CZ" sz="1600" dirty="0"/>
              <a:t>. Brno : Nová škola, 2010. ISBN 978-80-7289-117-7</a:t>
            </a:r>
            <a:r>
              <a:rPr lang="cs-CZ" sz="1600" dirty="0" smtClean="0"/>
              <a:t>.</a:t>
            </a:r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1327931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19872" y="518321"/>
            <a:ext cx="1800200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Shrnutí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0" y="1700808"/>
            <a:ext cx="9144000" cy="46166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1200" b="1" dirty="0"/>
              <a:t>Anotace	 		</a:t>
            </a:r>
            <a:r>
              <a:rPr lang="cs-CZ" sz="1200" dirty="0"/>
              <a:t>Prezentace </a:t>
            </a:r>
            <a:r>
              <a:rPr lang="cs-CZ" sz="1200" dirty="0" smtClean="0"/>
              <a:t>je určena pro sedmý ročník </a:t>
            </a:r>
            <a:r>
              <a:rPr lang="cs-CZ" sz="1200" smtClean="0"/>
              <a:t>ZŠ </a:t>
            </a:r>
            <a:r>
              <a:rPr lang="cs-CZ" sz="1200" smtClean="0"/>
              <a:t>a slouží </a:t>
            </a:r>
            <a:r>
              <a:rPr lang="cs-CZ" sz="1200" dirty="0"/>
              <a:t>k </a:t>
            </a:r>
            <a:r>
              <a:rPr lang="cs-CZ" sz="1200" dirty="0" smtClean="0"/>
              <a:t>opakování </a:t>
            </a:r>
            <a:r>
              <a:rPr lang="cs-CZ" sz="1200" dirty="0"/>
              <a:t>znalostí o lidských </a:t>
            </a:r>
            <a:r>
              <a:rPr lang="cs-CZ" sz="1200"/>
              <a:t>právech </a:t>
            </a:r>
            <a:r>
              <a:rPr lang="cs-CZ" sz="1200" smtClean="0"/>
              <a:t>			a </a:t>
            </a:r>
            <a:r>
              <a:rPr lang="cs-CZ" sz="1200" dirty="0" smtClean="0"/>
              <a:t>jejich porušování.</a:t>
            </a:r>
            <a:endParaRPr lang="cs-CZ" sz="1200" dirty="0"/>
          </a:p>
          <a:p>
            <a:endParaRPr lang="cs-CZ" sz="1200" b="1" dirty="0"/>
          </a:p>
          <a:p>
            <a:r>
              <a:rPr lang="cs-CZ" sz="1200" b="1" dirty="0"/>
              <a:t>Autor			</a:t>
            </a:r>
            <a:r>
              <a:rPr lang="cs-CZ" sz="1200" dirty="0"/>
              <a:t>Mgr. Sandra Tichá</a:t>
            </a:r>
          </a:p>
          <a:p>
            <a:endParaRPr lang="cs-CZ" sz="1200" dirty="0"/>
          </a:p>
          <a:p>
            <a:r>
              <a:rPr lang="cs-CZ" sz="1200" b="1" dirty="0"/>
              <a:t>Jazyk			</a:t>
            </a:r>
            <a:r>
              <a:rPr lang="cs-CZ" sz="1200" dirty="0"/>
              <a:t>čeština</a:t>
            </a:r>
          </a:p>
          <a:p>
            <a:endParaRPr lang="cs-CZ" sz="1200" dirty="0"/>
          </a:p>
          <a:p>
            <a:r>
              <a:rPr lang="cs-CZ" sz="1200" b="1" dirty="0"/>
              <a:t>Očekávaný výstup		</a:t>
            </a:r>
            <a:r>
              <a:rPr lang="cs-CZ" sz="1200" dirty="0"/>
              <a:t>Žáci </a:t>
            </a:r>
            <a:r>
              <a:rPr lang="cs-CZ" sz="1200" dirty="0" smtClean="0"/>
              <a:t>vysvětlí základní pojmy spojené s porušováním práv.</a:t>
            </a:r>
            <a:endParaRPr lang="cs-CZ" sz="1200" dirty="0"/>
          </a:p>
          <a:p>
            <a:endParaRPr lang="cs-CZ" sz="1200" b="1" dirty="0"/>
          </a:p>
          <a:p>
            <a:r>
              <a:rPr lang="cs-CZ" sz="1200" b="1" dirty="0"/>
              <a:t>Klíčová slova		</a:t>
            </a:r>
            <a:r>
              <a:rPr lang="cs-CZ" sz="1200" dirty="0" smtClean="0"/>
              <a:t>lidská </a:t>
            </a:r>
            <a:r>
              <a:rPr lang="cs-CZ" sz="1200" dirty="0"/>
              <a:t>práva, </a:t>
            </a:r>
            <a:r>
              <a:rPr lang="cs-CZ" sz="1200" dirty="0" smtClean="0"/>
              <a:t>porušování lidských práv, diskriminace</a:t>
            </a:r>
            <a:endParaRPr lang="cs-CZ" sz="1200" dirty="0"/>
          </a:p>
          <a:p>
            <a:r>
              <a:rPr lang="cs-CZ" sz="1200" dirty="0"/>
              <a:t>		</a:t>
            </a:r>
          </a:p>
          <a:p>
            <a:r>
              <a:rPr lang="cs-CZ" sz="1200" b="1" dirty="0"/>
              <a:t>Druh učebního materiálu		</a:t>
            </a:r>
            <a:r>
              <a:rPr lang="cs-CZ" sz="1200" dirty="0"/>
              <a:t>prezentace</a:t>
            </a:r>
          </a:p>
          <a:p>
            <a:endParaRPr lang="cs-CZ" sz="1200" dirty="0"/>
          </a:p>
          <a:p>
            <a:r>
              <a:rPr lang="cs-CZ" sz="1200" b="1" dirty="0"/>
              <a:t>Druh interaktivity		</a:t>
            </a:r>
            <a:r>
              <a:rPr lang="cs-CZ" sz="1200" dirty="0"/>
              <a:t>výklad, aktivita</a:t>
            </a:r>
          </a:p>
          <a:p>
            <a:endParaRPr lang="cs-CZ" sz="1200" dirty="0"/>
          </a:p>
          <a:p>
            <a:r>
              <a:rPr lang="cs-CZ" sz="1200" b="1" dirty="0"/>
              <a:t>Cílová skupina		</a:t>
            </a:r>
            <a:r>
              <a:rPr lang="cs-CZ" sz="1200" dirty="0"/>
              <a:t>žák</a:t>
            </a:r>
          </a:p>
          <a:p>
            <a:endParaRPr lang="cs-CZ" sz="1200" dirty="0"/>
          </a:p>
          <a:p>
            <a:r>
              <a:rPr lang="cs-CZ" sz="1200" b="1" dirty="0"/>
              <a:t>Stupeň a typ vzdělávání		</a:t>
            </a:r>
            <a:r>
              <a:rPr lang="cs-CZ" sz="1200" dirty="0"/>
              <a:t>základní vzdělávání – druhý stupeň</a:t>
            </a:r>
          </a:p>
          <a:p>
            <a:endParaRPr lang="cs-CZ" sz="1200" dirty="0"/>
          </a:p>
          <a:p>
            <a:r>
              <a:rPr lang="cs-CZ" sz="1200" b="1" dirty="0"/>
              <a:t>Typická věková skupina		</a:t>
            </a:r>
            <a:r>
              <a:rPr lang="cs-CZ" sz="1200" dirty="0"/>
              <a:t>12 – 13 let</a:t>
            </a:r>
          </a:p>
          <a:p>
            <a:pPr>
              <a:buNone/>
            </a:pPr>
            <a:endParaRPr lang="cs-CZ" sz="1200" dirty="0"/>
          </a:p>
          <a:p>
            <a:r>
              <a:rPr lang="cs-CZ" sz="1200" b="1" dirty="0"/>
              <a:t>Celková velikost		</a:t>
            </a:r>
            <a:r>
              <a:rPr lang="cs-CZ" sz="1200" dirty="0" smtClean="0"/>
              <a:t>666 kB</a:t>
            </a:r>
          </a:p>
          <a:p>
            <a:endParaRPr lang="cs-CZ" sz="1200" dirty="0"/>
          </a:p>
          <a:p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3826388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2483768" y="543176"/>
            <a:ext cx="4176464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Metodická poznámka</a:t>
            </a:r>
            <a:endParaRPr lang="cs-CZ" sz="3200" dirty="0"/>
          </a:p>
        </p:txBody>
      </p:sp>
      <p:sp>
        <p:nvSpPr>
          <p:cNvPr id="5" name="Zástupný symbol pro text 1"/>
          <p:cNvSpPr txBox="1">
            <a:spLocks/>
          </p:cNvSpPr>
          <p:nvPr/>
        </p:nvSpPr>
        <p:spPr>
          <a:xfrm>
            <a:off x="457200" y="5085184"/>
            <a:ext cx="8305800" cy="9508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None/>
              <a:defRPr sz="14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1200" dirty="0" smtClean="0"/>
          </a:p>
          <a:p>
            <a:pPr marL="457200" indent="-457200">
              <a:buFont typeface="Arial" pitchFamily="34" charset="0"/>
              <a:buAutoNum type="arabicPeriod"/>
            </a:pPr>
            <a:endParaRPr lang="cs-CZ" sz="1200" dirty="0" smtClean="0"/>
          </a:p>
          <a:p>
            <a:pPr marL="457200" indent="-457200">
              <a:buFont typeface="Arial" pitchFamily="34" charset="0"/>
              <a:buAutoNum type="arabicPeriod"/>
            </a:pP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3367" y="4437112"/>
            <a:ext cx="89644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Prezentaci je vhodné využít v závěrečné části hodiny.</a:t>
            </a:r>
          </a:p>
          <a:p>
            <a:r>
              <a:rPr lang="cs-CZ" dirty="0" smtClean="0"/>
              <a:t>Snímek 2- Žáci doplní křížovku.</a:t>
            </a:r>
          </a:p>
          <a:p>
            <a:r>
              <a:rPr lang="cs-CZ" dirty="0" smtClean="0"/>
              <a:t>Snímek 3- Žáci jednotlivě doplňují pojmy, část se správnými odpověďmi je vhodné odkrýt nakonec.</a:t>
            </a:r>
          </a:p>
          <a:p>
            <a:r>
              <a:rPr lang="cs-CZ" dirty="0" smtClean="0"/>
              <a:t>Snímek 4- Žáci určují, zda jde o porušení lidských práv. Je zde prostor pro diskuzi.</a:t>
            </a:r>
          </a:p>
          <a:p>
            <a:r>
              <a:rPr lang="cs-CZ" dirty="0" smtClean="0"/>
              <a:t>Snímek 5- Žáci škrtnou slova, která nepatří k ostatním a uvedou proč.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061434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530</TotalTime>
  <Words>568</Words>
  <Application>Microsoft Office PowerPoint</Application>
  <PresentationFormat>Předvádění na obrazovce (4:3)</PresentationFormat>
  <Paragraphs>97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Došky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Štěpán</dc:creator>
  <cp:lastModifiedBy>Základní škola Ostrovní</cp:lastModifiedBy>
  <cp:revision>42</cp:revision>
  <dcterms:created xsi:type="dcterms:W3CDTF">2012-01-30T18:22:51Z</dcterms:created>
  <dcterms:modified xsi:type="dcterms:W3CDTF">2012-03-08T09:12:15Z</dcterms:modified>
</cp:coreProperties>
</file>