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2" r:id="rId2"/>
    <p:sldId id="256" r:id="rId3"/>
    <p:sldId id="257" r:id="rId4"/>
    <p:sldId id="258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2" r:id="rId17"/>
    <p:sldId id="293" r:id="rId18"/>
    <p:sldId id="294" r:id="rId19"/>
    <p:sldId id="295" r:id="rId20"/>
    <p:sldId id="296" r:id="rId21"/>
    <p:sldId id="297" r:id="rId22"/>
    <p:sldId id="298" r:id="rId23"/>
    <p:sldId id="299" r:id="rId24"/>
    <p:sldId id="300" r:id="rId25"/>
    <p:sldId id="301" r:id="rId26"/>
    <p:sldId id="280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20.xml"/><Relationship Id="rId13" Type="http://schemas.openxmlformats.org/officeDocument/2006/relationships/slide" Target="slide15.xml"/><Relationship Id="rId18" Type="http://schemas.openxmlformats.org/officeDocument/2006/relationships/slide" Target="slide14.xml"/><Relationship Id="rId3" Type="http://schemas.openxmlformats.org/officeDocument/2006/relationships/slide" Target="slide5.xml"/><Relationship Id="rId21" Type="http://schemas.openxmlformats.org/officeDocument/2006/relationships/slide" Target="slide10.xml"/><Relationship Id="rId7" Type="http://schemas.openxmlformats.org/officeDocument/2006/relationships/slide" Target="slide25.xml"/><Relationship Id="rId12" Type="http://schemas.openxmlformats.org/officeDocument/2006/relationships/slide" Target="slide16.xml"/><Relationship Id="rId17" Type="http://schemas.openxmlformats.org/officeDocument/2006/relationships/slide" Target="slide13.xml"/><Relationship Id="rId2" Type="http://schemas.openxmlformats.org/officeDocument/2006/relationships/slide" Target="slide4.xml"/><Relationship Id="rId16" Type="http://schemas.openxmlformats.org/officeDocument/2006/relationships/slide" Target="slide7.xml"/><Relationship Id="rId20" Type="http://schemas.openxmlformats.org/officeDocument/2006/relationships/slide" Target="slide1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2.xml"/><Relationship Id="rId11" Type="http://schemas.openxmlformats.org/officeDocument/2006/relationships/slide" Target="slide17.xml"/><Relationship Id="rId5" Type="http://schemas.openxmlformats.org/officeDocument/2006/relationships/slide" Target="slide12.xml"/><Relationship Id="rId15" Type="http://schemas.openxmlformats.org/officeDocument/2006/relationships/slide" Target="slide8.xml"/><Relationship Id="rId23" Type="http://schemas.openxmlformats.org/officeDocument/2006/relationships/slide" Target="slide23.xml"/><Relationship Id="rId10" Type="http://schemas.openxmlformats.org/officeDocument/2006/relationships/slide" Target="slide18.xml"/><Relationship Id="rId19" Type="http://schemas.openxmlformats.org/officeDocument/2006/relationships/slide" Target="slide9.xml"/><Relationship Id="rId4" Type="http://schemas.openxmlformats.org/officeDocument/2006/relationships/slide" Target="slide21.xml"/><Relationship Id="rId9" Type="http://schemas.openxmlformats.org/officeDocument/2006/relationships/slide" Target="slide19.xml"/><Relationship Id="rId14" Type="http://schemas.openxmlformats.org/officeDocument/2006/relationships/slide" Target="slide6.xml"/><Relationship Id="rId22" Type="http://schemas.openxmlformats.org/officeDocument/2006/relationships/slide" Target="slide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0"/>
            <a:ext cx="8286808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                                             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Výukový materiál </a:t>
            </a:r>
          </a:p>
          <a:p>
            <a:pPr>
              <a:buNone/>
            </a:pP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                                    </a:t>
            </a:r>
            <a:r>
              <a:rPr lang="cs-CZ" sz="300" b="1" dirty="0" smtClean="0">
                <a:solidFill>
                  <a:schemeClr val="bg1"/>
                </a:solidFill>
                <a:cs typeface="Times New Roman" pitchFamily="18" charset="0"/>
              </a:rPr>
              <a:t>    </a:t>
            </a: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zpracovaný  v rámci projektu</a:t>
            </a: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Registrační číslo projektu: </a:t>
            </a:r>
            <a:r>
              <a:rPr lang="cs-CZ" sz="2000" dirty="0" smtClean="0"/>
              <a:t>CZ 1.07/1.4.00/21.1886</a:t>
            </a:r>
            <a:endParaRPr lang="cs-CZ" sz="2000" b="1" dirty="0" smtClean="0"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Šablona:   32                                    Sada: </a:t>
            </a:r>
            <a:r>
              <a:rPr lang="cs-CZ" sz="2000" dirty="0" err="1" smtClean="0">
                <a:cs typeface="Times New Roman" pitchFamily="18" charset="0"/>
              </a:rPr>
              <a:t>Př</a:t>
            </a:r>
            <a:r>
              <a:rPr lang="cs-CZ" sz="2000" dirty="0" smtClean="0">
                <a:cs typeface="Times New Roman" pitchFamily="18" charset="0"/>
              </a:rPr>
              <a:t> 8/09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Předmět: </a:t>
            </a:r>
            <a:r>
              <a:rPr lang="cs-CZ" sz="2000" dirty="0" smtClean="0">
                <a:cs typeface="Times New Roman" pitchFamily="18" charset="0"/>
              </a:rPr>
              <a:t>přírodopis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Ročník: </a:t>
            </a:r>
            <a:r>
              <a:rPr lang="cs-CZ" sz="2000" dirty="0" smtClean="0">
                <a:cs typeface="Times New Roman" pitchFamily="18" charset="0"/>
              </a:rPr>
              <a:t>8. 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Jméno autora (vč. titul): </a:t>
            </a:r>
            <a:r>
              <a:rPr lang="cs-CZ" sz="2000" dirty="0" smtClean="0">
                <a:cs typeface="Times New Roman" pitchFamily="18" charset="0"/>
              </a:rPr>
              <a:t>Mgr. Petr Střížek</a:t>
            </a:r>
            <a:r>
              <a:rPr lang="cs-CZ" sz="2000" b="1" dirty="0" smtClean="0">
                <a:cs typeface="Times New Roman" pitchFamily="18" charset="0"/>
              </a:rPr>
              <a:t>	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Škola – adresa: </a:t>
            </a:r>
            <a:r>
              <a:rPr lang="cs-CZ" sz="2000" dirty="0" smtClean="0">
                <a:cs typeface="Times New Roman" pitchFamily="18" charset="0"/>
              </a:rPr>
              <a:t>ZŠ Ústí nad Labem – Hluboká 150  </a:t>
            </a:r>
          </a:p>
          <a:p>
            <a:pPr>
              <a:buNone/>
            </a:pPr>
            <a:endParaRPr lang="cs-CZ" sz="2800" b="1" dirty="0" smtClean="0"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5133" t="21875" r="10173" b="12500"/>
          <a:stretch>
            <a:fillRect/>
          </a:stretch>
        </p:blipFill>
        <p:spPr bwMode="auto">
          <a:xfrm>
            <a:off x="611560" y="188640"/>
            <a:ext cx="2491861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 t="24194" b="12903"/>
          <a:stretch>
            <a:fillRect/>
          </a:stretch>
        </p:blipFill>
        <p:spPr bwMode="auto">
          <a:xfrm>
            <a:off x="1571604" y="2285992"/>
            <a:ext cx="6248400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Obdélník 5"/>
          <p:cNvSpPr/>
          <p:nvPr/>
        </p:nvSpPr>
        <p:spPr>
          <a:xfrm>
            <a:off x="3923928" y="1628800"/>
            <a:ext cx="30591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Investice do rozvoje vzdělávání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042414" y="3244334"/>
            <a:ext cx="3059171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cs-CZ" dirty="0" smtClean="0"/>
              <a:t>Investice do rozvoje vzdělávání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1470025"/>
          </a:xfrm>
        </p:spPr>
        <p:txBody>
          <a:bodyPr>
            <a:noAutofit/>
          </a:bodyPr>
          <a:lstStyle/>
          <a:p>
            <a:r>
              <a:rPr lang="cs-CZ" sz="6000" dirty="0" smtClean="0"/>
              <a:t>Opakování kostry </a:t>
            </a:r>
            <a:br>
              <a:rPr lang="cs-CZ" sz="6000" dirty="0" smtClean="0"/>
            </a:br>
            <a:r>
              <a:rPr lang="cs-CZ" sz="6000" dirty="0" smtClean="0"/>
              <a:t>RISKUJ</a:t>
            </a:r>
            <a:endParaRPr lang="cs-CZ" sz="6000" dirty="0"/>
          </a:p>
        </p:txBody>
      </p:sp>
      <p:sp>
        <p:nvSpPr>
          <p:cNvPr id="6" name="Podnadpis 2"/>
          <p:cNvSpPr>
            <a:spLocks noGrp="1"/>
          </p:cNvSpPr>
          <p:nvPr>
            <p:ph type="subTitle" idx="1"/>
          </p:nvPr>
        </p:nvSpPr>
        <p:spPr>
          <a:xfrm>
            <a:off x="395536" y="2060848"/>
            <a:ext cx="8496944" cy="4392487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cs-CZ" sz="2800" b="1" u="sng" dirty="0" smtClean="0">
                <a:solidFill>
                  <a:schemeClr val="tx1"/>
                </a:solidFill>
              </a:rPr>
              <a:t>Klíčová slova: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jazylka, čéška, kost stehenní, holenní, lýtková, pažní, vřetenní, loketní, lopatka, kost klíční, kost hrudní, obratel, okostice, osifikace,  vklínění,švy, kosti krátké, dlouhé … </a:t>
            </a:r>
          </a:p>
          <a:p>
            <a:pPr algn="l"/>
            <a:endParaRPr lang="cs-CZ" sz="2800" b="1" u="sng" dirty="0" smtClean="0">
              <a:solidFill>
                <a:schemeClr val="tx1"/>
              </a:solidFill>
            </a:endParaRPr>
          </a:p>
          <a:p>
            <a:pPr algn="l"/>
            <a:r>
              <a:rPr lang="cs-CZ" sz="2800" b="1" u="sng" dirty="0" smtClean="0">
                <a:solidFill>
                  <a:schemeClr val="tx1"/>
                </a:solidFill>
              </a:rPr>
              <a:t>Anotace: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Pomocí hry RISKUJ opakování druhů kostí. Kliknutím na pole </a:t>
            </a:r>
            <a:r>
              <a:rPr lang="cs-CZ" sz="2800" dirty="0" smtClean="0">
                <a:solidFill>
                  <a:schemeClr val="tx1"/>
                </a:solidFill>
              </a:rPr>
              <a:t>                      s </a:t>
            </a:r>
            <a:r>
              <a:rPr lang="cs-CZ" sz="2800" dirty="0" smtClean="0">
                <a:solidFill>
                  <a:schemeClr val="tx1"/>
                </a:solidFill>
              </a:rPr>
              <a:t>číslem, se přesunete na obrázek kosti nebo na otázku v dané bodové hodnotě, kliknutím na odpověď zkontrolujete správnost odpovědi a kliknutím na šipku  se přesunete zpět na výběr pole s číslem. Hru spustíte tlačítkem F5.</a:t>
            </a:r>
            <a:endParaRPr lang="cs-CZ" sz="2800" b="1" u="sng" dirty="0" smtClean="0">
              <a:solidFill>
                <a:schemeClr val="tx1"/>
              </a:solidFill>
            </a:endParaRPr>
          </a:p>
          <a:p>
            <a:pPr algn="l"/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se zakulaceným příčným rohem 5">
            <a:hlinkClick r:id="rId2" action="ppaction://hlinksldjump"/>
          </p:cNvPr>
          <p:cNvSpPr/>
          <p:nvPr/>
        </p:nvSpPr>
        <p:spPr>
          <a:xfrm>
            <a:off x="539552" y="2060848"/>
            <a:ext cx="936104" cy="720080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>
                  <a:solidFill>
                    <a:schemeClr val="bg1"/>
                  </a:solidFill>
                </a:ln>
              </a:rPr>
              <a:t>100</a:t>
            </a:r>
            <a:endParaRPr lang="cs-CZ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2" name="Obdélník se zakulaceným příčným rohem 11">
            <a:hlinkClick r:id="rId3" action="ppaction://hlinksldjump"/>
          </p:cNvPr>
          <p:cNvSpPr/>
          <p:nvPr/>
        </p:nvSpPr>
        <p:spPr>
          <a:xfrm>
            <a:off x="1763688" y="2060848"/>
            <a:ext cx="936104" cy="720080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>
                  <a:solidFill>
                    <a:schemeClr val="bg1"/>
                  </a:solidFill>
                </a:ln>
              </a:rPr>
              <a:t>200</a:t>
            </a:r>
            <a:endParaRPr lang="cs-CZ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28" name="Obdélník s odříznutým rohem na stejné straně 27"/>
          <p:cNvSpPr/>
          <p:nvPr/>
        </p:nvSpPr>
        <p:spPr>
          <a:xfrm>
            <a:off x="899592" y="620688"/>
            <a:ext cx="2592288" cy="1224136"/>
          </a:xfrm>
          <a:prstGeom prst="snip2SameRect">
            <a:avLst/>
          </a:prstGeom>
          <a:solidFill>
            <a:srgbClr val="00206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n>
                  <a:solidFill>
                    <a:schemeClr val="bg1"/>
                  </a:solidFill>
                </a:ln>
              </a:rPr>
              <a:t>Poznej kost na obrázku</a:t>
            </a:r>
            <a:endParaRPr lang="cs-CZ" sz="2400" b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30" name="Obdélník s odříznutým rohem na stejné straně 29"/>
          <p:cNvSpPr/>
          <p:nvPr/>
        </p:nvSpPr>
        <p:spPr>
          <a:xfrm>
            <a:off x="5292080" y="692696"/>
            <a:ext cx="2572872" cy="1130424"/>
          </a:xfrm>
          <a:prstGeom prst="snip2SameRect">
            <a:avLst/>
          </a:prstGeom>
          <a:solidFill>
            <a:srgbClr val="00206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n>
                  <a:solidFill>
                    <a:schemeClr val="bg1"/>
                  </a:solidFill>
                </a:ln>
              </a:rPr>
              <a:t>kosti</a:t>
            </a:r>
            <a:endParaRPr lang="cs-CZ" sz="2400" b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29" name="Obdélník se zakulaceným příčným rohem 28">
            <a:hlinkClick r:id="rId4" action="ppaction://hlinksldjump"/>
          </p:cNvPr>
          <p:cNvSpPr/>
          <p:nvPr/>
        </p:nvSpPr>
        <p:spPr>
          <a:xfrm>
            <a:off x="6804248" y="4869160"/>
            <a:ext cx="936104" cy="720080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>
                  <a:solidFill>
                    <a:schemeClr val="bg1"/>
                  </a:solidFill>
                </a:ln>
              </a:rPr>
              <a:t>700</a:t>
            </a:r>
            <a:endParaRPr lang="cs-CZ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32" name="Obdélník se zakulaceným příčným rohem 31">
            <a:hlinkClick r:id="rId5" action="ppaction://hlinksldjump"/>
          </p:cNvPr>
          <p:cNvSpPr/>
          <p:nvPr/>
        </p:nvSpPr>
        <p:spPr>
          <a:xfrm>
            <a:off x="1691680" y="5733256"/>
            <a:ext cx="936104" cy="720080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>
                  <a:solidFill>
                    <a:schemeClr val="bg1"/>
                  </a:solidFill>
                </a:ln>
              </a:rPr>
              <a:t>900</a:t>
            </a:r>
            <a:endParaRPr lang="cs-CZ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33" name="Obdélník se zakulaceným příčným rohem 32">
            <a:hlinkClick r:id="rId6" action="ppaction://hlinksldjump"/>
          </p:cNvPr>
          <p:cNvSpPr/>
          <p:nvPr/>
        </p:nvSpPr>
        <p:spPr>
          <a:xfrm>
            <a:off x="5004048" y="5733256"/>
            <a:ext cx="936104" cy="720080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>
                  <a:solidFill>
                    <a:schemeClr val="bg1"/>
                  </a:solidFill>
                </a:ln>
              </a:rPr>
              <a:t>800</a:t>
            </a:r>
            <a:endParaRPr lang="cs-CZ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34" name="Obdélník se zakulaceným příčným rohem 33">
            <a:hlinkClick r:id="rId7" action="ppaction://hlinksldjump"/>
          </p:cNvPr>
          <p:cNvSpPr/>
          <p:nvPr/>
        </p:nvSpPr>
        <p:spPr>
          <a:xfrm>
            <a:off x="6156176" y="4005064"/>
            <a:ext cx="936104" cy="720080"/>
          </a:xfrm>
          <a:prstGeom prst="round2Diag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>
                  <a:solidFill>
                    <a:schemeClr val="bg1"/>
                  </a:solidFill>
                </a:ln>
              </a:rPr>
              <a:t>2000</a:t>
            </a:r>
            <a:endParaRPr lang="cs-CZ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35" name="Obdélník se zakulaceným příčným rohem 34">
            <a:hlinkClick r:id="rId8" action="ppaction://hlinksldjump"/>
          </p:cNvPr>
          <p:cNvSpPr/>
          <p:nvPr/>
        </p:nvSpPr>
        <p:spPr>
          <a:xfrm>
            <a:off x="5508104" y="4869160"/>
            <a:ext cx="936104" cy="720080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>
                  <a:solidFill>
                    <a:schemeClr val="bg1"/>
                  </a:solidFill>
                </a:ln>
              </a:rPr>
              <a:t>600</a:t>
            </a:r>
            <a:endParaRPr lang="cs-CZ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36" name="Obdélník se zakulaceným příčným rohem 35">
            <a:hlinkClick r:id="rId9" action="ppaction://hlinksldjump"/>
          </p:cNvPr>
          <p:cNvSpPr/>
          <p:nvPr/>
        </p:nvSpPr>
        <p:spPr>
          <a:xfrm>
            <a:off x="6804248" y="2996952"/>
            <a:ext cx="936104" cy="720080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>
                  <a:solidFill>
                    <a:schemeClr val="bg1"/>
                  </a:solidFill>
                </a:ln>
              </a:rPr>
              <a:t>500</a:t>
            </a:r>
            <a:endParaRPr lang="cs-CZ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37" name="Obdélník se zakulaceným příčným rohem 36">
            <a:hlinkClick r:id="rId10" action="ppaction://hlinksldjump"/>
          </p:cNvPr>
          <p:cNvSpPr/>
          <p:nvPr/>
        </p:nvSpPr>
        <p:spPr>
          <a:xfrm>
            <a:off x="5580112" y="3068960"/>
            <a:ext cx="936104" cy="720080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>
                  <a:solidFill>
                    <a:schemeClr val="bg1"/>
                  </a:solidFill>
                </a:ln>
              </a:rPr>
              <a:t>400</a:t>
            </a:r>
            <a:endParaRPr lang="cs-CZ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38" name="Obdélník se zakulaceným příčným rohem 37">
            <a:hlinkClick r:id="rId11" action="ppaction://hlinksldjump"/>
          </p:cNvPr>
          <p:cNvSpPr/>
          <p:nvPr/>
        </p:nvSpPr>
        <p:spPr>
          <a:xfrm>
            <a:off x="7308304" y="2132856"/>
            <a:ext cx="936104" cy="720080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>
                  <a:solidFill>
                    <a:schemeClr val="bg1"/>
                  </a:solidFill>
                </a:ln>
              </a:rPr>
              <a:t>300</a:t>
            </a:r>
            <a:endParaRPr lang="cs-CZ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39" name="Obdélník se zakulaceným příčným rohem 38">
            <a:hlinkClick r:id="rId12" action="ppaction://hlinksldjump"/>
          </p:cNvPr>
          <p:cNvSpPr/>
          <p:nvPr/>
        </p:nvSpPr>
        <p:spPr>
          <a:xfrm>
            <a:off x="6156176" y="2132856"/>
            <a:ext cx="936104" cy="720080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>
                  <a:solidFill>
                    <a:schemeClr val="bg1"/>
                  </a:solidFill>
                </a:ln>
              </a:rPr>
              <a:t>200</a:t>
            </a:r>
            <a:endParaRPr lang="cs-CZ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40" name="Obdélník se zakulaceným příčným rohem 39">
            <a:hlinkClick r:id="rId13" action="ppaction://hlinksldjump"/>
          </p:cNvPr>
          <p:cNvSpPr/>
          <p:nvPr/>
        </p:nvSpPr>
        <p:spPr>
          <a:xfrm>
            <a:off x="5004048" y="2132856"/>
            <a:ext cx="936104" cy="720080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>
                  <a:solidFill>
                    <a:schemeClr val="bg1"/>
                  </a:solidFill>
                </a:ln>
              </a:rPr>
              <a:t>100</a:t>
            </a:r>
            <a:endParaRPr lang="cs-CZ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41" name="Obdélník se zakulaceným příčným rohem 40">
            <a:hlinkClick r:id="rId14" action="ppaction://hlinksldjump"/>
          </p:cNvPr>
          <p:cNvSpPr/>
          <p:nvPr/>
        </p:nvSpPr>
        <p:spPr>
          <a:xfrm>
            <a:off x="3059832" y="2060848"/>
            <a:ext cx="936104" cy="720080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>
                  <a:solidFill>
                    <a:schemeClr val="bg1"/>
                  </a:solidFill>
                </a:ln>
              </a:rPr>
              <a:t>300</a:t>
            </a:r>
            <a:endParaRPr lang="cs-CZ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42" name="Obdélník se zakulaceným příčným rohem 41">
            <a:hlinkClick r:id="rId15" action="ppaction://hlinksldjump"/>
          </p:cNvPr>
          <p:cNvSpPr/>
          <p:nvPr/>
        </p:nvSpPr>
        <p:spPr>
          <a:xfrm>
            <a:off x="2411760" y="2996952"/>
            <a:ext cx="936104" cy="720080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>
                  <a:solidFill>
                    <a:schemeClr val="bg1"/>
                  </a:solidFill>
                </a:ln>
              </a:rPr>
              <a:t>500</a:t>
            </a:r>
            <a:endParaRPr lang="cs-CZ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43" name="Obdélník se zakulaceným příčným rohem 42">
            <a:hlinkClick r:id="rId16" action="ppaction://hlinksldjump"/>
          </p:cNvPr>
          <p:cNvSpPr/>
          <p:nvPr/>
        </p:nvSpPr>
        <p:spPr>
          <a:xfrm>
            <a:off x="1115616" y="2996952"/>
            <a:ext cx="936104" cy="720080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>
                  <a:solidFill>
                    <a:schemeClr val="bg1"/>
                  </a:solidFill>
                </a:ln>
              </a:rPr>
              <a:t>400</a:t>
            </a:r>
            <a:endParaRPr lang="cs-CZ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44" name="Obdélník se zakulaceným příčným rohem 43">
            <a:hlinkClick r:id="rId17" action="ppaction://hlinksldjump"/>
          </p:cNvPr>
          <p:cNvSpPr/>
          <p:nvPr/>
        </p:nvSpPr>
        <p:spPr>
          <a:xfrm>
            <a:off x="2915816" y="5733256"/>
            <a:ext cx="936104" cy="720080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>
                  <a:solidFill>
                    <a:schemeClr val="bg1"/>
                  </a:solidFill>
                </a:ln>
              </a:rPr>
              <a:t>1000</a:t>
            </a:r>
            <a:endParaRPr lang="cs-CZ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45" name="Obdélník se zakulaceným příčným rohem 44">
            <a:hlinkClick r:id="rId18" action="ppaction://hlinksldjump"/>
          </p:cNvPr>
          <p:cNvSpPr/>
          <p:nvPr/>
        </p:nvSpPr>
        <p:spPr>
          <a:xfrm>
            <a:off x="1691680" y="3861048"/>
            <a:ext cx="936104" cy="720080"/>
          </a:xfrm>
          <a:prstGeom prst="round2Diag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2000</a:t>
            </a:r>
            <a:endParaRPr lang="cs-CZ" dirty="0">
              <a:ln>
                <a:solidFill>
                  <a:schemeClr val="bg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46" name="Obdélník se zakulaceným příčným rohem 45">
            <a:hlinkClick r:id="rId19" action="ppaction://hlinksldjump"/>
          </p:cNvPr>
          <p:cNvSpPr/>
          <p:nvPr/>
        </p:nvSpPr>
        <p:spPr>
          <a:xfrm>
            <a:off x="1043608" y="4797152"/>
            <a:ext cx="936104" cy="720080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>
                  <a:solidFill>
                    <a:schemeClr val="bg1"/>
                  </a:solidFill>
                </a:ln>
              </a:rPr>
              <a:t>600</a:t>
            </a:r>
            <a:endParaRPr lang="cs-CZ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47" name="Obdélník se zakulaceným příčným rohem 46">
            <a:hlinkClick r:id="rId20" action="ppaction://hlinksldjump"/>
          </p:cNvPr>
          <p:cNvSpPr/>
          <p:nvPr/>
        </p:nvSpPr>
        <p:spPr>
          <a:xfrm>
            <a:off x="467544" y="5805264"/>
            <a:ext cx="936104" cy="720080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>
                  <a:solidFill>
                    <a:schemeClr val="bg1"/>
                  </a:solidFill>
                </a:ln>
              </a:rPr>
              <a:t>800</a:t>
            </a:r>
            <a:endParaRPr lang="cs-CZ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48" name="Obdélník se zakulaceným příčným rohem 47">
            <a:hlinkClick r:id="rId21" action="ppaction://hlinksldjump"/>
          </p:cNvPr>
          <p:cNvSpPr/>
          <p:nvPr/>
        </p:nvSpPr>
        <p:spPr>
          <a:xfrm>
            <a:off x="2339752" y="4725144"/>
            <a:ext cx="936104" cy="720080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>
                  <a:solidFill>
                    <a:schemeClr val="bg1"/>
                  </a:solidFill>
                </a:ln>
              </a:rPr>
              <a:t>700</a:t>
            </a:r>
            <a:endParaRPr lang="cs-CZ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49" name="Obdélník se zakulaceným příčným rohem 48">
            <a:hlinkClick r:id="rId22" action="ppaction://hlinksldjump"/>
          </p:cNvPr>
          <p:cNvSpPr/>
          <p:nvPr/>
        </p:nvSpPr>
        <p:spPr>
          <a:xfrm>
            <a:off x="7524328" y="5733256"/>
            <a:ext cx="936104" cy="720080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>
                  <a:solidFill>
                    <a:schemeClr val="bg1"/>
                  </a:solidFill>
                </a:ln>
              </a:rPr>
              <a:t>1000</a:t>
            </a:r>
            <a:endParaRPr lang="cs-CZ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50" name="Obdélník se zakulaceným příčným rohem 49">
            <a:hlinkClick r:id="rId23" action="ppaction://hlinksldjump"/>
          </p:cNvPr>
          <p:cNvSpPr/>
          <p:nvPr/>
        </p:nvSpPr>
        <p:spPr>
          <a:xfrm>
            <a:off x="6300192" y="5733256"/>
            <a:ext cx="936104" cy="720080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>
                  <a:solidFill>
                    <a:schemeClr val="bg1"/>
                  </a:solidFill>
                </a:ln>
              </a:rPr>
              <a:t>900</a:t>
            </a:r>
            <a:endParaRPr lang="cs-CZ" dirty="0">
              <a:ln>
                <a:solidFill>
                  <a:schemeClr val="bg1"/>
                </a:solidFill>
              </a:ln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5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7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8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9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9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0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1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1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2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3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3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4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3"/>
            <a:ext cx="8229600" cy="2664296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algn="ctr">
              <a:buNone/>
            </a:pP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Poznej kost na obrázku za 100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211960" y="1556792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ODPOVĚĎ:  </a:t>
            </a:r>
            <a:r>
              <a:rPr lang="cs-CZ" dirty="0" smtClean="0"/>
              <a:t>     </a:t>
            </a:r>
            <a:r>
              <a:rPr lang="cs-CZ" sz="3200" dirty="0" smtClean="0"/>
              <a:t>kost klíční</a:t>
            </a:r>
          </a:p>
        </p:txBody>
      </p:sp>
      <p:sp>
        <p:nvSpPr>
          <p:cNvPr id="7" name="Tlačítko akce: Dopředu nebo Další 6">
            <a:hlinkClick r:id="" action="ppaction://hlinkshowjump?jump=lastslideviewed" highlightClick="1"/>
          </p:cNvPr>
          <p:cNvSpPr/>
          <p:nvPr/>
        </p:nvSpPr>
        <p:spPr>
          <a:xfrm>
            <a:off x="3707904" y="5949280"/>
            <a:ext cx="2232248" cy="6480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 descr="P10808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2348880"/>
            <a:ext cx="3919984" cy="2939988"/>
          </a:xfrm>
          <a:prstGeom prst="rect">
            <a:avLst/>
          </a:prstGeom>
        </p:spPr>
      </p:pic>
      <p:sp>
        <p:nvSpPr>
          <p:cNvPr id="9" name="Elipsa 8"/>
          <p:cNvSpPr/>
          <p:nvPr/>
        </p:nvSpPr>
        <p:spPr>
          <a:xfrm>
            <a:off x="395536" y="1556792"/>
            <a:ext cx="165618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3"/>
            <a:ext cx="8229600" cy="2664296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algn="ctr">
              <a:buNone/>
            </a:pP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Poznej kost na obrázku za 200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211960" y="1556792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ODPOVĚĎ</a:t>
            </a:r>
            <a:r>
              <a:rPr lang="cs-CZ" sz="2400" dirty="0" smtClean="0"/>
              <a:t>:     </a:t>
            </a:r>
            <a:r>
              <a:rPr lang="cs-CZ" sz="3200" dirty="0" smtClean="0"/>
              <a:t>lopatka</a:t>
            </a:r>
          </a:p>
        </p:txBody>
      </p:sp>
      <p:sp>
        <p:nvSpPr>
          <p:cNvPr id="7" name="Tlačítko akce: Dopředu nebo Další 6">
            <a:hlinkClick r:id="" action="ppaction://hlinkshowjump?jump=lastslideviewed" highlightClick="1"/>
          </p:cNvPr>
          <p:cNvSpPr/>
          <p:nvPr/>
        </p:nvSpPr>
        <p:spPr>
          <a:xfrm>
            <a:off x="3707904" y="5949280"/>
            <a:ext cx="2232248" cy="6480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Obrázek 8" descr="P10808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2060848"/>
            <a:ext cx="4928096" cy="3696072"/>
          </a:xfrm>
          <a:prstGeom prst="rect">
            <a:avLst/>
          </a:prstGeom>
        </p:spPr>
      </p:pic>
      <p:sp>
        <p:nvSpPr>
          <p:cNvPr id="8" name="Elipsa 7"/>
          <p:cNvSpPr/>
          <p:nvPr/>
        </p:nvSpPr>
        <p:spPr>
          <a:xfrm>
            <a:off x="395536" y="1556792"/>
            <a:ext cx="165618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Poznej kost na obrázku za 300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211960" y="1556792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ODPOVĚĎ</a:t>
            </a:r>
            <a:r>
              <a:rPr lang="cs-CZ" sz="3200" dirty="0" smtClean="0"/>
              <a:t>   kost hrudní</a:t>
            </a:r>
          </a:p>
        </p:txBody>
      </p:sp>
      <p:sp>
        <p:nvSpPr>
          <p:cNvPr id="7" name="Tlačítko akce: Dopředu nebo Další 6">
            <a:hlinkClick r:id="" action="ppaction://hlinkshowjump?jump=lastslideviewed" highlightClick="1"/>
          </p:cNvPr>
          <p:cNvSpPr/>
          <p:nvPr/>
        </p:nvSpPr>
        <p:spPr>
          <a:xfrm>
            <a:off x="3707904" y="5949280"/>
            <a:ext cx="2232248" cy="6480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Obrázek 8" descr="P10808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2348880"/>
            <a:ext cx="4352032" cy="3264024"/>
          </a:xfrm>
          <a:prstGeom prst="rect">
            <a:avLst/>
          </a:prstGeom>
        </p:spPr>
      </p:pic>
      <p:sp>
        <p:nvSpPr>
          <p:cNvPr id="6" name="Elipsa 5"/>
          <p:cNvSpPr/>
          <p:nvPr/>
        </p:nvSpPr>
        <p:spPr>
          <a:xfrm>
            <a:off x="395536" y="1556792"/>
            <a:ext cx="165618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Poznej kost na obrázku za 400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211960" y="1412776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ODPOVĚĎ:  </a:t>
            </a:r>
            <a:r>
              <a:rPr lang="cs-CZ" sz="3200" dirty="0" smtClean="0"/>
              <a:t>obratel</a:t>
            </a:r>
          </a:p>
        </p:txBody>
      </p:sp>
      <p:sp>
        <p:nvSpPr>
          <p:cNvPr id="7" name="Tlačítko akce: Dopředu nebo Další 6">
            <a:hlinkClick r:id="" action="ppaction://hlinkshowjump?jump=lastslideviewed" highlightClick="1"/>
          </p:cNvPr>
          <p:cNvSpPr/>
          <p:nvPr/>
        </p:nvSpPr>
        <p:spPr>
          <a:xfrm>
            <a:off x="3707904" y="5949280"/>
            <a:ext cx="2232248" cy="6480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 descr="P10808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2132856"/>
            <a:ext cx="4832085" cy="3624064"/>
          </a:xfrm>
          <a:prstGeom prst="rect">
            <a:avLst/>
          </a:prstGeom>
        </p:spPr>
      </p:pic>
      <p:sp>
        <p:nvSpPr>
          <p:cNvPr id="6" name="Elipsa 5"/>
          <p:cNvSpPr/>
          <p:nvPr/>
        </p:nvSpPr>
        <p:spPr>
          <a:xfrm>
            <a:off x="395536" y="1556792"/>
            <a:ext cx="165618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3"/>
            <a:ext cx="8229600" cy="2664296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algn="ctr">
              <a:buNone/>
            </a:pP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Poznej kost na obrázku za 500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211960" y="1556792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ODPOVĚĎ</a:t>
            </a:r>
            <a:r>
              <a:rPr lang="cs-CZ" sz="3200" dirty="0" smtClean="0"/>
              <a:t>:   kost stehenní</a:t>
            </a:r>
          </a:p>
        </p:txBody>
      </p:sp>
      <p:sp>
        <p:nvSpPr>
          <p:cNvPr id="7" name="Tlačítko akce: Dopředu nebo Další 6">
            <a:hlinkClick r:id="" action="ppaction://hlinkshowjump?jump=lastslideviewed" highlightClick="1"/>
          </p:cNvPr>
          <p:cNvSpPr/>
          <p:nvPr/>
        </p:nvSpPr>
        <p:spPr>
          <a:xfrm>
            <a:off x="3707904" y="5949280"/>
            <a:ext cx="2232248" cy="6480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 descr="P1080821.JPG"/>
          <p:cNvPicPr>
            <a:picLocks noChangeAspect="1"/>
          </p:cNvPicPr>
          <p:nvPr/>
        </p:nvPicPr>
        <p:blipFill>
          <a:blip r:embed="rId2" cstate="print"/>
          <a:srcRect t="31250" b="22917"/>
          <a:stretch>
            <a:fillRect/>
          </a:stretch>
        </p:blipFill>
        <p:spPr>
          <a:xfrm>
            <a:off x="1043608" y="2420888"/>
            <a:ext cx="6912768" cy="2376264"/>
          </a:xfrm>
          <a:prstGeom prst="rect">
            <a:avLst/>
          </a:prstGeom>
        </p:spPr>
      </p:pic>
      <p:sp>
        <p:nvSpPr>
          <p:cNvPr id="9" name="Elipsa 8"/>
          <p:cNvSpPr/>
          <p:nvPr/>
        </p:nvSpPr>
        <p:spPr>
          <a:xfrm>
            <a:off x="395536" y="1556792"/>
            <a:ext cx="165618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3"/>
            <a:ext cx="8229600" cy="2664296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algn="ctr">
              <a:buNone/>
            </a:pP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Poznej kost na obrázku za 600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211960" y="1556792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ODPOVĚĎ</a:t>
            </a:r>
            <a:r>
              <a:rPr lang="cs-CZ" sz="3200" dirty="0" smtClean="0"/>
              <a:t>:  kost lýtková</a:t>
            </a:r>
          </a:p>
        </p:txBody>
      </p:sp>
      <p:sp>
        <p:nvSpPr>
          <p:cNvPr id="7" name="Tlačítko akce: Dopředu nebo Další 6">
            <a:hlinkClick r:id="" action="ppaction://hlinkshowjump?jump=lastslideviewed" highlightClick="1"/>
          </p:cNvPr>
          <p:cNvSpPr/>
          <p:nvPr/>
        </p:nvSpPr>
        <p:spPr>
          <a:xfrm>
            <a:off x="3707904" y="5949280"/>
            <a:ext cx="2232248" cy="6480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 descr="P1080829.JPG"/>
          <p:cNvPicPr>
            <a:picLocks noChangeAspect="1"/>
          </p:cNvPicPr>
          <p:nvPr/>
        </p:nvPicPr>
        <p:blipFill>
          <a:blip r:embed="rId2" cstate="print"/>
          <a:srcRect t="33965" b="27218"/>
          <a:stretch>
            <a:fillRect/>
          </a:stretch>
        </p:blipFill>
        <p:spPr>
          <a:xfrm>
            <a:off x="755576" y="2564904"/>
            <a:ext cx="7172918" cy="2088232"/>
          </a:xfrm>
          <a:prstGeom prst="rect">
            <a:avLst/>
          </a:prstGeom>
        </p:spPr>
      </p:pic>
      <p:sp>
        <p:nvSpPr>
          <p:cNvPr id="9" name="Elipsa 8"/>
          <p:cNvSpPr/>
          <p:nvPr/>
        </p:nvSpPr>
        <p:spPr>
          <a:xfrm>
            <a:off x="395536" y="1556792"/>
            <a:ext cx="165618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3"/>
            <a:ext cx="8229600" cy="2664296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algn="ctr">
              <a:buNone/>
            </a:pP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Poznej kost na obrázku za 700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211960" y="1556792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ODPOVĚĎ</a:t>
            </a:r>
            <a:r>
              <a:rPr lang="cs-CZ" sz="3200" dirty="0" smtClean="0"/>
              <a:t>: kost vřetenní</a:t>
            </a:r>
          </a:p>
        </p:txBody>
      </p:sp>
      <p:sp>
        <p:nvSpPr>
          <p:cNvPr id="7" name="Tlačítko akce: Dopředu nebo Další 6">
            <a:hlinkClick r:id="" action="ppaction://hlinkshowjump?jump=lastslideviewed" highlightClick="1"/>
          </p:cNvPr>
          <p:cNvSpPr/>
          <p:nvPr/>
        </p:nvSpPr>
        <p:spPr>
          <a:xfrm>
            <a:off x="3707904" y="5949280"/>
            <a:ext cx="2232248" cy="6480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 descr="P1080818.JPG"/>
          <p:cNvPicPr>
            <a:picLocks noChangeAspect="1"/>
          </p:cNvPicPr>
          <p:nvPr/>
        </p:nvPicPr>
        <p:blipFill>
          <a:blip r:embed="rId2" cstate="print"/>
          <a:srcRect t="35893" b="26653"/>
          <a:stretch>
            <a:fillRect/>
          </a:stretch>
        </p:blipFill>
        <p:spPr>
          <a:xfrm>
            <a:off x="1115616" y="2780928"/>
            <a:ext cx="6921261" cy="1944216"/>
          </a:xfrm>
          <a:prstGeom prst="rect">
            <a:avLst/>
          </a:prstGeom>
        </p:spPr>
      </p:pic>
      <p:sp>
        <p:nvSpPr>
          <p:cNvPr id="9" name="Elipsa 8"/>
          <p:cNvSpPr/>
          <p:nvPr/>
        </p:nvSpPr>
        <p:spPr>
          <a:xfrm>
            <a:off x="395536" y="1556792"/>
            <a:ext cx="165618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3"/>
            <a:ext cx="8229600" cy="2664296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algn="ctr">
              <a:buNone/>
            </a:pP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Poznej kost na obrázku za 800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211960" y="1556792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ODPOVĚĎ</a:t>
            </a:r>
            <a:r>
              <a:rPr lang="cs-CZ" sz="3200" dirty="0" smtClean="0"/>
              <a:t>:   čepovec</a:t>
            </a:r>
          </a:p>
        </p:txBody>
      </p:sp>
      <p:sp>
        <p:nvSpPr>
          <p:cNvPr id="7" name="Tlačítko akce: Dopředu nebo Další 6">
            <a:hlinkClick r:id="" action="ppaction://hlinkshowjump?jump=lastslideviewed" highlightClick="1"/>
          </p:cNvPr>
          <p:cNvSpPr/>
          <p:nvPr/>
        </p:nvSpPr>
        <p:spPr>
          <a:xfrm>
            <a:off x="3707904" y="5949280"/>
            <a:ext cx="2232248" cy="6480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 descr="P10808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2204864"/>
            <a:ext cx="4808083" cy="3606062"/>
          </a:xfrm>
          <a:prstGeom prst="rect">
            <a:avLst/>
          </a:prstGeom>
        </p:spPr>
      </p:pic>
      <p:sp>
        <p:nvSpPr>
          <p:cNvPr id="9" name="Elipsa 8"/>
          <p:cNvSpPr/>
          <p:nvPr/>
        </p:nvSpPr>
        <p:spPr>
          <a:xfrm>
            <a:off x="395536" y="1556792"/>
            <a:ext cx="165618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3"/>
            <a:ext cx="8229600" cy="2664296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algn="ctr">
              <a:buNone/>
            </a:pP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Poznej kost na obrázku za 900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211960" y="1340768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ODPOVĚĎ</a:t>
            </a:r>
            <a:r>
              <a:rPr lang="cs-CZ" sz="3200" dirty="0" smtClean="0"/>
              <a:t>:  nosič</a:t>
            </a:r>
          </a:p>
        </p:txBody>
      </p:sp>
      <p:sp>
        <p:nvSpPr>
          <p:cNvPr id="7" name="Tlačítko akce: Dopředu nebo Další 6">
            <a:hlinkClick r:id="" action="ppaction://hlinkshowjump?jump=lastslideviewed" highlightClick="1"/>
          </p:cNvPr>
          <p:cNvSpPr/>
          <p:nvPr/>
        </p:nvSpPr>
        <p:spPr>
          <a:xfrm>
            <a:off x="3707904" y="5949280"/>
            <a:ext cx="2232248" cy="6480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 descr="P10808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1988840"/>
            <a:ext cx="4863637" cy="3647728"/>
          </a:xfrm>
          <a:prstGeom prst="rect">
            <a:avLst/>
          </a:prstGeom>
        </p:spPr>
      </p:pic>
      <p:sp>
        <p:nvSpPr>
          <p:cNvPr id="9" name="Elipsa 8"/>
          <p:cNvSpPr/>
          <p:nvPr/>
        </p:nvSpPr>
        <p:spPr>
          <a:xfrm>
            <a:off x="395536" y="1556792"/>
            <a:ext cx="165618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3"/>
            <a:ext cx="8229600" cy="2664296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algn="ctr">
              <a:buNone/>
            </a:pP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Poznej kost na obrázku za 1000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211960" y="1340768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ODPOVĚĎ:</a:t>
            </a:r>
            <a:r>
              <a:rPr lang="cs-CZ" dirty="0" smtClean="0"/>
              <a:t>  </a:t>
            </a:r>
            <a:r>
              <a:rPr lang="cs-CZ" sz="3200" dirty="0" smtClean="0"/>
              <a:t>jazylka</a:t>
            </a:r>
          </a:p>
        </p:txBody>
      </p:sp>
      <p:sp>
        <p:nvSpPr>
          <p:cNvPr id="7" name="Tlačítko akce: Dopředu nebo Další 6">
            <a:hlinkClick r:id="" action="ppaction://hlinkshowjump?jump=lastslideviewed" highlightClick="1"/>
          </p:cNvPr>
          <p:cNvSpPr/>
          <p:nvPr/>
        </p:nvSpPr>
        <p:spPr>
          <a:xfrm>
            <a:off x="3707904" y="5949280"/>
            <a:ext cx="2232248" cy="6480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 descr="P10808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2060848"/>
            <a:ext cx="4640064" cy="3480048"/>
          </a:xfrm>
          <a:prstGeom prst="rect">
            <a:avLst/>
          </a:prstGeom>
        </p:spPr>
      </p:pic>
      <p:sp>
        <p:nvSpPr>
          <p:cNvPr id="9" name="Elipsa 8"/>
          <p:cNvSpPr/>
          <p:nvPr/>
        </p:nvSpPr>
        <p:spPr>
          <a:xfrm>
            <a:off x="395536" y="1556792"/>
            <a:ext cx="165618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3"/>
            <a:ext cx="8229600" cy="2664296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algn="ctr">
              <a:buNone/>
            </a:pP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Poznej kost na obrázku za 2000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211960" y="1556792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ODPOVĚĎ</a:t>
            </a:r>
            <a:r>
              <a:rPr lang="cs-CZ" sz="3200" dirty="0" smtClean="0"/>
              <a:t>:   čéška</a:t>
            </a:r>
          </a:p>
        </p:txBody>
      </p:sp>
      <p:sp>
        <p:nvSpPr>
          <p:cNvPr id="7" name="Tlačítko akce: Dopředu nebo Další 6">
            <a:hlinkClick r:id="" action="ppaction://hlinkshowjump?jump=lastslideviewed" highlightClick="1"/>
          </p:cNvPr>
          <p:cNvSpPr/>
          <p:nvPr/>
        </p:nvSpPr>
        <p:spPr>
          <a:xfrm>
            <a:off x="3707904" y="5949280"/>
            <a:ext cx="2232248" cy="6480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 descr="P10808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2204864"/>
            <a:ext cx="4352032" cy="3264024"/>
          </a:xfrm>
          <a:prstGeom prst="rect">
            <a:avLst/>
          </a:prstGeom>
        </p:spPr>
      </p:pic>
      <p:sp>
        <p:nvSpPr>
          <p:cNvPr id="9" name="Elipsa 8"/>
          <p:cNvSpPr/>
          <p:nvPr/>
        </p:nvSpPr>
        <p:spPr>
          <a:xfrm>
            <a:off x="395536" y="1556792"/>
            <a:ext cx="165618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3"/>
            <a:ext cx="8229600" cy="2664296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algn="ctr">
              <a:buNone/>
            </a:pP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Kosti za 100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987824" y="1772816"/>
            <a:ext cx="5976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ODPOVĚĎ: </a:t>
            </a:r>
            <a:r>
              <a:rPr lang="cs-CZ" sz="2400" dirty="0" smtClean="0"/>
              <a:t>krátké, dlouhé, ploché a nepravidelné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187624" y="3356992"/>
            <a:ext cx="70567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Řekni, jak rozdělujeme kosti podle tvaru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7" name="Tlačítko akce: Dopředu nebo Další 6">
            <a:hlinkClick r:id="" action="ppaction://hlinkshowjump?jump=lastslideviewed" highlightClick="1"/>
          </p:cNvPr>
          <p:cNvSpPr/>
          <p:nvPr/>
        </p:nvSpPr>
        <p:spPr>
          <a:xfrm>
            <a:off x="3707904" y="5949280"/>
            <a:ext cx="2232248" cy="6480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395536" y="1556792"/>
            <a:ext cx="165618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3140968"/>
            <a:ext cx="8229600" cy="864095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algn="ctr">
              <a:buNone/>
            </a:pP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Kosti za 200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03848" y="1988840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ODPOVĚĎ: </a:t>
            </a:r>
            <a:r>
              <a:rPr lang="cs-CZ" sz="2400" dirty="0" smtClean="0"/>
              <a:t>vazivová blána na povrchu kostí</a:t>
            </a:r>
            <a:endParaRPr lang="cs-CZ" u="sng" dirty="0" smtClean="0"/>
          </a:p>
        </p:txBody>
      </p:sp>
      <p:sp>
        <p:nvSpPr>
          <p:cNvPr id="6" name="TextovéPole 5"/>
          <p:cNvSpPr txBox="1"/>
          <p:nvPr/>
        </p:nvSpPr>
        <p:spPr>
          <a:xfrm>
            <a:off x="1115616" y="3501008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Vysvětli pojem </a:t>
            </a:r>
            <a:r>
              <a:rPr lang="cs-CZ" sz="3600" b="1" dirty="0" smtClean="0"/>
              <a:t>okostice.</a:t>
            </a:r>
            <a:endParaRPr lang="cs-CZ" sz="3600" b="1" dirty="0"/>
          </a:p>
        </p:txBody>
      </p:sp>
      <p:sp>
        <p:nvSpPr>
          <p:cNvPr id="7" name="Tlačítko akce: Dopředu nebo Další 6">
            <a:hlinkClick r:id="" action="ppaction://hlinkshowjump?jump=lastslideviewed" highlightClick="1"/>
          </p:cNvPr>
          <p:cNvSpPr/>
          <p:nvPr/>
        </p:nvSpPr>
        <p:spPr>
          <a:xfrm>
            <a:off x="3707904" y="5949280"/>
            <a:ext cx="2232248" cy="6480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395536" y="1556792"/>
            <a:ext cx="165618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3"/>
            <a:ext cx="8229600" cy="2664296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algn="ctr">
              <a:buNone/>
            </a:pP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Kosti za 300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03848" y="1556792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ODPOVĚĎ: </a:t>
            </a:r>
            <a:r>
              <a:rPr lang="cs-CZ" sz="2400" dirty="0" smtClean="0"/>
              <a:t> uvnitř dlouhých kostí, krvetvorba</a:t>
            </a:r>
            <a:endParaRPr lang="cs-CZ" u="sng" dirty="0" smtClean="0"/>
          </a:p>
        </p:txBody>
      </p:sp>
      <p:sp>
        <p:nvSpPr>
          <p:cNvPr id="6" name="TextovéPole 5"/>
          <p:cNvSpPr txBox="1"/>
          <p:nvPr/>
        </p:nvSpPr>
        <p:spPr>
          <a:xfrm>
            <a:off x="1115616" y="2924944"/>
            <a:ext cx="70567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Vysvětli, kde se nachází kostní dřeň a k čemu slouží.</a:t>
            </a:r>
            <a:endParaRPr lang="cs-CZ" sz="3600" dirty="0"/>
          </a:p>
        </p:txBody>
      </p:sp>
      <p:sp>
        <p:nvSpPr>
          <p:cNvPr id="7" name="Tlačítko akce: Dopředu nebo Další 6">
            <a:hlinkClick r:id="" action="ppaction://hlinkshowjump?jump=lastslideviewed" highlightClick="1"/>
          </p:cNvPr>
          <p:cNvSpPr/>
          <p:nvPr/>
        </p:nvSpPr>
        <p:spPr>
          <a:xfrm>
            <a:off x="3707904" y="5949280"/>
            <a:ext cx="2232248" cy="6480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395536" y="1556792"/>
            <a:ext cx="165618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3"/>
            <a:ext cx="8229600" cy="2664296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algn="ctr">
              <a:buNone/>
            </a:pP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Kosti za 400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75856" y="1556792"/>
            <a:ext cx="54726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ODPOVĚĎ:</a:t>
            </a:r>
            <a:r>
              <a:rPr lang="cs-CZ" sz="2400" dirty="0" smtClean="0"/>
              <a:t> pevné (chrupavkou, švy, vazivem, srůstem, vklínění) a volné (kloubně)</a:t>
            </a:r>
            <a:endParaRPr lang="cs-CZ" u="sng" dirty="0" smtClean="0"/>
          </a:p>
        </p:txBody>
      </p:sp>
      <p:sp>
        <p:nvSpPr>
          <p:cNvPr id="6" name="TextovéPole 5"/>
          <p:cNvSpPr txBox="1"/>
          <p:nvPr/>
        </p:nvSpPr>
        <p:spPr>
          <a:xfrm>
            <a:off x="1187624" y="2924944"/>
            <a:ext cx="70567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Řekni, jak mohou být na kostře kosti spojeny, vyjmenuj.</a:t>
            </a:r>
            <a:endParaRPr lang="cs-CZ" sz="3600" dirty="0"/>
          </a:p>
        </p:txBody>
      </p:sp>
      <p:sp>
        <p:nvSpPr>
          <p:cNvPr id="7" name="Tlačítko akce: Dopředu nebo Další 6">
            <a:hlinkClick r:id="" action="ppaction://hlinkshowjump?jump=lastslideviewed" highlightClick="1"/>
          </p:cNvPr>
          <p:cNvSpPr/>
          <p:nvPr/>
        </p:nvSpPr>
        <p:spPr>
          <a:xfrm>
            <a:off x="3707904" y="5949280"/>
            <a:ext cx="2232248" cy="6480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395536" y="1556792"/>
            <a:ext cx="165618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3"/>
            <a:ext cx="8229600" cy="2664296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algn="ctr">
              <a:buNone/>
            </a:pP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Kosti za 500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23928" y="1556792"/>
            <a:ext cx="48245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ODPOVĚĎ:  </a:t>
            </a:r>
            <a:r>
              <a:rPr lang="cs-CZ" sz="2400" dirty="0" smtClean="0"/>
              <a:t>kloubní jamka a hlavice, kloubní pouzdro, maz a chrupavka</a:t>
            </a:r>
            <a:endParaRPr lang="cs-CZ" u="sng" dirty="0" smtClean="0"/>
          </a:p>
        </p:txBody>
      </p:sp>
      <p:sp>
        <p:nvSpPr>
          <p:cNvPr id="6" name="TextovéPole 5"/>
          <p:cNvSpPr txBox="1"/>
          <p:nvPr/>
        </p:nvSpPr>
        <p:spPr>
          <a:xfrm>
            <a:off x="1187624" y="3212976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Popiš stavbu kloubu</a:t>
            </a:r>
            <a:endParaRPr lang="cs-CZ" sz="3600" dirty="0"/>
          </a:p>
        </p:txBody>
      </p:sp>
      <p:sp>
        <p:nvSpPr>
          <p:cNvPr id="7" name="Tlačítko akce: Dopředu nebo Další 6">
            <a:hlinkClick r:id="" action="ppaction://hlinkshowjump?jump=lastslideviewed" highlightClick="1"/>
          </p:cNvPr>
          <p:cNvSpPr/>
          <p:nvPr/>
        </p:nvSpPr>
        <p:spPr>
          <a:xfrm>
            <a:off x="3707904" y="5949280"/>
            <a:ext cx="2232248" cy="6480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395536" y="1556792"/>
            <a:ext cx="165618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3"/>
            <a:ext cx="8229600" cy="2664296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algn="ctr">
              <a:buNone/>
            </a:pP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Kosti za 600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707904" y="1556792"/>
            <a:ext cx="5040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ODPOVĚĎ: </a:t>
            </a:r>
            <a:r>
              <a:rPr lang="cs-CZ" sz="2400" dirty="0" smtClean="0"/>
              <a:t>kostnatění =</a:t>
            </a:r>
            <a:r>
              <a:rPr lang="cs-CZ" dirty="0" smtClean="0"/>
              <a:t> </a:t>
            </a:r>
            <a:r>
              <a:rPr lang="cs-CZ" sz="2400" dirty="0" smtClean="0"/>
              <a:t>náhrada chrupavky nebo vaziva, ukládání anorganických látek.</a:t>
            </a:r>
            <a:endParaRPr lang="cs-CZ" u="sng" dirty="0" smtClean="0"/>
          </a:p>
        </p:txBody>
      </p:sp>
      <p:sp>
        <p:nvSpPr>
          <p:cNvPr id="6" name="TextovéPole 5"/>
          <p:cNvSpPr txBox="1"/>
          <p:nvPr/>
        </p:nvSpPr>
        <p:spPr>
          <a:xfrm>
            <a:off x="1259632" y="3573016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Vysvětli pojem </a:t>
            </a:r>
            <a:r>
              <a:rPr lang="cs-CZ" sz="3600" b="1" dirty="0" smtClean="0"/>
              <a:t>osifikace.</a:t>
            </a:r>
            <a:endParaRPr lang="cs-CZ" sz="3600" b="1" dirty="0"/>
          </a:p>
        </p:txBody>
      </p:sp>
      <p:sp>
        <p:nvSpPr>
          <p:cNvPr id="7" name="Tlačítko akce: Dopředu nebo Další 6">
            <a:hlinkClick r:id="" action="ppaction://hlinkshowjump?jump=lastslideviewed" highlightClick="1"/>
          </p:cNvPr>
          <p:cNvSpPr/>
          <p:nvPr/>
        </p:nvSpPr>
        <p:spPr>
          <a:xfrm>
            <a:off x="3707904" y="5949280"/>
            <a:ext cx="2232248" cy="6480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395536" y="1556792"/>
            <a:ext cx="165618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3"/>
            <a:ext cx="8229600" cy="2664296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algn="ctr">
              <a:buNone/>
            </a:pP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Kosti za 700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211960" y="1556792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ODPOVĚĎ</a:t>
            </a:r>
            <a:r>
              <a:rPr lang="cs-CZ" sz="2400" dirty="0" smtClean="0"/>
              <a:t>:   lopatka a kost klíční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971600" y="3212976"/>
            <a:ext cx="7272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Vyjmenuj kosti pletence horní končetiny. </a:t>
            </a:r>
            <a:endParaRPr lang="cs-CZ" sz="3600" dirty="0"/>
          </a:p>
        </p:txBody>
      </p:sp>
      <p:sp>
        <p:nvSpPr>
          <p:cNvPr id="7" name="Tlačítko akce: Dopředu nebo Další 6">
            <a:hlinkClick r:id="" action="ppaction://hlinkshowjump?jump=lastslideviewed" highlightClick="1"/>
          </p:cNvPr>
          <p:cNvSpPr/>
          <p:nvPr/>
        </p:nvSpPr>
        <p:spPr>
          <a:xfrm>
            <a:off x="3707904" y="5949280"/>
            <a:ext cx="2232248" cy="6480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395536" y="1556792"/>
            <a:ext cx="165618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3140968"/>
            <a:ext cx="8229600" cy="2664296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algn="ctr">
              <a:buNone/>
            </a:pP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Kosti za 800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779912" y="1556792"/>
            <a:ext cx="49685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ODPOVĚĎ: </a:t>
            </a:r>
            <a:r>
              <a:rPr lang="cs-CZ" sz="2400" dirty="0" smtClean="0"/>
              <a:t> do šířky okosticí a do délky růstovými chrupavkami</a:t>
            </a:r>
            <a:endParaRPr lang="cs-CZ" u="sng" dirty="0" smtClean="0"/>
          </a:p>
        </p:txBody>
      </p:sp>
      <p:sp>
        <p:nvSpPr>
          <p:cNvPr id="7" name="Tlačítko akce: Dopředu nebo Další 6">
            <a:hlinkClick r:id="" action="ppaction://hlinkshowjump?jump=lastslideviewed" highlightClick="1"/>
          </p:cNvPr>
          <p:cNvSpPr/>
          <p:nvPr/>
        </p:nvSpPr>
        <p:spPr>
          <a:xfrm>
            <a:off x="3707904" y="5949280"/>
            <a:ext cx="2232248" cy="6480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971600" y="3573016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Řekni, </a:t>
            </a:r>
            <a:r>
              <a:rPr lang="cs-CZ" sz="3600" dirty="0" smtClean="0"/>
              <a:t>jak rostou kosti.</a:t>
            </a:r>
            <a:endParaRPr lang="cs-CZ" sz="3600" dirty="0"/>
          </a:p>
        </p:txBody>
      </p:sp>
      <p:sp>
        <p:nvSpPr>
          <p:cNvPr id="8" name="Elipsa 7"/>
          <p:cNvSpPr/>
          <p:nvPr/>
        </p:nvSpPr>
        <p:spPr>
          <a:xfrm>
            <a:off x="395536" y="1556792"/>
            <a:ext cx="165618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3"/>
            <a:ext cx="8229600" cy="2664296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algn="ctr">
              <a:buNone/>
            </a:pP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Kosti za 900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211960" y="1556792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ODPOVĚĎ</a:t>
            </a:r>
            <a:r>
              <a:rPr lang="cs-CZ" u="sng" dirty="0" smtClean="0"/>
              <a:t>: </a:t>
            </a:r>
            <a:r>
              <a:rPr lang="cs-CZ" sz="2400" dirty="0" smtClean="0"/>
              <a:t>kyčelní</a:t>
            </a:r>
            <a:r>
              <a:rPr lang="cs-CZ" sz="2400" dirty="0" smtClean="0"/>
              <a:t>, sedací a stydká</a:t>
            </a:r>
            <a:endParaRPr lang="cs-CZ" u="sng" dirty="0" smtClean="0"/>
          </a:p>
        </p:txBody>
      </p:sp>
      <p:sp>
        <p:nvSpPr>
          <p:cNvPr id="6" name="TextovéPole 5"/>
          <p:cNvSpPr txBox="1"/>
          <p:nvPr/>
        </p:nvSpPr>
        <p:spPr>
          <a:xfrm>
            <a:off x="1115616" y="3212976"/>
            <a:ext cx="70567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Řekni, které tři kosti srůstají v kost pánevní.</a:t>
            </a:r>
            <a:endParaRPr lang="cs-CZ" sz="3600" dirty="0"/>
          </a:p>
        </p:txBody>
      </p:sp>
      <p:sp>
        <p:nvSpPr>
          <p:cNvPr id="7" name="Tlačítko akce: Dopředu nebo Další 6">
            <a:hlinkClick r:id="" action="ppaction://hlinkshowjump?jump=lastslideviewed" highlightClick="1"/>
          </p:cNvPr>
          <p:cNvSpPr/>
          <p:nvPr/>
        </p:nvSpPr>
        <p:spPr>
          <a:xfrm>
            <a:off x="3707904" y="5949280"/>
            <a:ext cx="2232248" cy="6480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395536" y="1556792"/>
            <a:ext cx="165618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3"/>
            <a:ext cx="8229600" cy="2664296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algn="ctr">
              <a:buNone/>
            </a:pP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Kosti za 1 000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87624" y="1844824"/>
            <a:ext cx="7560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ODPOVĚĎ: </a:t>
            </a:r>
            <a:r>
              <a:rPr lang="cs-CZ" sz="2400" dirty="0" smtClean="0"/>
              <a:t>8 zápěstních, 5 záprstních a 14 článků prstů</a:t>
            </a:r>
            <a:endParaRPr lang="cs-CZ" u="sng" dirty="0" smtClean="0"/>
          </a:p>
        </p:txBody>
      </p:sp>
      <p:sp>
        <p:nvSpPr>
          <p:cNvPr id="6" name="TextovéPole 5"/>
          <p:cNvSpPr txBox="1"/>
          <p:nvPr/>
        </p:nvSpPr>
        <p:spPr>
          <a:xfrm>
            <a:off x="1259632" y="3212976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Vyjmenuj všechny kosti na ruce.</a:t>
            </a:r>
            <a:endParaRPr lang="cs-CZ" sz="3600" dirty="0"/>
          </a:p>
        </p:txBody>
      </p:sp>
      <p:sp>
        <p:nvSpPr>
          <p:cNvPr id="7" name="Tlačítko akce: Dopředu nebo Další 6">
            <a:hlinkClick r:id="" action="ppaction://hlinkshowjump?jump=lastslideviewed" highlightClick="1"/>
          </p:cNvPr>
          <p:cNvSpPr/>
          <p:nvPr/>
        </p:nvSpPr>
        <p:spPr>
          <a:xfrm>
            <a:off x="3707904" y="5949280"/>
            <a:ext cx="2232248" cy="6480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179512" y="1268760"/>
            <a:ext cx="165618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3"/>
            <a:ext cx="8229600" cy="2664296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algn="ctr">
              <a:buNone/>
            </a:pP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Kosti za 2 000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211960" y="1556792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ODPOVĚĎ: </a:t>
            </a:r>
            <a:r>
              <a:rPr lang="cs-CZ" sz="2400" dirty="0" smtClean="0"/>
              <a:t>kloubní a chrupavkou</a:t>
            </a:r>
            <a:endParaRPr lang="cs-CZ" u="sng" dirty="0" smtClean="0"/>
          </a:p>
        </p:txBody>
      </p:sp>
      <p:sp>
        <p:nvSpPr>
          <p:cNvPr id="6" name="TextovéPole 5"/>
          <p:cNvSpPr txBox="1"/>
          <p:nvPr/>
        </p:nvSpPr>
        <p:spPr>
          <a:xfrm>
            <a:off x="1043608" y="3140968"/>
            <a:ext cx="70567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Řekni, jaké druhy spojení jsou mezi obratli.</a:t>
            </a:r>
            <a:endParaRPr lang="cs-CZ" sz="3600" dirty="0"/>
          </a:p>
        </p:txBody>
      </p:sp>
      <p:sp>
        <p:nvSpPr>
          <p:cNvPr id="7" name="Tlačítko akce: Dopředu nebo Další 6">
            <a:hlinkClick r:id="" action="ppaction://hlinkshowjump?jump=lastslideviewed" highlightClick="1"/>
          </p:cNvPr>
          <p:cNvSpPr/>
          <p:nvPr/>
        </p:nvSpPr>
        <p:spPr>
          <a:xfrm>
            <a:off x="3707904" y="5949280"/>
            <a:ext cx="2232248" cy="6480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395536" y="1556792"/>
            <a:ext cx="165618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 smtClean="0"/>
              <a:t>není-li uvedeno </a:t>
            </a:r>
            <a:r>
              <a:rPr lang="cs-CZ" sz="1400" dirty="0" smtClean="0"/>
              <a:t>jinak, </a:t>
            </a:r>
            <a:r>
              <a:rPr lang="cs-CZ" sz="1400" dirty="0" smtClean="0"/>
              <a:t>vlastní práce </a:t>
            </a:r>
            <a:r>
              <a:rPr lang="cs-CZ" sz="1400" dirty="0" smtClean="0"/>
              <a:t>autora </a:t>
            </a:r>
            <a:r>
              <a:rPr lang="cs-CZ" sz="1400" smtClean="0"/>
              <a:t>(fotografie)</a:t>
            </a:r>
            <a:endParaRPr lang="cs-CZ" sz="1400" dirty="0" smtClean="0"/>
          </a:p>
          <a:p>
            <a:pPr>
              <a:buNone/>
            </a:pPr>
            <a:endParaRPr lang="cs-CZ" sz="1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499</Words>
  <Application>Microsoft Office PowerPoint</Application>
  <PresentationFormat>Předvádění na obrazovce (4:3)</PresentationFormat>
  <Paragraphs>170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Motiv sady Office</vt:lpstr>
      <vt:lpstr>Snímek 1</vt:lpstr>
      <vt:lpstr>Opakování kostry  RISKUJ</vt:lpstr>
      <vt:lpstr>Snímek 3</vt:lpstr>
      <vt:lpstr>Poznej kost na obrázku za 100</vt:lpstr>
      <vt:lpstr>Poznej kost na obrázku za 200</vt:lpstr>
      <vt:lpstr>Poznej kost na obrázku za 300</vt:lpstr>
      <vt:lpstr>Poznej kost na obrázku za 400</vt:lpstr>
      <vt:lpstr>Poznej kost na obrázku za 500</vt:lpstr>
      <vt:lpstr>Poznej kost na obrázku za 600</vt:lpstr>
      <vt:lpstr>Poznej kost na obrázku za 700</vt:lpstr>
      <vt:lpstr>Poznej kost na obrázku za 800</vt:lpstr>
      <vt:lpstr>Poznej kost na obrázku za 900</vt:lpstr>
      <vt:lpstr>Poznej kost na obrázku za 1000</vt:lpstr>
      <vt:lpstr>Poznej kost na obrázku za 2000</vt:lpstr>
      <vt:lpstr>Kosti za 100</vt:lpstr>
      <vt:lpstr>Kosti za 200</vt:lpstr>
      <vt:lpstr>Kosti za 300</vt:lpstr>
      <vt:lpstr>Kosti za 400</vt:lpstr>
      <vt:lpstr>Kosti za 500</vt:lpstr>
      <vt:lpstr>Kosti za 600</vt:lpstr>
      <vt:lpstr>Kosti za 700</vt:lpstr>
      <vt:lpstr>Kosti za 800</vt:lpstr>
      <vt:lpstr>Kosti za 900</vt:lpstr>
      <vt:lpstr>Kosti za 1 000</vt:lpstr>
      <vt:lpstr>Kosti za 2 000</vt:lpstr>
      <vt:lpstr>Použité zdroje: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RISKUJ</dc:title>
  <cp:lastModifiedBy>Dum</cp:lastModifiedBy>
  <cp:revision>12</cp:revision>
  <dcterms:modified xsi:type="dcterms:W3CDTF">2013-07-03T18:29:37Z</dcterms:modified>
</cp:coreProperties>
</file>