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62" r:id="rId5"/>
    <p:sldId id="260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 32                          Sada: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dirty="0" smtClean="0">
                <a:cs typeface="Times New Roman" pitchFamily="18" charset="0"/>
              </a:rPr>
              <a:t> 8/12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2828574" y="3244334"/>
            <a:ext cx="34868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Investice do rozvoje vzdělávání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23728" y="476672"/>
            <a:ext cx="6172200" cy="108012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TRÁVICÍ DĚJE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7744" y="1628800"/>
            <a:ext cx="6172200" cy="1371600"/>
          </a:xfrm>
        </p:spPr>
        <p:txBody>
          <a:bodyPr/>
          <a:lstStyle/>
          <a:p>
            <a:r>
              <a:rPr lang="cs-CZ" dirty="0" smtClean="0"/>
              <a:t>trávicí soustava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55776" y="3212976"/>
            <a:ext cx="64087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Klíčová slova:</a:t>
            </a:r>
          </a:p>
          <a:p>
            <a:r>
              <a:rPr lang="cs-CZ" sz="2400" dirty="0" smtClean="0"/>
              <a:t>chemické a mechanické trávení, vstřebávání, polykání, peristaltika  </a:t>
            </a:r>
          </a:p>
          <a:p>
            <a:endParaRPr lang="cs-CZ" sz="2400" dirty="0" smtClean="0"/>
          </a:p>
          <a:p>
            <a:r>
              <a:rPr lang="cs-CZ" sz="2400" b="1" u="sng" dirty="0" smtClean="0"/>
              <a:t>Anotace:</a:t>
            </a:r>
          </a:p>
          <a:p>
            <a:r>
              <a:rPr lang="cs-CZ" sz="2400" dirty="0" smtClean="0"/>
              <a:t>Pomocí prezentace seznámení s ději trávicí soustavy. Zápis do sešitu.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MECHANICKÉ TRÁVENÍ</a:t>
            </a:r>
            <a:endParaRPr lang="cs-CZ" b="1" dirty="0"/>
          </a:p>
        </p:txBody>
      </p:sp>
      <p:pic>
        <p:nvPicPr>
          <p:cNvPr id="1027" name="Picture 3" descr="C:\Documents and Settings\User\Local Settings\Temporary Internet Files\Content.IE5\LW5HAV5O\MC900441778[1]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63265" r="46939"/>
          <a:stretch>
            <a:fillRect/>
          </a:stretch>
        </p:blipFill>
        <p:spPr bwMode="auto">
          <a:xfrm>
            <a:off x="2627784" y="4149080"/>
            <a:ext cx="1872208" cy="1296144"/>
          </a:xfrm>
          <a:prstGeom prst="rect">
            <a:avLst/>
          </a:prstGeom>
          <a:noFill/>
        </p:spPr>
      </p:pic>
      <p:pic>
        <p:nvPicPr>
          <p:cNvPr id="7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t="51020" r="46939" b="34694"/>
          <a:stretch>
            <a:fillRect/>
          </a:stretch>
        </p:blipFill>
        <p:spPr bwMode="auto">
          <a:xfrm>
            <a:off x="2555776" y="3645024"/>
            <a:ext cx="1872208" cy="504056"/>
          </a:xfrm>
          <a:prstGeom prst="rect">
            <a:avLst/>
          </a:prstGeom>
          <a:noFill/>
        </p:spPr>
      </p:pic>
      <p:pic>
        <p:nvPicPr>
          <p:cNvPr id="8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t="32653" r="46939" b="48980"/>
          <a:stretch>
            <a:fillRect/>
          </a:stretch>
        </p:blipFill>
        <p:spPr bwMode="auto">
          <a:xfrm>
            <a:off x="2555776" y="2996952"/>
            <a:ext cx="1872208" cy="648072"/>
          </a:xfrm>
          <a:prstGeom prst="rect">
            <a:avLst/>
          </a:prstGeom>
          <a:noFill/>
        </p:spPr>
      </p:pic>
      <p:pic>
        <p:nvPicPr>
          <p:cNvPr id="9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r="46939" b="69388"/>
          <a:stretch>
            <a:fillRect/>
          </a:stretch>
        </p:blipFill>
        <p:spPr bwMode="auto">
          <a:xfrm>
            <a:off x="2555776" y="1916832"/>
            <a:ext cx="1872208" cy="1080120"/>
          </a:xfrm>
          <a:prstGeom prst="rect">
            <a:avLst/>
          </a:prstGeom>
          <a:noFill/>
        </p:spPr>
      </p:pic>
      <p:pic>
        <p:nvPicPr>
          <p:cNvPr id="10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l="53061" t="40816"/>
          <a:stretch>
            <a:fillRect/>
          </a:stretch>
        </p:blipFill>
        <p:spPr bwMode="auto">
          <a:xfrm>
            <a:off x="4427984" y="3356992"/>
            <a:ext cx="1656184" cy="2088232"/>
          </a:xfrm>
          <a:prstGeom prst="rect">
            <a:avLst/>
          </a:prstGeom>
          <a:noFill/>
        </p:spPr>
      </p:pic>
      <p:pic>
        <p:nvPicPr>
          <p:cNvPr id="11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l="55102" t="22449" b="57143"/>
          <a:stretch>
            <a:fillRect/>
          </a:stretch>
        </p:blipFill>
        <p:spPr bwMode="auto">
          <a:xfrm>
            <a:off x="4427984" y="2708920"/>
            <a:ext cx="1584176" cy="720080"/>
          </a:xfrm>
          <a:prstGeom prst="rect">
            <a:avLst/>
          </a:prstGeom>
          <a:noFill/>
        </p:spPr>
      </p:pic>
      <p:pic>
        <p:nvPicPr>
          <p:cNvPr id="12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l="53061" b="75510"/>
          <a:stretch>
            <a:fillRect/>
          </a:stretch>
        </p:blipFill>
        <p:spPr bwMode="auto">
          <a:xfrm>
            <a:off x="4355976" y="1844824"/>
            <a:ext cx="1656184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5.18519E-6 C 0.0257 -0.01133 0.05052 -0.01619 0.07795 -0.01619 " pathEditMode="relative" ptsTypes="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C 0.00486 0.00047 0.0099 0.0007 0.01476 0.00162 C 0.02066 0.00255 0.02569 0.00903 0.03177 0.00973 C 0.03698 0.01019 0.04236 0.01088 0.04757 0.01135 C 0.0533 0.0132 0.05069 0.01297 0.05486 0.01297 " pathEditMode="relative" ptsTypes="ffff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5.92593E-6 C 0.00156 0.00624 0.0092 0.01897 0.01354 0.02268 C 0.0184 0.03587 0.02587 0.04166 0.0342 0.05022 C 0.03594 0.05208 0.03733 0.05462 0.03906 0.05671 C 0.04062 0.05856 0.04236 0.05995 0.04392 0.06157 C 0.04514 0.06272 0.04757 0.06481 0.04757 0.06481 " pathEditMode="relative" ptsTypes="fffff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2.59259E-6 C -0.00416 -0.01689 -0.02638 -0.02106 -0.03767 -0.02615 C -0.0427 -0.02847 -0.04756 -0.03425 -0.05243 -0.0375 " pathEditMode="relative" ptsTypes="ff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11111E-6 C -0.02569 -0.0206 -0.05677 -0.02454 -0.08542 -0.03403 C -0.08941 -0.03773 -0.0941 -0.03912 -0.09757 -0.04375 " pathEditMode="relative" ptsTypes="ff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C 0.00572 0.01504 0.00607 0.02407 0.00607 0.04213 " pathEditMode="relative" ptsTypes="fA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C -0.01841 0.0081 -0.0382 0.00787 -0.05729 0.01296 C -0.0625 0.01643 -0.06788 0.01944 -0.07309 0.02268 C -0.075 0.02384 -0.07917 0.02593 -0.07917 0.02593 " pathEditMode="relative" ptsTypes="fff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CHEMICKÉ TRÁVENÍ</a:t>
            </a:r>
            <a:endParaRPr lang="cs-CZ" b="1" dirty="0"/>
          </a:p>
        </p:txBody>
      </p:sp>
      <p:pic>
        <p:nvPicPr>
          <p:cNvPr id="1027" name="Picture 3" descr="C:\Documents and Settings\User\Local Settings\Temporary Internet Files\Content.IE5\LW5HAV5O\MC900441778[1]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63265" r="46939"/>
          <a:stretch>
            <a:fillRect/>
          </a:stretch>
        </p:blipFill>
        <p:spPr bwMode="auto">
          <a:xfrm>
            <a:off x="2411760" y="4581128"/>
            <a:ext cx="1872208" cy="1296144"/>
          </a:xfrm>
          <a:prstGeom prst="rect">
            <a:avLst/>
          </a:prstGeom>
          <a:noFill/>
        </p:spPr>
      </p:pic>
      <p:pic>
        <p:nvPicPr>
          <p:cNvPr id="7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t="51020" r="46939" b="34694"/>
          <a:stretch>
            <a:fillRect/>
          </a:stretch>
        </p:blipFill>
        <p:spPr bwMode="auto">
          <a:xfrm>
            <a:off x="2123728" y="3789040"/>
            <a:ext cx="1872208" cy="504056"/>
          </a:xfrm>
          <a:prstGeom prst="rect">
            <a:avLst/>
          </a:prstGeom>
          <a:noFill/>
        </p:spPr>
      </p:pic>
      <p:pic>
        <p:nvPicPr>
          <p:cNvPr id="8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t="32653" r="46939" b="48980"/>
          <a:stretch>
            <a:fillRect/>
          </a:stretch>
        </p:blipFill>
        <p:spPr bwMode="auto">
          <a:xfrm>
            <a:off x="2627784" y="2924944"/>
            <a:ext cx="1872208" cy="648072"/>
          </a:xfrm>
          <a:prstGeom prst="rect">
            <a:avLst/>
          </a:prstGeom>
          <a:noFill/>
        </p:spPr>
      </p:pic>
      <p:pic>
        <p:nvPicPr>
          <p:cNvPr id="9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r="46939" b="69388"/>
          <a:stretch>
            <a:fillRect/>
          </a:stretch>
        </p:blipFill>
        <p:spPr bwMode="auto">
          <a:xfrm>
            <a:off x="2483768" y="1700808"/>
            <a:ext cx="1872208" cy="1080120"/>
          </a:xfrm>
          <a:prstGeom prst="rect">
            <a:avLst/>
          </a:prstGeom>
          <a:noFill/>
        </p:spPr>
      </p:pic>
      <p:pic>
        <p:nvPicPr>
          <p:cNvPr id="10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l="53061" t="40816"/>
          <a:stretch>
            <a:fillRect/>
          </a:stretch>
        </p:blipFill>
        <p:spPr bwMode="auto">
          <a:xfrm>
            <a:off x="4644008" y="4005064"/>
            <a:ext cx="1656184" cy="2088232"/>
          </a:xfrm>
          <a:prstGeom prst="rect">
            <a:avLst/>
          </a:prstGeom>
          <a:noFill/>
        </p:spPr>
      </p:pic>
      <p:pic>
        <p:nvPicPr>
          <p:cNvPr id="11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l="55102" t="22449" b="57143"/>
          <a:stretch>
            <a:fillRect/>
          </a:stretch>
        </p:blipFill>
        <p:spPr bwMode="auto">
          <a:xfrm>
            <a:off x="4788024" y="2780928"/>
            <a:ext cx="1584176" cy="720080"/>
          </a:xfrm>
          <a:prstGeom prst="rect">
            <a:avLst/>
          </a:prstGeom>
          <a:noFill/>
        </p:spPr>
      </p:pic>
      <p:pic>
        <p:nvPicPr>
          <p:cNvPr id="12" name="Picture 3" descr="C:\Documents and Settings\User\Local Settings\Temporary Internet Files\Content.IE5\LW5HAV5O\MC900441778[1].png"/>
          <p:cNvPicPr>
            <a:picLocks noChangeAspect="1" noChangeArrowheads="1"/>
          </p:cNvPicPr>
          <p:nvPr/>
        </p:nvPicPr>
        <p:blipFill>
          <a:blip r:embed="rId2" cstate="print"/>
          <a:srcRect l="53061" b="75510"/>
          <a:stretch>
            <a:fillRect/>
          </a:stretch>
        </p:blipFill>
        <p:spPr bwMode="auto">
          <a:xfrm>
            <a:off x="4788024" y="1772816"/>
            <a:ext cx="1656184" cy="864096"/>
          </a:xfrm>
          <a:prstGeom prst="rect">
            <a:avLst/>
          </a:prstGeom>
          <a:noFill/>
        </p:spPr>
      </p:pic>
      <p:sp>
        <p:nvSpPr>
          <p:cNvPr id="13" name="Volný tvar 12"/>
          <p:cNvSpPr/>
          <p:nvPr/>
        </p:nvSpPr>
        <p:spPr>
          <a:xfrm>
            <a:off x="3131840" y="242088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3491880" y="227687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3995936" y="227687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4860032" y="22048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3779912" y="256490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5220072" y="2132856"/>
            <a:ext cx="312234" cy="277480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3419872" y="2852936"/>
            <a:ext cx="305398" cy="34948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4788024" y="278092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3779912" y="292494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4139952" y="299695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3707904" y="328498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3059832" y="314096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2411760" y="3789040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2843808" y="3789040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olný tvar 27"/>
          <p:cNvSpPr/>
          <p:nvPr/>
        </p:nvSpPr>
        <p:spPr>
          <a:xfrm>
            <a:off x="5148064" y="2780928"/>
            <a:ext cx="312234" cy="288032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3275856" y="386104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olný tvar 29"/>
          <p:cNvSpPr/>
          <p:nvPr/>
        </p:nvSpPr>
        <p:spPr>
          <a:xfrm>
            <a:off x="3131840" y="458112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olný tvar 30"/>
          <p:cNvSpPr/>
          <p:nvPr/>
        </p:nvSpPr>
        <p:spPr>
          <a:xfrm>
            <a:off x="4932040" y="314096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5364088" y="314096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5652120" y="292494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3779912" y="3933056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olný tvar 34"/>
          <p:cNvSpPr/>
          <p:nvPr/>
        </p:nvSpPr>
        <p:spPr>
          <a:xfrm>
            <a:off x="4788024" y="40050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olný tvar 35"/>
          <p:cNvSpPr/>
          <p:nvPr/>
        </p:nvSpPr>
        <p:spPr>
          <a:xfrm>
            <a:off x="5220072" y="40050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olný tvar 36"/>
          <p:cNvSpPr/>
          <p:nvPr/>
        </p:nvSpPr>
        <p:spPr>
          <a:xfrm>
            <a:off x="3563888" y="4653136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3995936" y="4653136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3635896" y="494116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4716016" y="443711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4139952" y="335699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POLYKÁNÍ</a:t>
            </a:r>
            <a:endParaRPr lang="cs-CZ" b="1" dirty="0"/>
          </a:p>
        </p:txBody>
      </p:sp>
      <p:pic>
        <p:nvPicPr>
          <p:cNvPr id="4" name="Zástupný symbol pro obsah 3" descr="P10900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lum contrast="40000"/>
          </a:blip>
          <a:srcRect t="32016" r="63832" b="22809"/>
          <a:stretch>
            <a:fillRect/>
          </a:stretch>
        </p:blipFill>
        <p:spPr>
          <a:xfrm rot="5656741">
            <a:off x="1997829" y="1681728"/>
            <a:ext cx="4127191" cy="3866259"/>
          </a:xfrm>
        </p:spPr>
      </p:pic>
      <p:sp>
        <p:nvSpPr>
          <p:cNvPr id="13" name="Elipsa 12"/>
          <p:cNvSpPr/>
          <p:nvPr/>
        </p:nvSpPr>
        <p:spPr>
          <a:xfrm>
            <a:off x="2771800" y="4005064"/>
            <a:ext cx="288032" cy="14401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66667E-6 C 0.02795 -0.00184 0.01684 0.00232 0.03038 -0.00971 C 0.03611 -0.02106 0.03281 -0.01735 0.03889 -0.02268 C 0.06858 -0.02221 0.09826 -0.02198 0.12795 -0.02106 C 0.13368 -0.02083 0.14497 -0.0162 0.14497 -0.0162 C 0.14792 -0.00601 0.14774 0.00348 0.15365 0.01135 C 0.15573 0.01992 0.15417 0.01482 0.15972 0.02593 C 0.16181 0.0301 0.16337 0.03542 0.16337 0.04052 C 0.16337 0.07362 0.16337 0.10672 0.16337 0.13982 " pathEditMode="relative" ptsTypes="ffffffff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PERISTALTIKA</a:t>
            </a:r>
            <a:r>
              <a:rPr lang="cs-CZ" dirty="0" smtClean="0"/>
              <a:t> 	</a:t>
            </a:r>
            <a:endParaRPr lang="cs-CZ" dirty="0"/>
          </a:p>
        </p:txBody>
      </p:sp>
      <p:pic>
        <p:nvPicPr>
          <p:cNvPr id="4" name="Zástupný symbol pro obsah 3" descr="P10900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lum bright="30000"/>
          </a:blip>
          <a:stretch>
            <a:fillRect/>
          </a:stretch>
        </p:blipFill>
        <p:spPr>
          <a:xfrm rot="5400000">
            <a:off x="1830234" y="1922295"/>
            <a:ext cx="4652207" cy="3489156"/>
          </a:xfrm>
        </p:spPr>
      </p:pic>
      <p:sp>
        <p:nvSpPr>
          <p:cNvPr id="6" name="Elipsa 5"/>
          <p:cNvSpPr/>
          <p:nvPr/>
        </p:nvSpPr>
        <p:spPr>
          <a:xfrm>
            <a:off x="4139952" y="2348880"/>
            <a:ext cx="72008" cy="21602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1898 C 0.00573 0.09885 0.00399 0.06875 0.00555 0.21736 C 0.00573 0.23912 -0.00243 0.26875 0.01041 0.28241 C 0.01337 0.28542 0.01718 0.28681 0.02031 0.29051 C 0.02153 0.29398 0.02361 0.3044 0.02639 0.30672 C 0.02864 0.30857 0.03368 0.30996 0.03368 0.30996 C 0.03923 0.32107 0.03576 0.31852 0.04218 0.3213 C 0.04462 0.33102 0.04583 0.34098 0.04826 0.3507 C 0.04861 0.35718 0.04861 0.36366 0.04948 0.37014 C 0.05139 0.3838 0.06007 0.38843 0.06909 0.39121 C 0.07396 0.39607 0.07656 0.39746 0.08246 0.39931 C 0.08698 0.41736 0.07986 0.42848 0.07517 0.44329 C 0.07378 0.44746 0.07239 0.4544 0.07031 0.45787 C 0.06545 0.46574 0.05139 0.46667 0.04462 0.4676 C 0.03489 0.47408 0.03489 0.47223 0.02153 0.47084 C 0.00937 0.46574 0.01493 0.46736 -0.01025 0.47084 C -0.01285 0.4713 -0.01754 0.47408 -0.01754 0.47408 C -0.02136 0.47778 -0.02483 0.48195 -0.02483 0.48889 " pathEditMode="relative" ptsTypes="fffffffffffffffff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echovka 43"/>
          <p:cNvSpPr/>
          <p:nvPr/>
        </p:nvSpPr>
        <p:spPr>
          <a:xfrm>
            <a:off x="2699792" y="1988840"/>
            <a:ext cx="2448272" cy="4392488"/>
          </a:xfrm>
          <a:prstGeom prst="can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VSTŘEBÁVÁNÍ</a:t>
            </a:r>
            <a:endParaRPr lang="cs-CZ" b="1" dirty="0"/>
          </a:p>
        </p:txBody>
      </p:sp>
      <p:sp>
        <p:nvSpPr>
          <p:cNvPr id="13" name="Volný tvar 12"/>
          <p:cNvSpPr/>
          <p:nvPr/>
        </p:nvSpPr>
        <p:spPr>
          <a:xfrm>
            <a:off x="2915816" y="2708920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4067944" y="472514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3203848" y="335699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4499992" y="58052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3779912" y="22048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3923928" y="5661248"/>
            <a:ext cx="312234" cy="277480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3347864" y="2780928"/>
            <a:ext cx="305398" cy="34948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4427984" y="263691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3779912" y="292494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4211960" y="292494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3707904" y="328498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3059832" y="58052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3059832" y="5229200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2843808" y="3789040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olný tvar 27"/>
          <p:cNvSpPr/>
          <p:nvPr/>
        </p:nvSpPr>
        <p:spPr>
          <a:xfrm>
            <a:off x="4644008" y="3284984"/>
            <a:ext cx="312234" cy="288032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3275856" y="386104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olný tvar 29"/>
          <p:cNvSpPr/>
          <p:nvPr/>
        </p:nvSpPr>
        <p:spPr>
          <a:xfrm>
            <a:off x="3131840" y="458112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olný tvar 30"/>
          <p:cNvSpPr/>
          <p:nvPr/>
        </p:nvSpPr>
        <p:spPr>
          <a:xfrm>
            <a:off x="4427984" y="4941168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4355976" y="544522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4427984" y="371703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3779912" y="3933056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olný tvar 34"/>
          <p:cNvSpPr/>
          <p:nvPr/>
        </p:nvSpPr>
        <p:spPr>
          <a:xfrm>
            <a:off x="4788024" y="400506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olný tvar 35"/>
          <p:cNvSpPr/>
          <p:nvPr/>
        </p:nvSpPr>
        <p:spPr>
          <a:xfrm>
            <a:off x="3419872" y="5589240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olný tvar 36"/>
          <p:cNvSpPr/>
          <p:nvPr/>
        </p:nvSpPr>
        <p:spPr>
          <a:xfrm>
            <a:off x="3563888" y="4653136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olný tvar 37"/>
          <p:cNvSpPr/>
          <p:nvPr/>
        </p:nvSpPr>
        <p:spPr>
          <a:xfrm>
            <a:off x="4211960" y="4293096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olný tvar 38"/>
          <p:cNvSpPr/>
          <p:nvPr/>
        </p:nvSpPr>
        <p:spPr>
          <a:xfrm>
            <a:off x="3707904" y="5085184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olný tvar 39"/>
          <p:cNvSpPr/>
          <p:nvPr/>
        </p:nvSpPr>
        <p:spPr>
          <a:xfrm>
            <a:off x="4716016" y="443711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4139952" y="3356992"/>
            <a:ext cx="312234" cy="313928"/>
          </a:xfrm>
          <a:custGeom>
            <a:avLst/>
            <a:gdLst>
              <a:gd name="connsiteX0" fmla="*/ 189570 w 312234"/>
              <a:gd name="connsiteY0" fmla="*/ 1859 h 313928"/>
              <a:gd name="connsiteX1" fmla="*/ 55756 w 312234"/>
              <a:gd name="connsiteY1" fmla="*/ 24162 h 313928"/>
              <a:gd name="connsiteX2" fmla="*/ 11151 w 312234"/>
              <a:gd name="connsiteY2" fmla="*/ 79918 h 313928"/>
              <a:gd name="connsiteX3" fmla="*/ 0 w 312234"/>
              <a:gd name="connsiteY3" fmla="*/ 113372 h 313928"/>
              <a:gd name="connsiteX4" fmla="*/ 11151 w 312234"/>
              <a:gd name="connsiteY4" fmla="*/ 202581 h 313928"/>
              <a:gd name="connsiteX5" fmla="*/ 22302 w 312234"/>
              <a:gd name="connsiteY5" fmla="*/ 269489 h 313928"/>
              <a:gd name="connsiteX6" fmla="*/ 89209 w 312234"/>
              <a:gd name="connsiteY6" fmla="*/ 302942 h 313928"/>
              <a:gd name="connsiteX7" fmla="*/ 289931 w 312234"/>
              <a:gd name="connsiteY7" fmla="*/ 291791 h 313928"/>
              <a:gd name="connsiteX8" fmla="*/ 312234 w 312234"/>
              <a:gd name="connsiteY8" fmla="*/ 224884 h 313928"/>
              <a:gd name="connsiteX9" fmla="*/ 289931 w 312234"/>
              <a:gd name="connsiteY9" fmla="*/ 157976 h 313928"/>
              <a:gd name="connsiteX10" fmla="*/ 278780 w 312234"/>
              <a:gd name="connsiteY10" fmla="*/ 68767 h 313928"/>
              <a:gd name="connsiteX11" fmla="*/ 223024 w 312234"/>
              <a:gd name="connsiteY11" fmla="*/ 35313 h 313928"/>
              <a:gd name="connsiteX12" fmla="*/ 189570 w 312234"/>
              <a:gd name="connsiteY12" fmla="*/ 1859 h 313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2234" h="313928">
                <a:moveTo>
                  <a:pt x="189570" y="1859"/>
                </a:moveTo>
                <a:cubicBezTo>
                  <a:pt x="161692" y="0"/>
                  <a:pt x="85477" y="6330"/>
                  <a:pt x="55756" y="24162"/>
                </a:cubicBezTo>
                <a:cubicBezTo>
                  <a:pt x="40937" y="33053"/>
                  <a:pt x="17664" y="66892"/>
                  <a:pt x="11151" y="79918"/>
                </a:cubicBezTo>
                <a:cubicBezTo>
                  <a:pt x="5894" y="90432"/>
                  <a:pt x="3717" y="102221"/>
                  <a:pt x="0" y="113372"/>
                </a:cubicBezTo>
                <a:cubicBezTo>
                  <a:pt x="3717" y="143108"/>
                  <a:pt x="6913" y="172914"/>
                  <a:pt x="11151" y="202581"/>
                </a:cubicBezTo>
                <a:cubicBezTo>
                  <a:pt x="14349" y="224964"/>
                  <a:pt x="12190" y="249266"/>
                  <a:pt x="22302" y="269489"/>
                </a:cubicBezTo>
                <a:cubicBezTo>
                  <a:pt x="30948" y="286782"/>
                  <a:pt x="73377" y="297665"/>
                  <a:pt x="89209" y="302942"/>
                </a:cubicBezTo>
                <a:cubicBezTo>
                  <a:pt x="156116" y="299225"/>
                  <a:pt x="226683" y="313928"/>
                  <a:pt x="289931" y="291791"/>
                </a:cubicBezTo>
                <a:cubicBezTo>
                  <a:pt x="312120" y="284025"/>
                  <a:pt x="312234" y="224884"/>
                  <a:pt x="312234" y="224884"/>
                </a:cubicBezTo>
                <a:cubicBezTo>
                  <a:pt x="304800" y="202581"/>
                  <a:pt x="292847" y="181304"/>
                  <a:pt x="289931" y="157976"/>
                </a:cubicBezTo>
                <a:cubicBezTo>
                  <a:pt x="286214" y="128240"/>
                  <a:pt x="287391" y="97471"/>
                  <a:pt x="278780" y="68767"/>
                </a:cubicBezTo>
                <a:cubicBezTo>
                  <a:pt x="270510" y="41200"/>
                  <a:pt x="241471" y="46381"/>
                  <a:pt x="223024" y="35313"/>
                </a:cubicBezTo>
                <a:cubicBezTo>
                  <a:pt x="214009" y="29904"/>
                  <a:pt x="217448" y="3718"/>
                  <a:pt x="189570" y="1859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27 0.00996 C 0.11406 0.01019 0.20504 0.01042 0.24531 0.01644 C 0.28559 0.02246 0.25052 0.04213 0.26476 0.04584 C 0.279 0.04954 0.31997 0.03912 0.33056 0.03936 " pathEditMode="relative" ptsTypes="aa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03704E-6 C 0.00937 0.01249 0.00469 0.00972 0.01232 0.01296 C 0.01649 0.01898 0.03264 0.02291 0.03906 0.02453 C 0.05521 0.02106 0.06319 0.02361 0.07326 0.00972 C 0.07552 0.00092 0.07309 0.00833 0.07812 -7.03704E-6 C 0.08715 -0.01482 0.08125 -0.01112 0.08906 -0.01459 C 0.09757 -0.00695 0.10573 0.0037 0.11476 0.00972 C 0.12604 0.01712 0.14739 0.01689 0.15729 0.01805 C 0.16597 0.02638 0.15851 0.01967 0.1684 0.02777 C 0.16962 0.0287 0.17205 0.03101 0.17205 0.03101 " pathEditMode="relative" ptsTypes="fffffffff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2 0.0125 C 0.02987 -0.00024 0.0408 -0.00394 0.05053 -0.01019 C 0.054 -0.00973 0.06285 -0.00996 0.06754 -0.00695 C 0.07327 -0.00325 0.06945 -0.00417 0.07483 0.00115 C 0.08334 0.00972 0.09237 0.01666 0.10296 0.01898 C 0.11285 0.02338 0.12362 0.02175 0.13334 0.01736 C 0.13542 0.01851 0.1375 0.01921 0.13941 0.0206 C 0.1408 0.02152 0.14167 0.02291 0.14306 0.02384 C 0.14896 0.02777 0.15747 0.0287 0.16389 0.03032 C 0.17848 0.02939 0.18924 0.028 0.20296 0.02546 C 0.23698 0.02685 0.23455 0.02384 0.25417 0.03032 C 0.26511 0.04004 0.2816 0.03588 0.29063 0.02384 " pathEditMode="relative" ptsTypes="fffffffffff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95 -0.00255 C 0.05208 -0.00255 0.08003 -0.00255 0.10816 -0.00255 " pathEditMode="relative" ptsTypes="f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92 0.00972 C 0.03021 0.00787 0.0375 0.00648 0.04479 0.00486 C 0.05052 0.00532 0.05643 0.00486 0.06198 0.00648 C 0.07014 0.00879 0.06632 0.01227 0.0717 0.01782 C 0.07587 0.02222 0.0809 0.02477 0.08507 0.02917 C 0.09879 0.04375 0.1125 0.05602 0.12899 0.06342 C 0.13299 0.06227 0.13715 0.0618 0.14115 0.06018 C 0.14809 0.05741 0.15851 0.0419 0.1632 0.03565 C 0.16806 0.02917 0.17118 0.02083 0.17778 0.01782 C 0.18247 0.00833 0.19011 0.00764 0.19844 0.00648 C 0.20625 0.00694 0.21389 0.00717 0.2217 0.0081 C 0.22518 0.00856 0.23143 0.01296 0.23143 0.01296 " pathEditMode="relative" ptsTypes="fffffffffffA">
                                      <p:cBhvr>
                                        <p:cTn id="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7.40741E-7 C -0.00209 -0.01527 -0.00383 -0.02708 -0.01581 -0.0324 C -0.02032 -0.03194 -0.02483 -0.03194 -0.02935 -0.03078 C -0.03421 -0.02939 -0.03768 -0.02176 -0.04272 -0.01944 C -0.05469 -0.0074 -0.06251 -0.00555 -0.07692 -0.00162 C -0.10487 -0.00439 -0.08508 0.00209 -0.09636 -0.01296 " pathEditMode="relative" ptsTypes="fffff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9 0.05833 C -0.0651 0.04699 -0.06441 0.05023 -0.08038 0.05185 C -0.0835 0.05463 -0.09948 0.06551 -0.10347 0.06643 C -0.10833 0.06759 -0.11337 0.06759 -0.11823 0.06805 C -0.12066 0.06875 -0.12309 0.06991 -0.12552 0.06991 C -0.14253 0.06991 -0.15972 0.06921 -0.17673 0.06805 C -0.18854 0.06736 -0.19913 0.0456 -0.21215 0.04213 C -0.21753 0.03866 -0.2158 0.04051 -0.21823 0.03727 " pathEditMode="relative" ptsTypes="fffffff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0799 -0.01134 -0.03003 -0.01458 -0.04149 -0.01643 C -0.05816 -0.01597 -0.07483 -0.0162 -0.09149 -0.01481 C -0.09792 -0.01435 -0.11441 -0.00463 -0.11962 -0.00162 C -0.15816 0.01968 -0.11684 0.00741 -0.13785 0.01297 C -0.14965 0.01158 -0.1526 0.01158 -0.16233 0.00648 C -0.16806 -0.00115 -0.16476 0.00209 -0.17448 -0.00324 C -0.17778 -0.00509 -0.1809 -0.00717 -0.1842 -0.00833 C -0.18576 -0.00879 -0.18906 -0.00995 -0.18906 -0.00995 " pathEditMode="relative" ptsTypes="ffffffff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73472E-18 C -0.03125 0.02431 -0.05399 0.06435 -0.09028 0.07639 C -0.10035 0.07384 -0.10365 0.07523 -0.10868 0.06505 C -0.11042 0.05347 -0.11319 0.04352 -0.1184 0.03403 C -0.12465 0.00093 -0.16944 0.02593 -0.19514 0.02593 " pathEditMode="relative" ptsTypes="ffffA">
                                      <p:cBhvr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C -0.02257 0.01505 -0.04983 0.00139 -0.07431 -0.00324 C -0.09167 -0.00185 -0.09271 -0.00671 -0.1 0.0081 C -0.10972 0.00648 -0.11042 0.00371 -0.11823 0.00162 C -0.12951 -0.00139 -0.14219 -0.00486 -0.15365 -0.00486 " pathEditMode="relative" ptsTypes="ffffA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C 0.0085 -0.01713 0.0342 -0.01968 0.04757 -0.02106 C 0.11996 -0.01944 0.09653 -0.02685 0.13159 -0.01134 C 0.19722 -0.01343 0.16319 -0.00926 0.18906 -0.01458 C 0.19184 -0.01505 0.19479 -0.01551 0.19757 -0.0162 C 0.19965 -0.01667 0.20156 -0.01736 0.20364 -0.01782 C 0.20937 -0.01898 0.22066 -0.02106 0.22066 -0.02106 C 0.23264 -0.02639 0.23819 -0.02546 0.25121 -0.02269 C 0.25555 -0.01389 0.26649 -0.00532 0.2743 -0.00324 C 0.27552 -0.00208 0.27795 -3.7037E-6 0.27795 -3.7037E-6 " pathEditMode="relative" ptsTypes="fffffffff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72222E-6 4.07407E-6 C 0.01319 0.00579 0.02483 0.00694 0.03907 0.0081 C 0.04914 0.01157 0.05903 0.01204 0.06945 0.01296 C 0.07153 0.01343 0.07362 0.01389 0.0757 0.01458 C 0.079 0.01551 0.08542 0.01782 0.08542 0.01782 C 0.12032 0.01667 0.1323 0.01713 0.15973 0.00972 C 0.17362 0.01134 0.18056 0.01296 0.19514 0.01296 " pathEditMode="relative" ptsTypes="ffffffA">
                                      <p:cBhvr>
                                        <p:cTn id="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C 0.00781 -0.00787 0.02083 -0.01134 0.03038 -0.01782 C 0.07153 -0.00995 0.05417 -0.01713 0.08524 -1.48148E-6 C 0.09063 0.00301 0.09583 0.00695 0.10122 0.00973 C 0.10608 0.01227 0.1158 0.01621 0.1158 0.01621 C 0.12292 0.02338 0.13281 0.02524 0.14149 0.02755 C 0.16094 0.02199 0.18038 0.01991 0.2 0.01621 C 0.20886 0.01459 0.21649 0.01135 0.22552 0.01135 " pathEditMode="relative" ptsTypes="fffffffA">
                                      <p:cBhvr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C 0.00816 0.00046 0.01632 0.00023 0.02431 0.00162 C 0.02952 0.00254 0.03507 0.00787 0.04028 0.00972 C 0.04358 0.01296 0.04671 0.0162 0.05 0.01944 C 0.05105 0.02037 0.05052 0.02291 0.05122 0.0243 C 0.05365 0.02916 0.05695 0.03379 0.06094 0.03564 C 0.06771 0.04537 0.08108 0.03981 0.08907 0.03912 C 0.1 0.03426 0.11181 0.03125 0.12309 0.02916 C 0.13455 0.03171 0.13247 0.03564 0.1415 0.04074 C 0.14618 0.04351 0.15122 0.04467 0.15608 0.04722 C 0.17761 0.0456 0.17049 0.04976 0.17917 0.04398 " pathEditMode="relative" ptsTypes="ffffffffffA">
                                      <p:cBhvr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1.73472E-18 C -0.01006 -0.01019 -0.01979 -0.0125 -0.03177 -0.01644 C -0.04236 -0.01597 -0.05277 -0.01574 -0.06336 -0.01482 C -0.08298 -0.01296 -0.10225 -0.0037 -0.12187 -0.00162 C -0.13229 0.00162 -0.14583 0.00671 -0.15243 -0.00648 C -0.15433 -0.0162 -0.15173 -0.02755 -0.15972 -0.03102 C -0.16996 -0.02755 -0.17795 -0.02708 -0.18906 -0.02616 C -0.19409 -0.02523 -0.19704 -0.02523 -0.20121 -0.02292 C -0.20347 -0.02153 -0.20694 -0.01852 -0.20972 -0.01806 C -0.21458 -0.01713 -0.21944 -0.0169 -0.2243 -0.01644 C -0.22847 -0.01759 -0.23281 -0.01736 -0.23663 -0.01968 C -0.23923 -0.0213 -0.23906 -0.03102 -0.23906 -0.03102 " pathEditMode="relative" ptsTypes="fffffffffffA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C 0.02951 -0.00278 0.05364 -0.00671 0.08159 -0.01296 C 0.10173 -0.01065 0.09184 -0.01366 0.10364 -0.00324 C 0.10677 0.00486 0.11059 0.00856 0.11701 0.01134 C 0.12604 0.01991 0.1368 0.02338 0.14757 0.02616 C 0.15243 0.03032 0.15538 0.03611 0.16093 0.03912 C 0.17864 0.04861 0.19705 0.04884 0.2158 0.04884 " pathEditMode="relative" ptsTypes="ffffffA">
                                      <p:cBhvr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22 0.00301 C 0.02916 -0.00672 0.03611 -0.00648 0.04878 -0.00996 C 0.05781 -0.00949 0.06684 -0.00973 0.07569 -0.00834 C 0.07725 -0.0081 0.08593 -0.0007 0.08663 -0.00023 C 0.10052 0.0074 0.11562 0.0169 0.13055 0.02083 C 0.13246 0.02222 0.13941 0.02754 0.14149 0.02754 C 0.15781 0.02801 0.19027 0.02592 0.19027 0.02592 " pathEditMode="relative" ptsTypes="ffffffA">
                                      <p:cBhvr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1.48148E-6 C -0.01215 -0.00649 -0.02499 -0.00764 -0.03784 -0.00973 C -0.05329 -0.01598 -0.06961 -0.01713 -0.08541 -0.0213 C -0.09027 -0.02084 -0.09513 -0.02107 -0.09999 -0.01968 C -0.10451 -0.01852 -0.11145 -0.01065 -0.11579 -0.00811 C -0.12256 -0.00417 -0.12933 -0.00024 -0.13662 0.00162 C -0.14722 0.01087 -0.16371 0.0125 -0.17308 1.48148E-6 " pathEditMode="relative" ptsTypes="ffffffA">
                                      <p:cBhvr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C -0.00382 -0.00394 -0.00955 -0.01157 -0.01354 -0.01481 C -0.01649 -0.01713 -0.01996 -0.01806 -0.02326 -0.01968 C -0.03281 -0.02477 -0.04114 -0.03148 -0.05121 -0.03426 C -0.06753 -0.03125 -0.06632 -0.03218 -0.07691 -0.02292 C -0.07951 -0.0125 -0.08924 -0.01111 -0.09635 -0.00833 C -0.10937 -0.00949 -0.12135 -0.01111 -0.1342 -0.01319 C -0.1401 -0.01551 -0.14653 -0.01551 -0.15243 -0.01806 C -0.17656 -0.02801 -0.1493 -0.0213 -0.17083 -0.0294 C -0.17795 -0.03218 -0.18924 -0.03426 -0.19635 -0.03426 " pathEditMode="relative" ptsTypes="fffffffffA">
                                      <p:cBhvr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7.77778E-6 C -0.00555 -0.00485 -0.00902 -0.00671 -0.01579 -0.0081 C -0.0269 -0.0155 -0.03801 -0.02129 -0.04999 -0.02592 C -0.05815 -0.02546 -0.06631 -0.02615 -0.0743 -0.0243 C -0.07638 -0.02384 -0.07933 -0.01643 -0.08037 -0.01458 C -0.08697 -0.00347 -0.08645 -0.0074 -0.09027 0.00487 C -0.09131 0.00811 -0.09131 0.01181 -0.0927 0.01459 C -0.09513 0.01945 -0.10537 0.02894 -0.10972 0.03079 C -0.13333 0.02663 -0.15676 0.02223 -0.18037 0.01783 C -0.18489 0.01598 -0.18419 0.01806 -0.18419 0.01297 " pathEditMode="relative" ptsTypes="fffffffffA">
                                      <p:cBhvr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6.66667E-6 C 0.0198 -0.01065 0.04115 -0.01389 0.06216 -0.01783 C 0.07917 -0.01713 0.09653 -0.01852 0.11337 -0.01459 C 0.11858 -0.01343 0.12171 -0.0044 0.12692 -0.00325 C 0.13577 -0.00116 0.13178 -0.00232 0.13907 -6.66667E-6 C 0.15365 -0.00116 0.15695 -0.00139 0.16824 -0.00487 C 0.1724 -0.00602 0.18056 -0.00811 0.18056 -0.00811 C 0.19133 -0.00533 0.18994 -6.66667E-6 0.20122 -6.66667E-6 " pathEditMode="relative" ptsTypes="fffffffA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C 0.02188 0.00047 0.04393 0.00024 0.0658 0.00162 C 0.0783 0.00232 0.08715 0.01227 0.09879 0.01621 C 0.10035 0.01783 0.10226 0.01922 0.10365 0.02107 C 0.10504 0.02292 0.10573 0.02593 0.10729 0.02755 C 0.10938 0.02986 0.11233 0.03033 0.11459 0.03241 C 0.12587 0.03102 0.13542 0.02639 0.14636 0.02269 C 0.15417 0.02315 0.16198 0.02269 0.16962 0.02431 C 0.17483 0.02547 0.17899 0.03079 0.1842 0.03241 C 0.20538 0.03889 0.22882 0.03727 0.25 0.03727 " pathEditMode="relative" ptsTypes="fffffffffA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55556E-6 C 0.01042 -0.01295 0.0191 -0.01434 0.03299 -0.01619 C 0.04323 -0.01573 0.05347 -0.01643 0.06354 -0.01457 C 0.06563 -0.01411 0.06649 -0.01087 0.0684 -0.00971 C 0.07031 -0.00856 0.0724 -0.00856 0.07448 -0.00809 C 0.08212 5.55556E-6 0.08281 0.00418 0.09271 0.00649 C 0.09792 0.00996 0.1033 0.01181 0.10868 0.01459 C 0.1125 0.01668 0.11563 0.02084 0.11962 0.02269 C 0.12431 0.02501 0.12951 0.0257 0.1342 0.02779 C 0.15052 0.02709 0.16684 0.02455 0.18299 0.02455 " pathEditMode="relative" ptsTypes="fffffffffA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1.85185E-6 C 0.01615 0.00162 0.03438 0.00532 0.05001 -0.00162 C 0.06355 -0.01528 0.079 -0.02547 0.09515 -0.03241 C 0.10313 -0.03079 0.10817 -0.02778 0.1158 -0.02431 C 0.13699 -0.01482 0.16042 -0.02315 0.18282 -0.02269 C 0.18803 -0.02107 0.19237 -0.01783 0.19758 -0.01621 C 0.20469 -0.00996 0.21146 -0.00347 0.21945 -1.85185E-6 C 0.23438 0.01551 0.25209 0.02639 0.27067 0.03264 C 0.27969 0.04166 0.28872 0.0493 0.29758 0.05856 C 0.30001 0.06111 0.30938 0.06342 0.31216 0.06504 C 0.31702 0.06805 0.32275 0.07315 0.32796 0.07477 C 0.33612 0.07731 0.35001 0.07639 0.3573 0.07639 " pathEditMode="relative" ptsTypes="fffffffffffA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0.00324 C -0.00295 -0.00278 -0.00764 -0.00324 -0.0184 -0.00486 C -0.03507 -0.00741 -0.05174 -0.01134 -0.0684 -0.01458 C -0.08021 -0.01412 -0.09201 -0.01389 -0.10382 -0.01296 C -0.11389 -0.01227 -0.12396 -0.00764 -0.1342 -0.00648 C -0.14722 -0.00694 -0.16024 -0.00671 -0.17326 -0.0081 C -0.17951 -0.00879 -0.18455 -0.01481 -0.19028 -0.01805 C -0.19601 -0.02129 -0.20382 -0.02129 -0.2099 -0.02291 C -0.21806 -0.02245 -0.22622 -0.02268 -0.2342 -0.02129 C -0.24462 -0.01967 -0.24861 -0.00648 -0.26111 -0.00648 " pathEditMode="relative" rAng="0" ptsTypes="fffffffffA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-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694 -0.01296 -0.01892 -0.02014 -0.02812 -0.02939 C -0.03003 -0.03125 -0.03107 -0.03402 -0.03298 -0.03588 C -0.04288 -0.04514 -0.05538 -0.05115 -0.06718 -0.0537 C -0.07951 -0.06203 -0.09375 -0.06504 -0.10746 -0.06666 C -0.11753 -0.0662 -0.12777 -0.06643 -0.13784 -0.06504 C -0.13923 -0.06481 -0.1401 -0.0625 -0.14149 -0.0618 C -0.1467 -0.05879 -0.15451 -0.05764 -0.15868 -0.05208 C -0.16354 -0.0456 -0.17031 -0.04051 -0.17691 -0.0375 C -0.1875 -0.02685 -0.19131 -0.03264 -0.2026 -0.0375 C -0.20885 -0.04305 -0.21371 -0.05046 -0.22083 -0.0537 C -0.2217 -0.05532 -0.22204 -0.0574 -0.22326 -0.05856 C -0.22465 -0.05972 -0.22673 -0.05879 -0.22812 -0.06018 C -0.22951 -0.0618 -0.22934 -0.06504 -0.23055 -0.06666 " pathEditMode="relative" ptsTypes="fffffffffffffA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3 -0.01274 C 0.03368 -0.01991 0.04739 -0.01158 0.0625 -0.00764 C 0.06597 -0.00325 0.06979 -0.00325 0.07361 0.00046 C 0.08663 0.01296 0.10191 0.02129 0.11753 0.02638 C 0.13663 0.02523 0.15572 0.02453 0.17482 0.02314 C 0.18385 0.02245 0.19132 0.01666 0.20034 0.01666 " pathEditMode="relative" ptsTypes="fffffA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1.85185E-6 C 0.00989 0.00185 0.01023 0.00417 0.01822 0.0081 C 0.02013 0.00903 0.02239 0.00903 0.02447 0.00973 C 0.0302 0.01181 0.03471 0.01528 0.04027 0.01783 C 0.05416 0.01551 0.06214 0.00787 0.07447 1.85185E-6 C 0.08367 0.00185 0.09131 0.00579 0.09999 0.00973 C 0.11319 0.00903 0.12794 0.00648 0.14148 0.00648 " pathEditMode="relative" ptsTypes="ffffffA">
                                      <p:cBhvr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C -0.00486 -0.0044 -0.01007 -0.00486 -0.0158 -0.00648 C -0.02882 -0.01018 -0.04167 -0.01435 -0.05486 -0.0162 C -0.06215 -0.01875 -0.05816 -0.01713 -0.06701 -0.02106 C -0.06823 -0.02153 -0.07066 -0.02268 -0.07066 -0.02268 C -0.07292 -0.02569 -0.07413 -0.03009 -0.07674 -0.03264 C -0.08021 -0.03611 -0.08715 -0.03773 -0.09132 -0.03912 C -0.10121 -0.03588 -0.10451 -0.03055 -0.11337 -0.02106 C -0.11701 -0.01713 -0.12257 -0.01574 -0.12674 -0.01296 " pathEditMode="relative" ptsTypes="ffffffffA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ZAPÍŠEME DO SEŠITU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MECHANICKÉ TRÁVENÍ = rozklad potravy díky zubům, žvýkacím svalům, stěn žaludku…</a:t>
            </a:r>
          </a:p>
          <a:p>
            <a:r>
              <a:rPr lang="cs-CZ" dirty="0" smtClean="0"/>
              <a:t>CHEMICKÉ TRÁVENÍ  =  rozklad tráveniny díky trávicím enzymům na jednoduché látky</a:t>
            </a:r>
          </a:p>
          <a:p>
            <a:r>
              <a:rPr lang="cs-CZ" dirty="0" smtClean="0"/>
              <a:t>POLYKÁNÍ =  posun potravy z ústní dutiny do hltanu</a:t>
            </a:r>
          </a:p>
          <a:p>
            <a:r>
              <a:rPr lang="cs-CZ" dirty="0" smtClean="0"/>
              <a:t>PERISTALTIKA = postupná vlna stahů hladké svaloviny orgánů trávicí soustavy</a:t>
            </a:r>
          </a:p>
          <a:p>
            <a:r>
              <a:rPr lang="cs-CZ" dirty="0" smtClean="0"/>
              <a:t>VSTŘEBÁVÁNÍ = prostup látek skrz stěnu střev </a:t>
            </a:r>
            <a:r>
              <a:rPr lang="cs-CZ" smtClean="0"/>
              <a:t>do krve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není-li uvedeno jinak, vlastní práce autora</a:t>
            </a:r>
          </a:p>
          <a:p>
            <a:pPr>
              <a:buNone/>
            </a:pPr>
            <a:r>
              <a:rPr lang="cs-CZ" sz="1400" dirty="0" smtClean="0"/>
              <a:t>Obrázky použité v prezentaci jsou dostupné pod licencí Microsoft Office 2007.com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</TotalTime>
  <Words>128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TRÁVICÍ DĚJE</vt:lpstr>
      <vt:lpstr>MECHANICKÉ TRÁVENÍ</vt:lpstr>
      <vt:lpstr>CHEMICKÉ TRÁVENÍ</vt:lpstr>
      <vt:lpstr>POLYKÁNÍ</vt:lpstr>
      <vt:lpstr>PERISTALTIKA  </vt:lpstr>
      <vt:lpstr>VSTŘEBÁVÁNÍ</vt:lpstr>
      <vt:lpstr>ZAPÍŠEME DO SEŠITU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TRÁVICÍ DĚJE</dc:title>
  <cp:lastModifiedBy>user</cp:lastModifiedBy>
  <cp:revision>14</cp:revision>
  <dcterms:modified xsi:type="dcterms:W3CDTF">2013-06-17T21:44:15Z</dcterms:modified>
</cp:coreProperties>
</file>