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395536" y="18864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8/14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539552" y="404664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619672" y="2132856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895900" y="3140968"/>
            <a:ext cx="3352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212976"/>
            <a:ext cx="8530208" cy="190207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TRÁVENÍ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105400"/>
            <a:ext cx="4953000" cy="1752600"/>
          </a:xfrm>
        </p:spPr>
        <p:txBody>
          <a:bodyPr/>
          <a:lstStyle/>
          <a:p>
            <a:r>
              <a:rPr lang="cs-CZ" dirty="0" smtClean="0"/>
              <a:t>ÚSTNÍ DUTINA  - DVANÁCTNÍK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88640"/>
            <a:ext cx="7924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Klíčová slova: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Ústní dutina, mechanické trávení, ptyalin, trávenina, polykání, peristaltika, pepsin, žaludek, dvanáctník, žluč, játra, chemické trávení 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Pomocí prezentace seznámení s mechanickými a chemickými ději, které probíhají v ústní dutině, hltanu, jícnu, žaludku </a:t>
            </a:r>
            <a:r>
              <a:rPr lang="cs-CZ" sz="2400" smtClean="0">
                <a:solidFill>
                  <a:schemeClr val="bg1"/>
                </a:solidFill>
              </a:rPr>
              <a:t>a  dvanáctníku. Zápis </a:t>
            </a:r>
            <a:r>
              <a:rPr lang="cs-CZ" sz="2400" dirty="0" smtClean="0">
                <a:solidFill>
                  <a:schemeClr val="bg1"/>
                </a:solidFill>
              </a:rPr>
              <a:t>do sešitu. 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066800"/>
          </a:xfrm>
        </p:spPr>
        <p:txBody>
          <a:bodyPr/>
          <a:lstStyle/>
          <a:p>
            <a:r>
              <a:rPr lang="cs-CZ" dirty="0" smtClean="0"/>
              <a:t>ÚSTNÍ DUTINA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5338936" cy="52906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ústní dutině </a:t>
            </a:r>
            <a:r>
              <a:rPr lang="cs-CZ" sz="2800" dirty="0" smtClean="0"/>
              <a:t>dojde                          </a:t>
            </a:r>
            <a:r>
              <a:rPr lang="cs-CZ" sz="2800" dirty="0" smtClean="0"/>
              <a:t>k </a:t>
            </a:r>
            <a:r>
              <a:rPr lang="cs-CZ" sz="2800" b="1" dirty="0" smtClean="0"/>
              <a:t>mechanickému trávení </a:t>
            </a:r>
            <a:r>
              <a:rPr lang="cs-CZ" sz="2800" dirty="0" smtClean="0"/>
              <a:t>díky zubům.</a:t>
            </a:r>
            <a:endParaRPr lang="cs-CZ" sz="2800" dirty="0"/>
          </a:p>
        </p:txBody>
      </p:sp>
      <p:pic>
        <p:nvPicPr>
          <p:cNvPr id="1028" name="Picture 4" descr="C:\Documents and Settings\User\Local Settings\Temporary Internet Files\Content.IE5\LW5HAV5O\MP90043046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48200" y="2493169"/>
            <a:ext cx="4038600" cy="4038600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611560" y="3212976"/>
            <a:ext cx="3888432" cy="2736304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4710" t="20266" r="60243" b="60457"/>
          <a:stretch>
            <a:fillRect/>
          </a:stretch>
        </p:blipFill>
        <p:spPr bwMode="auto">
          <a:xfrm>
            <a:off x="1619672" y="3933056"/>
            <a:ext cx="504056" cy="432048"/>
          </a:xfrm>
          <a:prstGeom prst="rect">
            <a:avLst/>
          </a:prstGeom>
          <a:noFill/>
        </p:spPr>
      </p:pic>
      <p:pic>
        <p:nvPicPr>
          <p:cNvPr id="13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6859" t="68459" r="53794" b="15477"/>
          <a:stretch>
            <a:fillRect/>
          </a:stretch>
        </p:blipFill>
        <p:spPr bwMode="auto">
          <a:xfrm>
            <a:off x="1547664" y="5013176"/>
            <a:ext cx="648072" cy="360040"/>
          </a:xfrm>
          <a:prstGeom prst="rect">
            <a:avLst/>
          </a:prstGeom>
          <a:noFill/>
        </p:spPr>
      </p:pic>
      <p:pic>
        <p:nvPicPr>
          <p:cNvPr id="14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1254" t="36330" r="22603" b="34754"/>
          <a:stretch>
            <a:fillRect/>
          </a:stretch>
        </p:blipFill>
        <p:spPr bwMode="auto">
          <a:xfrm>
            <a:off x="2843808" y="4293096"/>
            <a:ext cx="540766" cy="648072"/>
          </a:xfrm>
          <a:prstGeom prst="rect">
            <a:avLst/>
          </a:prstGeom>
          <a:noFill/>
        </p:spPr>
      </p:pic>
      <p:pic>
        <p:nvPicPr>
          <p:cNvPr id="15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2065" t="13840" r="22603" b="64701"/>
          <a:stretch>
            <a:fillRect/>
          </a:stretch>
        </p:blipFill>
        <p:spPr bwMode="auto">
          <a:xfrm>
            <a:off x="2843808" y="3861048"/>
            <a:ext cx="504056" cy="472030"/>
          </a:xfrm>
          <a:prstGeom prst="rect">
            <a:avLst/>
          </a:prstGeom>
          <a:noFill/>
        </p:spPr>
      </p:pic>
      <p:pic>
        <p:nvPicPr>
          <p:cNvPr id="16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59104" t="68459" r="25849" b="15477"/>
          <a:stretch>
            <a:fillRect/>
          </a:stretch>
        </p:blipFill>
        <p:spPr bwMode="auto">
          <a:xfrm>
            <a:off x="2843808" y="4941168"/>
            <a:ext cx="504056" cy="360040"/>
          </a:xfrm>
          <a:prstGeom prst="rect">
            <a:avLst/>
          </a:prstGeom>
          <a:noFill/>
        </p:spPr>
      </p:pic>
      <p:pic>
        <p:nvPicPr>
          <p:cNvPr id="1030" name="Picture 6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33333" t="16845" r="36667" b="41044"/>
          <a:stretch>
            <a:fillRect/>
          </a:stretch>
        </p:blipFill>
        <p:spPr bwMode="auto">
          <a:xfrm>
            <a:off x="2195736" y="4149080"/>
            <a:ext cx="648072" cy="720080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39554" t="7390" r="33252" b="63049"/>
          <a:stretch>
            <a:fillRect/>
          </a:stretch>
        </p:blipFill>
        <p:spPr bwMode="auto">
          <a:xfrm>
            <a:off x="2123728" y="3789040"/>
            <a:ext cx="792088" cy="576064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3936" t="26019" r="56480" b="34952"/>
          <a:stretch>
            <a:fillRect/>
          </a:stretch>
        </p:blipFill>
        <p:spPr bwMode="auto">
          <a:xfrm>
            <a:off x="1547664" y="4149080"/>
            <a:ext cx="648072" cy="864096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42149" t="56699" r="36776" b="8651"/>
          <a:stretch>
            <a:fillRect/>
          </a:stretch>
        </p:blipFill>
        <p:spPr bwMode="auto">
          <a:xfrm>
            <a:off x="2195736" y="4797152"/>
            <a:ext cx="720080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C -0.00295 -0.00394 -0.00469 -0.00903 -0.00781 -0.0125 C -0.01059 -0.01574 -0.01459 -0.01736 -0.01719 -0.02083 C -0.02014 -0.02477 -0.02188 -0.02986 -0.025 -0.03333 C -0.03021 -0.03889 -0.02969 -0.03218 -0.02969 -0.0375 " pathEditMode="relative" ptsTypes="ffff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77778E-6 C 0.00122 -0.02708 0.00313 -0.04374 0.00313 -0.07083 " pathEditMode="relative" ptsTypes="fA">
                                      <p:cBhvr>
                                        <p:cTn id="1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55556E-6 C 0.01771 5.55556E-6 0.03542 5.55556E-6 0.05313 5.55556E-6 " pathEditMode="relative" ptsTypes="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C -1.66667E-6 -2.59259E-6 0.00243 -0.01366 0.00313 -0.01458 C 0.0092 -0.02269 0.02205 -0.02454 0.02969 -0.03125 C 0.0342 -0.04051 0.03698 -0.05069 0.04063 -0.06042 " pathEditMode="relative" ptsTypes="fffA">
                                      <p:cBhvr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1.85185E-6 C 0.00938 -1.85185E-6 0.01876 -1.85185E-6 0.02813 -1.85185E-6 " pathEditMode="relative" ptsTypes="f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C 0.01458 -0.00648 0.03038 -0.01158 0.04531 -0.01667 C 0.04844 -0.01945 0.05156 -0.02223 0.05469 -0.025 C 0.05989 -0.02963 0.05937 -0.02408 0.05937 -0.02917 " pathEditMode="relative" ptsTypes="fff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38 -0.01135 C -0.08402 -0.02153 -0.09427 -0.02084 -0.10451 -0.02385 C -0.11302 -0.02639 -0.12239 -0.03218 -0.13107 -0.03218 " pathEditMode="relative" ptsTypes="ffA">
                                      <p:cBhvr>
                                        <p:cTn id="3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7362E-19 -7.77778E-6 C -0.01771 -7.77778E-6 -0.03542 -7.77778E-6 -0.05313 -7.77778E-6 " pathEditMode="relative" ptsTypes="fA">
                                      <p:cBhvr>
                                        <p:cTn id="3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7362E-19 -7.40741E-6 C 0.00052 -0.00209 0.00034 -0.00464 0.00156 -0.00626 C 0.00364 -0.00903 0.01545 -0.01737 0.01875 -0.01876 C 0.02847 -0.02848 0.02309 -0.02246 0.03437 -0.03751 C 0.03594 -0.03959 0.03906 -0.04376 0.03906 -0.04376 C 0.04184 -0.05487 0.04687 -0.06251 0.04687 -0.07501 " pathEditMode="relative" ptsTypes="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r>
              <a:rPr lang="cs-CZ" dirty="0" smtClean="0"/>
              <a:t>ÚSTNÍ DUTINA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algn="ctr">
              <a:buNone/>
            </a:pPr>
            <a:r>
              <a:rPr lang="cs-CZ" sz="3600" dirty="0" smtClean="0"/>
              <a:t>   V ústní dutině dojde ještě                           </a:t>
            </a:r>
            <a:r>
              <a:rPr lang="cs-CZ" sz="3600" b="1" dirty="0" smtClean="0"/>
              <a:t>k chemickému trávení CUKRŮ </a:t>
            </a:r>
            <a:r>
              <a:rPr lang="cs-CZ" sz="3600" dirty="0" smtClean="0"/>
              <a:t>díky slinám, které obsahují enzym PTYALIN.</a:t>
            </a:r>
          </a:p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95536" y="2564904"/>
            <a:ext cx="4032448" cy="3168352"/>
          </a:xfrm>
          <a:prstGeom prst="ellips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4710" t="20266" r="60243" b="60457"/>
          <a:stretch>
            <a:fillRect/>
          </a:stretch>
        </p:blipFill>
        <p:spPr bwMode="auto">
          <a:xfrm>
            <a:off x="1187624" y="3212976"/>
            <a:ext cx="504056" cy="432048"/>
          </a:xfrm>
          <a:prstGeom prst="rect">
            <a:avLst/>
          </a:prstGeom>
          <a:noFill/>
        </p:spPr>
      </p:pic>
      <p:pic>
        <p:nvPicPr>
          <p:cNvPr id="13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6859" t="68459" r="53794" b="15477"/>
          <a:stretch>
            <a:fillRect/>
          </a:stretch>
        </p:blipFill>
        <p:spPr bwMode="auto">
          <a:xfrm>
            <a:off x="1331640" y="4797152"/>
            <a:ext cx="648072" cy="360040"/>
          </a:xfrm>
          <a:prstGeom prst="rect">
            <a:avLst/>
          </a:prstGeom>
          <a:noFill/>
        </p:spPr>
      </p:pic>
      <p:pic>
        <p:nvPicPr>
          <p:cNvPr id="14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1254" t="36330" r="22603" b="34754"/>
          <a:stretch>
            <a:fillRect/>
          </a:stretch>
        </p:blipFill>
        <p:spPr bwMode="auto">
          <a:xfrm>
            <a:off x="3059832" y="4077072"/>
            <a:ext cx="540766" cy="648072"/>
          </a:xfrm>
          <a:prstGeom prst="rect">
            <a:avLst/>
          </a:prstGeom>
          <a:noFill/>
        </p:spPr>
      </p:pic>
      <p:pic>
        <p:nvPicPr>
          <p:cNvPr id="15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2065" t="13840" r="22603" b="64701"/>
          <a:stretch>
            <a:fillRect/>
          </a:stretch>
        </p:blipFill>
        <p:spPr bwMode="auto">
          <a:xfrm>
            <a:off x="3275856" y="3284984"/>
            <a:ext cx="504056" cy="472030"/>
          </a:xfrm>
          <a:prstGeom prst="rect">
            <a:avLst/>
          </a:prstGeom>
          <a:noFill/>
        </p:spPr>
      </p:pic>
      <p:pic>
        <p:nvPicPr>
          <p:cNvPr id="16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59104" t="68459" r="25849" b="15477"/>
          <a:stretch>
            <a:fillRect/>
          </a:stretch>
        </p:blipFill>
        <p:spPr bwMode="auto">
          <a:xfrm>
            <a:off x="2987824" y="4869160"/>
            <a:ext cx="504056" cy="360040"/>
          </a:xfrm>
          <a:prstGeom prst="rect">
            <a:avLst/>
          </a:prstGeom>
          <a:noFill/>
        </p:spPr>
      </p:pic>
      <p:pic>
        <p:nvPicPr>
          <p:cNvPr id="1030" name="Picture 6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33333" t="16845" r="36667" b="41044"/>
          <a:stretch>
            <a:fillRect/>
          </a:stretch>
        </p:blipFill>
        <p:spPr bwMode="auto">
          <a:xfrm>
            <a:off x="2123728" y="3789040"/>
            <a:ext cx="648072" cy="720080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39554" t="7390" r="33252" b="63049"/>
          <a:stretch>
            <a:fillRect/>
          </a:stretch>
        </p:blipFill>
        <p:spPr bwMode="auto">
          <a:xfrm>
            <a:off x="1907704" y="2924944"/>
            <a:ext cx="792088" cy="576064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3936" t="26019" r="56480" b="34952"/>
          <a:stretch>
            <a:fillRect/>
          </a:stretch>
        </p:blipFill>
        <p:spPr bwMode="auto">
          <a:xfrm>
            <a:off x="827584" y="3789040"/>
            <a:ext cx="648072" cy="864096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42149" t="56699" r="36776" b="8651"/>
          <a:stretch>
            <a:fillRect/>
          </a:stretch>
        </p:blipFill>
        <p:spPr bwMode="auto">
          <a:xfrm rot="501504">
            <a:off x="2105464" y="4701267"/>
            <a:ext cx="720080" cy="792088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1691680" y="4797152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403648" y="3501008"/>
            <a:ext cx="152400" cy="135632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259632" y="422108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483768" y="328498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483768" y="393305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203848" y="350100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267744" y="429309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339752" y="472514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051720" y="3356992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483768" y="486916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131840" y="422108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066800"/>
          </a:xfrm>
        </p:spPr>
        <p:txBody>
          <a:bodyPr/>
          <a:lstStyle/>
          <a:p>
            <a:r>
              <a:rPr lang="cs-CZ" dirty="0" smtClean="0"/>
              <a:t>HLTAN A JÍCEN</a:t>
            </a:r>
            <a:endParaRPr lang="cs-CZ" dirty="0"/>
          </a:p>
        </p:txBody>
      </p:sp>
      <p:sp>
        <p:nvSpPr>
          <p:cNvPr id="40" name="Zástupný symbol pro obsah 39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682752" cy="4277072"/>
          </a:xfrm>
          <a:prstGeom prst="flowChartMagneticDisk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algn="ctr">
              <a:buNone/>
            </a:pPr>
            <a:r>
              <a:rPr lang="cs-CZ" sz="3600" dirty="0" smtClean="0"/>
              <a:t>   TRÁVENINA se do hltanu dostane </a:t>
            </a:r>
            <a:r>
              <a:rPr lang="cs-CZ" sz="3600" b="1" dirty="0" smtClean="0"/>
              <a:t>polykáním</a:t>
            </a:r>
            <a:r>
              <a:rPr lang="cs-CZ" sz="3600" dirty="0" smtClean="0"/>
              <a:t> a </a:t>
            </a:r>
            <a:r>
              <a:rPr lang="cs-CZ" sz="3600" b="1" dirty="0" smtClean="0"/>
              <a:t>peristaltikou</a:t>
            </a:r>
            <a:r>
              <a:rPr lang="cs-CZ" sz="3600" dirty="0" smtClean="0"/>
              <a:t> se posune jícnem až do žaludku.</a:t>
            </a:r>
            <a:endParaRPr lang="cs-CZ" dirty="0"/>
          </a:p>
        </p:txBody>
      </p:sp>
      <p:pic>
        <p:nvPicPr>
          <p:cNvPr id="1029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4710" t="20266" r="60243" b="60457"/>
          <a:stretch>
            <a:fillRect/>
          </a:stretch>
        </p:blipFill>
        <p:spPr bwMode="auto">
          <a:xfrm>
            <a:off x="1259632" y="2492896"/>
            <a:ext cx="504056" cy="432048"/>
          </a:xfrm>
          <a:prstGeom prst="rect">
            <a:avLst/>
          </a:prstGeom>
          <a:noFill/>
        </p:spPr>
      </p:pic>
      <p:pic>
        <p:nvPicPr>
          <p:cNvPr id="13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6859" t="68459" r="53794" b="15477"/>
          <a:stretch>
            <a:fillRect/>
          </a:stretch>
        </p:blipFill>
        <p:spPr bwMode="auto">
          <a:xfrm>
            <a:off x="1187624" y="4221088"/>
            <a:ext cx="648072" cy="360040"/>
          </a:xfrm>
          <a:prstGeom prst="rect">
            <a:avLst/>
          </a:prstGeom>
          <a:noFill/>
        </p:spPr>
      </p:pic>
      <p:pic>
        <p:nvPicPr>
          <p:cNvPr id="14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1254" t="36330" r="22603" b="34754"/>
          <a:stretch>
            <a:fillRect/>
          </a:stretch>
        </p:blipFill>
        <p:spPr bwMode="auto">
          <a:xfrm>
            <a:off x="2987824" y="3429000"/>
            <a:ext cx="540766" cy="648072"/>
          </a:xfrm>
          <a:prstGeom prst="rect">
            <a:avLst/>
          </a:prstGeom>
          <a:noFill/>
        </p:spPr>
      </p:pic>
      <p:pic>
        <p:nvPicPr>
          <p:cNvPr id="15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2065" t="13840" r="22603" b="64701"/>
          <a:stretch>
            <a:fillRect/>
          </a:stretch>
        </p:blipFill>
        <p:spPr bwMode="auto">
          <a:xfrm>
            <a:off x="2915816" y="2636912"/>
            <a:ext cx="504056" cy="472030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39554" t="7390" r="33252" b="63049"/>
          <a:stretch>
            <a:fillRect/>
          </a:stretch>
        </p:blipFill>
        <p:spPr bwMode="auto">
          <a:xfrm>
            <a:off x="1907704" y="2204864"/>
            <a:ext cx="792088" cy="576064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3936" t="26019" r="56480" b="34952"/>
          <a:stretch>
            <a:fillRect/>
          </a:stretch>
        </p:blipFill>
        <p:spPr bwMode="auto">
          <a:xfrm>
            <a:off x="1043608" y="3140968"/>
            <a:ext cx="648072" cy="864096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42149" t="56699" r="36776" b="8651"/>
          <a:stretch>
            <a:fillRect/>
          </a:stretch>
        </p:blipFill>
        <p:spPr bwMode="auto">
          <a:xfrm rot="501504">
            <a:off x="2033458" y="3477130"/>
            <a:ext cx="720080" cy="792088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1979712" y="2996952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403648" y="3501008"/>
            <a:ext cx="152400" cy="135632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259632" y="422108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555776" y="270892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483768" y="393305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771800" y="306896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691680" y="278092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123728" y="342900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123728" y="256490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275856" y="292494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131840" y="378904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C 2.22222E-6 0.00069 -0.00226 0.13819 -0.00313 0.15208 C -0.00347 0.15648 -0.00625 0.16019 -0.00625 0.16458 C -0.00625 0.17014 -0.00625 0.17569 -0.00625 0.18125 " pathEditMode="relative" ptsTypes="fff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C 0.0066 0.03541 0.00278 0.01111 4.16667E-6 0.09375 C -0.00017 0.10139 -0.00312 0.10717 -0.00312 0.11458 " pathEditMode="relative" ptsTypes="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3472E-18 5.55556E-6 C 0.00174 0.02153 0.0026 0.04306 0.00469 0.06459 C 0.00538 0.07153 0.00469 0.11251 0.00938 0.10626 " pathEditMode="relative" ptsTypes="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C 0.0033 0.03958 0.00312 0.07893 0.00312 0.11875 " pathEditMode="relative" ptsTypes="fA">
                                      <p:cBhvr>
                                        <p:cTn id="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8.14815E-6 C 0.00278 0.01459 0.00209 0.0294 -0.00156 0.04376 C -0.0026 0.06251 -0.00243 0.08149 -0.00468 0.10001 C -0.00625 0.1132 -0.00937 0.11251 -0.00468 0.11251 " pathEditMode="relative" ptsTypes="fff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6.66667E-6 C 0.00052 0.00277 0.00104 0.00555 0.00156 0.00833 C 0.00208 0.01041 0.00277 0.01249 0.00312 0.01458 C 0.00434 0.02013 0.00625 0.03124 0.00625 0.03124 C 0.00572 0.04305 0.0059 0.05485 0.00468 0.06666 C 0.00434 0.06967 0.00225 0.07198 0.00156 0.07499 C 2.77778E-6 0.08101 -0.00035 0.08749 -0.00157 0.09374 C 2.77778E-6 0.12569 2.77778E-6 0.13541 2.77778E-6 0.12291 " pathEditMode="relative" ptsTypes="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6.93889E-18 C -0.00244 0.00834 -0.00417 0.01644 -0.00625 0.025 C -0.00678 0.03125 -0.00695 0.0375 -0.00782 0.04375 C -0.00851 0.04815 -0.01094 0.05625 -0.01094 0.05625 C -0.00938 0.10718 -0.01823 0.09445 -0.00782 0.10834 " pathEditMode="relative" ptsTypes="ffffA">
                                      <p:cBhvr>
                                        <p:cTn id="3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4 0.0382 C 0.02796 0.06181 0.02987 0.08542 0.03108 0.10903 C 0.02987 0.13195 0.02778 0.15116 0.02015 0.17153 C 0.02067 0.17431 0.02171 0.17987 0.02171 0.17987 " pathEditMode="relative" ptsTypes="fff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43 0.02755 C 0.0599 0.03426 0.06077 0.04074 0.06268 0.04838 C 0.06407 0.0676 0.0665 0.08519 0.06737 0.10463 C 0.06806 0.11922 0.06893 0.14838 0.06893 0.14838 " pathEditMode="relative" ptsTypes="fffA">
                                      <p:cBhvr>
                                        <p:cTn id="3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92 0.09653 C -0.01615 0.12384 -0.00904 0.15092 -0.00105 0.17778 C 0.00034 0.19537 0.00155 0.21273 0.0052 0.22986 C 0.00989 0.25208 0.01614 0.25903 0.01614 0.28403 " pathEditMode="relative" ptsTypes="fff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85 -0.03935 C -0.03385 0.00023 -0.03385 0.03982 -0.03385 0.0794 " pathEditMode="relative" ptsTypes="fA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066800"/>
          </a:xfrm>
        </p:spPr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5229200"/>
            <a:ext cx="8424936" cy="151216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dirty="0" smtClean="0"/>
              <a:t>Díky peristaltice dochází v žaludku </a:t>
            </a:r>
            <a:r>
              <a:rPr lang="cs-CZ" sz="3200" dirty="0" smtClean="0"/>
              <a:t>                               i </a:t>
            </a:r>
            <a:r>
              <a:rPr lang="cs-CZ" sz="3200" dirty="0" smtClean="0"/>
              <a:t>k dalšímu </a:t>
            </a:r>
            <a:r>
              <a:rPr lang="cs-CZ" sz="3200" b="1" dirty="0" smtClean="0"/>
              <a:t>mechanickému trávení </a:t>
            </a:r>
            <a:r>
              <a:rPr lang="cs-CZ" sz="3200" b="1" dirty="0" smtClean="0"/>
              <a:t>                a </a:t>
            </a:r>
            <a:r>
              <a:rPr lang="cs-CZ" sz="3200" dirty="0" smtClean="0"/>
              <a:t>posunutí tráveniny do dvanáctníku.</a:t>
            </a:r>
            <a:endParaRPr lang="cs-CZ" sz="3200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067944" y="1412776"/>
            <a:ext cx="5076056" cy="4176464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sz="3600" dirty="0" smtClean="0"/>
              <a:t>   </a:t>
            </a:r>
            <a:r>
              <a:rPr lang="cs-CZ" sz="5800" dirty="0" smtClean="0"/>
              <a:t>V žaludku dojde </a:t>
            </a:r>
            <a:r>
              <a:rPr lang="cs-CZ" sz="5800" dirty="0" smtClean="0"/>
              <a:t>                                   </a:t>
            </a:r>
            <a:r>
              <a:rPr lang="cs-CZ" sz="5800" b="1" dirty="0" smtClean="0"/>
              <a:t>k </a:t>
            </a:r>
            <a:r>
              <a:rPr lang="cs-CZ" sz="5800" b="1" dirty="0" smtClean="0"/>
              <a:t>chemickému trávení BÍLKOVIN </a:t>
            </a:r>
            <a:r>
              <a:rPr lang="cs-CZ" sz="5800" dirty="0" smtClean="0"/>
              <a:t>díky trávicímu enzymu </a:t>
            </a:r>
            <a:r>
              <a:rPr lang="cs-CZ" sz="5800" dirty="0" err="1" smtClean="0"/>
              <a:t>PEPSINu</a:t>
            </a:r>
            <a:r>
              <a:rPr lang="cs-CZ" sz="5800" dirty="0" smtClean="0"/>
              <a:t>. Stěny žaludku ještě vyloučí </a:t>
            </a:r>
            <a:r>
              <a:rPr lang="cs-CZ" sz="5800" b="1" dirty="0" smtClean="0"/>
              <a:t>kyselinu chlorovodíkovou</a:t>
            </a:r>
            <a:r>
              <a:rPr lang="cs-CZ" sz="5800" dirty="0" smtClean="0"/>
              <a:t>, která ničí </a:t>
            </a:r>
            <a:r>
              <a:rPr lang="cs-CZ" sz="5800" dirty="0" smtClean="0"/>
              <a:t>jedovaté </a:t>
            </a:r>
            <a:r>
              <a:rPr lang="cs-CZ" sz="5800" dirty="0" smtClean="0"/>
              <a:t>látk</a:t>
            </a:r>
            <a:r>
              <a:rPr lang="cs-CZ" sz="5100" dirty="0" smtClean="0"/>
              <a:t>y.</a:t>
            </a:r>
            <a:endParaRPr lang="cs-CZ" sz="5100" dirty="0"/>
          </a:p>
        </p:txBody>
      </p:sp>
      <p:sp>
        <p:nvSpPr>
          <p:cNvPr id="8" name="Elipsa 7"/>
          <p:cNvSpPr/>
          <p:nvPr/>
        </p:nvSpPr>
        <p:spPr>
          <a:xfrm rot="20911858">
            <a:off x="561598" y="1700809"/>
            <a:ext cx="3700324" cy="3168352"/>
          </a:xfrm>
          <a:prstGeom prst="ellipse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4710" t="20266" r="60243" b="60457"/>
          <a:stretch>
            <a:fillRect/>
          </a:stretch>
        </p:blipFill>
        <p:spPr bwMode="auto">
          <a:xfrm>
            <a:off x="1331640" y="2636912"/>
            <a:ext cx="504056" cy="432048"/>
          </a:xfrm>
          <a:prstGeom prst="rect">
            <a:avLst/>
          </a:prstGeom>
          <a:noFill/>
        </p:spPr>
      </p:pic>
      <p:pic>
        <p:nvPicPr>
          <p:cNvPr id="13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26859" t="68459" r="53794" b="15477"/>
          <a:stretch>
            <a:fillRect/>
          </a:stretch>
        </p:blipFill>
        <p:spPr bwMode="auto">
          <a:xfrm>
            <a:off x="1619672" y="3140968"/>
            <a:ext cx="648072" cy="360040"/>
          </a:xfrm>
          <a:prstGeom prst="rect">
            <a:avLst/>
          </a:prstGeom>
          <a:noFill/>
        </p:spPr>
      </p:pic>
      <p:pic>
        <p:nvPicPr>
          <p:cNvPr id="14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1254" t="36330" r="22603" b="34754"/>
          <a:stretch>
            <a:fillRect/>
          </a:stretch>
        </p:blipFill>
        <p:spPr bwMode="auto">
          <a:xfrm>
            <a:off x="2699792" y="3501008"/>
            <a:ext cx="540766" cy="648072"/>
          </a:xfrm>
          <a:prstGeom prst="rect">
            <a:avLst/>
          </a:prstGeom>
          <a:noFill/>
        </p:spPr>
      </p:pic>
      <p:pic>
        <p:nvPicPr>
          <p:cNvPr id="15" name="Picture 5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62065" t="13840" r="22603" b="64701"/>
          <a:stretch>
            <a:fillRect/>
          </a:stretch>
        </p:blipFill>
        <p:spPr bwMode="auto">
          <a:xfrm>
            <a:off x="3203848" y="2708920"/>
            <a:ext cx="504056" cy="472030"/>
          </a:xfrm>
          <a:prstGeom prst="rect">
            <a:avLst/>
          </a:prstGeom>
          <a:noFill/>
        </p:spPr>
      </p:pic>
      <p:pic>
        <p:nvPicPr>
          <p:cNvPr id="1030" name="Picture 6" descr="C:\Documents and Settings\User\Local Settings\Temporary Internet Files\Content.IE5\JDQWJ6SM\MP900403111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 l="43333" t="29478" r="36667" b="41044"/>
          <a:stretch>
            <a:fillRect/>
          </a:stretch>
        </p:blipFill>
        <p:spPr bwMode="auto">
          <a:xfrm>
            <a:off x="2267744" y="2852936"/>
            <a:ext cx="432048" cy="504056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1475656" y="278092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203848" y="3068960"/>
            <a:ext cx="152400" cy="135632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691680" y="400506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699792" y="2636912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483768" y="393305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051720" y="256490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267744" y="429309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267744" y="3717032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19672" y="292494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267744" y="256490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131840" y="422108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059832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763688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907704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419872" y="32849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555776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843808" y="38610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403648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2843808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270920" y="43601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1547664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7" grpId="0" build="p"/>
      <p:bldP spid="31" grpId="0" animBg="1"/>
      <p:bldP spid="32" grpId="0" animBg="1"/>
      <p:bldP spid="33" grpId="0" animBg="1"/>
      <p:bldP spid="34" grpId="0" animBg="1"/>
      <p:bldP spid="36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/>
          <a:lstStyle/>
          <a:p>
            <a:r>
              <a:rPr lang="cs-CZ" dirty="0" smtClean="0"/>
              <a:t>DVANÁCTNÍK  část tenkého střeva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5301208"/>
            <a:ext cx="8507288" cy="1224136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3600" b="1" dirty="0" smtClean="0"/>
              <a:t>Slinivka břišní produkuje trávicí enzymy, které ve dvanáctníku štěpí zbylé cukry, tuky i bílkoviny.</a:t>
            </a:r>
            <a:endParaRPr lang="cs-CZ" sz="3600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283968" y="1844824"/>
            <a:ext cx="4716016" cy="2880320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4000" dirty="0" smtClean="0"/>
              <a:t>   </a:t>
            </a:r>
            <a:r>
              <a:rPr lang="cs-CZ" sz="4200" dirty="0" smtClean="0"/>
              <a:t>Ve dvanáctníku dochází </a:t>
            </a:r>
            <a:r>
              <a:rPr lang="cs-CZ" sz="4200" dirty="0" smtClean="0"/>
              <a:t>                                   k </a:t>
            </a:r>
            <a:r>
              <a:rPr lang="cs-CZ" sz="4200" b="1" dirty="0" smtClean="0"/>
              <a:t>chemickému trávení TUKŮ</a:t>
            </a:r>
            <a:r>
              <a:rPr lang="cs-CZ" sz="4200" dirty="0" smtClean="0"/>
              <a:t> díky žluči, kterou vyrobí játra</a:t>
            </a:r>
            <a:r>
              <a:rPr lang="cs-CZ" sz="4000" dirty="0" smtClean="0"/>
              <a:t>. </a:t>
            </a:r>
            <a:endParaRPr lang="cs-CZ" sz="4000" dirty="0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899592" y="1484784"/>
            <a:ext cx="3024336" cy="3528392"/>
          </a:xfrm>
          <a:prstGeom prst="flowChartMagneticDisk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331640" y="321297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907704" y="3356992"/>
            <a:ext cx="152400" cy="135632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835696" y="256490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627784" y="2348880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483768" y="393305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203848" y="350100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195736" y="429309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187624" y="357301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187624" y="278092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411760" y="278092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131840" y="4221088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1763688" y="32849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691680" y="35010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115616" y="35010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907704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555776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3563888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187624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2915816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270920" y="43601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483768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267744" y="3140968"/>
            <a:ext cx="144016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564160" y="3581400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699792" y="4149080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691680" y="4149080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347864" y="2780928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987824" y="3356992"/>
            <a:ext cx="144016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771800" y="4581128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195736" y="1916832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547664" y="3717032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123728" y="4581128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835696" y="2780928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2195736" y="22768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348136" y="24292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3059832" y="263691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652936" y="27340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331640" y="25649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957736" y="30388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3110136" y="31912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3419872" y="3140968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414936" y="349607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1484040" y="27173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1636440" y="28697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1788840" y="30221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941240" y="31745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093640" y="33269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246040" y="3479304"/>
            <a:ext cx="72008" cy="4571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1763688" y="4365104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971600" y="2852936"/>
            <a:ext cx="144016" cy="144016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2420144" y="4293096"/>
            <a:ext cx="63624" cy="72008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19256" cy="432048"/>
          </a:xfrm>
        </p:spPr>
        <p:txBody>
          <a:bodyPr>
            <a:noAutofit/>
          </a:bodyPr>
          <a:lstStyle/>
          <a:p>
            <a:r>
              <a:rPr lang="cs-CZ" sz="3200" dirty="0" smtClean="0"/>
              <a:t>ZAPÍŠEME SI DO SEŠITU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Rozžvýkaná potrava se v ústech promíchá se slinami, které obsahují enzym </a:t>
            </a:r>
            <a:r>
              <a:rPr lang="cs-CZ" sz="2400" b="1" dirty="0" smtClean="0"/>
              <a:t>PTYALIN</a:t>
            </a:r>
            <a:r>
              <a:rPr lang="cs-CZ" sz="2400" dirty="0" smtClean="0"/>
              <a:t> -&gt; </a:t>
            </a:r>
            <a:r>
              <a:rPr lang="cs-CZ" sz="2400" u="sng" dirty="0" smtClean="0"/>
              <a:t>štěpí škrob na jednoduché cukry</a:t>
            </a:r>
            <a:r>
              <a:rPr lang="cs-CZ" sz="2400" dirty="0" smtClean="0"/>
              <a:t>. Polykáním se trávenina posune do HLTANU </a:t>
            </a:r>
            <a:r>
              <a:rPr lang="cs-CZ" sz="2400" dirty="0" smtClean="0"/>
              <a:t>                       a </a:t>
            </a:r>
            <a:r>
              <a:rPr lang="cs-CZ" sz="2400" dirty="0" smtClean="0"/>
              <a:t>z hltanu peristaltikou do jícnu a žaludku.</a:t>
            </a:r>
          </a:p>
          <a:p>
            <a:pPr>
              <a:buNone/>
            </a:pPr>
            <a:r>
              <a:rPr lang="cs-CZ" sz="2400" dirty="0" smtClean="0"/>
              <a:t>Stěny žaludku produkují žaludeční šťávy, které obsahují </a:t>
            </a:r>
            <a:r>
              <a:rPr lang="cs-CZ" sz="2400" b="1" dirty="0" smtClean="0"/>
              <a:t>kyselinu chlorovodíkovou</a:t>
            </a:r>
            <a:r>
              <a:rPr lang="cs-CZ" sz="2400" dirty="0" smtClean="0"/>
              <a:t> ( rozvolňuje vlákna masa, sráží mléko a ničí choroboplodné zárodky) a enzym </a:t>
            </a:r>
            <a:r>
              <a:rPr lang="cs-CZ" sz="2400" b="1" dirty="0" smtClean="0"/>
              <a:t>PEPSIN</a:t>
            </a:r>
            <a:r>
              <a:rPr lang="cs-CZ" sz="2400" dirty="0" smtClean="0"/>
              <a:t> -&gt; </a:t>
            </a:r>
            <a:r>
              <a:rPr lang="cs-CZ" sz="2400" u="sng" dirty="0" smtClean="0"/>
              <a:t>štěpí bílkoviny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Trávenina pokračuje do tenkého střeva – dvanáctníku. </a:t>
            </a:r>
          </a:p>
          <a:p>
            <a:pPr>
              <a:buNone/>
            </a:pPr>
            <a:r>
              <a:rPr lang="cs-CZ" sz="2400" dirty="0" smtClean="0"/>
              <a:t>Do dvanáctníku ústí vývody trávicích žláz:</a:t>
            </a:r>
          </a:p>
          <a:p>
            <a:pPr lvl="0">
              <a:buNone/>
            </a:pPr>
            <a:r>
              <a:rPr lang="cs-CZ" sz="2400" dirty="0" smtClean="0"/>
              <a:t>a)SLINIVKA BŘIŠNÍ -&gt; produkuje </a:t>
            </a:r>
            <a:r>
              <a:rPr lang="cs-CZ" sz="2400" u="sng" dirty="0" smtClean="0"/>
              <a:t>enzymy štěpící cukry, tuky, bílkoviny</a:t>
            </a:r>
            <a:r>
              <a:rPr lang="cs-CZ" sz="2400" dirty="0" smtClean="0"/>
              <a:t> a také produkuje hormon inzulín. </a:t>
            </a:r>
          </a:p>
          <a:p>
            <a:pPr lvl="0">
              <a:buNone/>
            </a:pPr>
            <a:r>
              <a:rPr lang="cs-CZ" sz="2400" dirty="0" smtClean="0"/>
              <a:t>b)JÁTRA -&gt; </a:t>
            </a:r>
            <a:r>
              <a:rPr lang="cs-CZ" sz="2400" u="sng" dirty="0" smtClean="0"/>
              <a:t>produkují žluč, </a:t>
            </a:r>
            <a:r>
              <a:rPr lang="cs-CZ" sz="2400" dirty="0" smtClean="0"/>
              <a:t>která štěpí tuky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128</TotalTime>
  <Words>233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TRÁVENÍ</vt:lpstr>
      <vt:lpstr>ÚSTNÍ DUTINA</vt:lpstr>
      <vt:lpstr>ÚSTNÍ DUTINA</vt:lpstr>
      <vt:lpstr>HLTAN A JÍCEN</vt:lpstr>
      <vt:lpstr>ŽALUDEK</vt:lpstr>
      <vt:lpstr>DVANÁCTNÍK  část tenkého střeva</vt:lpstr>
      <vt:lpstr>ZAPÍŠEME SI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TRÁVENÍ</dc:title>
  <cp:lastModifiedBy>Dum</cp:lastModifiedBy>
  <cp:revision>21</cp:revision>
  <dcterms:modified xsi:type="dcterms:W3CDTF">2013-07-03T18:34:56Z</dcterms:modified>
</cp:coreProperties>
</file>