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5" r:id="rId2"/>
    <p:sldId id="256" r:id="rId3"/>
    <p:sldId id="257" r:id="rId4"/>
    <p:sldId id="259" r:id="rId5"/>
    <p:sldId id="260" r:id="rId6"/>
    <p:sldId id="263" r:id="rId7"/>
    <p:sldId id="264" r:id="rId8"/>
    <p:sldId id="258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36739D-1055-4B09-AB28-0559706AAE88}" type="doc">
      <dgm:prSet loTypeId="urn:microsoft.com/office/officeart/2005/8/layout/default#1" loCatId="list" qsTypeId="urn:microsoft.com/office/officeart/2005/8/quickstyle/simple1#2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686DD2D5-8681-4649-9938-3AAAEC6D81C3}">
      <dgm:prSet phldrT="[Text]"/>
      <dgm:spPr/>
      <dgm:t>
        <a:bodyPr/>
        <a:lstStyle/>
        <a:p>
          <a:r>
            <a:rPr lang="cs-CZ" dirty="0" smtClean="0"/>
            <a:t>PLÁŠTĚNCI</a:t>
          </a:r>
          <a:endParaRPr lang="cs-CZ" dirty="0"/>
        </a:p>
      </dgm:t>
    </dgm:pt>
    <dgm:pt modelId="{5EA46ED4-35B1-4F29-A453-DB3DFD4EED7E}" type="parTrans" cxnId="{9EFFF378-A4B4-47E8-B9D1-D234B1ADA2EB}">
      <dgm:prSet/>
      <dgm:spPr/>
      <dgm:t>
        <a:bodyPr/>
        <a:lstStyle/>
        <a:p>
          <a:endParaRPr lang="cs-CZ"/>
        </a:p>
      </dgm:t>
    </dgm:pt>
    <dgm:pt modelId="{22D4B174-D75F-469F-9C1A-9F5C305FA027}" type="sibTrans" cxnId="{9EFFF378-A4B4-47E8-B9D1-D234B1ADA2EB}">
      <dgm:prSet/>
      <dgm:spPr/>
      <dgm:t>
        <a:bodyPr/>
        <a:lstStyle/>
        <a:p>
          <a:endParaRPr lang="cs-CZ"/>
        </a:p>
      </dgm:t>
    </dgm:pt>
    <dgm:pt modelId="{66B00163-51BE-4274-AC8C-7DAA633CBF53}">
      <dgm:prSet phldrT="[Text]"/>
      <dgm:spPr/>
      <dgm:t>
        <a:bodyPr/>
        <a:lstStyle/>
        <a:p>
          <a:r>
            <a:rPr lang="cs-CZ" dirty="0" smtClean="0"/>
            <a:t>BEZLEBEČNÍ</a:t>
          </a:r>
          <a:endParaRPr lang="cs-CZ" dirty="0"/>
        </a:p>
      </dgm:t>
    </dgm:pt>
    <dgm:pt modelId="{C8001ED5-DF58-48E2-B945-229726BAE940}" type="parTrans" cxnId="{4E48E7CB-FD99-4DC3-8749-22339A787114}">
      <dgm:prSet/>
      <dgm:spPr/>
      <dgm:t>
        <a:bodyPr/>
        <a:lstStyle/>
        <a:p>
          <a:endParaRPr lang="cs-CZ"/>
        </a:p>
      </dgm:t>
    </dgm:pt>
    <dgm:pt modelId="{F9F7EF58-8A99-4DA1-823D-3F3284E22677}" type="sibTrans" cxnId="{4E48E7CB-FD99-4DC3-8749-22339A787114}">
      <dgm:prSet/>
      <dgm:spPr/>
      <dgm:t>
        <a:bodyPr/>
        <a:lstStyle/>
        <a:p>
          <a:endParaRPr lang="cs-CZ"/>
        </a:p>
      </dgm:t>
    </dgm:pt>
    <dgm:pt modelId="{68570147-F88C-4DC1-9C8C-035FBEC74A91}">
      <dgm:prSet phldrT="[Text]"/>
      <dgm:spPr/>
      <dgm:t>
        <a:bodyPr/>
        <a:lstStyle/>
        <a:p>
          <a:r>
            <a:rPr lang="cs-CZ" dirty="0" smtClean="0"/>
            <a:t>OBRATLOVCI</a:t>
          </a:r>
          <a:endParaRPr lang="cs-CZ" dirty="0"/>
        </a:p>
      </dgm:t>
    </dgm:pt>
    <dgm:pt modelId="{436C643F-F1D2-4716-AB9E-9A5EDFC04B20}" type="parTrans" cxnId="{DDE31C9A-BE13-49E6-9368-2969C332D06E}">
      <dgm:prSet/>
      <dgm:spPr/>
      <dgm:t>
        <a:bodyPr/>
        <a:lstStyle/>
        <a:p>
          <a:endParaRPr lang="cs-CZ"/>
        </a:p>
      </dgm:t>
    </dgm:pt>
    <dgm:pt modelId="{AB554D51-F93C-4317-8E00-CE520F59B101}" type="sibTrans" cxnId="{DDE31C9A-BE13-49E6-9368-2969C332D06E}">
      <dgm:prSet/>
      <dgm:spPr/>
      <dgm:t>
        <a:bodyPr/>
        <a:lstStyle/>
        <a:p>
          <a:endParaRPr lang="cs-CZ"/>
        </a:p>
      </dgm:t>
    </dgm:pt>
    <dgm:pt modelId="{2A295F15-2CB9-42D7-ACF5-6CDEAA1B8161}" type="pres">
      <dgm:prSet presAssocID="{4B36739D-1055-4B09-AB28-0559706AAE8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84395B-53B6-4934-B177-CFB2ED4AADC1}" type="pres">
      <dgm:prSet presAssocID="{686DD2D5-8681-4649-9938-3AAAEC6D81C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5D953C-4546-4C9E-A44A-F30F735C262D}" type="pres">
      <dgm:prSet presAssocID="{22D4B174-D75F-469F-9C1A-9F5C305FA027}" presName="sibTrans" presStyleCnt="0"/>
      <dgm:spPr/>
    </dgm:pt>
    <dgm:pt modelId="{AECE7E8C-9CCA-4200-8FF0-378E9230471C}" type="pres">
      <dgm:prSet presAssocID="{66B00163-51BE-4274-AC8C-7DAA633CBF5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5CFB61-B3A6-44C5-853C-6665CFCB02B3}" type="pres">
      <dgm:prSet presAssocID="{F9F7EF58-8A99-4DA1-823D-3F3284E22677}" presName="sibTrans" presStyleCnt="0"/>
      <dgm:spPr/>
    </dgm:pt>
    <dgm:pt modelId="{6789B4E6-721B-4346-8E06-9F03FF1731F1}" type="pres">
      <dgm:prSet presAssocID="{68570147-F88C-4DC1-9C8C-035FBEC74A9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FFF378-A4B4-47E8-B9D1-D234B1ADA2EB}" srcId="{4B36739D-1055-4B09-AB28-0559706AAE88}" destId="{686DD2D5-8681-4649-9938-3AAAEC6D81C3}" srcOrd="0" destOrd="0" parTransId="{5EA46ED4-35B1-4F29-A453-DB3DFD4EED7E}" sibTransId="{22D4B174-D75F-469F-9C1A-9F5C305FA027}"/>
    <dgm:cxn modelId="{78753D9A-8478-4C9F-BEDB-4201354A3C56}" type="presOf" srcId="{68570147-F88C-4DC1-9C8C-035FBEC74A91}" destId="{6789B4E6-721B-4346-8E06-9F03FF1731F1}" srcOrd="0" destOrd="0" presId="urn:microsoft.com/office/officeart/2005/8/layout/default#1"/>
    <dgm:cxn modelId="{DDE31C9A-BE13-49E6-9368-2969C332D06E}" srcId="{4B36739D-1055-4B09-AB28-0559706AAE88}" destId="{68570147-F88C-4DC1-9C8C-035FBEC74A91}" srcOrd="2" destOrd="0" parTransId="{436C643F-F1D2-4716-AB9E-9A5EDFC04B20}" sibTransId="{AB554D51-F93C-4317-8E00-CE520F59B101}"/>
    <dgm:cxn modelId="{F47B2B39-166A-4727-8A35-BC53054B601E}" type="presOf" srcId="{66B00163-51BE-4274-AC8C-7DAA633CBF53}" destId="{AECE7E8C-9CCA-4200-8FF0-378E9230471C}" srcOrd="0" destOrd="0" presId="urn:microsoft.com/office/officeart/2005/8/layout/default#1"/>
    <dgm:cxn modelId="{4E48E7CB-FD99-4DC3-8749-22339A787114}" srcId="{4B36739D-1055-4B09-AB28-0559706AAE88}" destId="{66B00163-51BE-4274-AC8C-7DAA633CBF53}" srcOrd="1" destOrd="0" parTransId="{C8001ED5-DF58-48E2-B945-229726BAE940}" sibTransId="{F9F7EF58-8A99-4DA1-823D-3F3284E22677}"/>
    <dgm:cxn modelId="{8266F870-9119-4579-AC0D-3049C7652F1E}" type="presOf" srcId="{686DD2D5-8681-4649-9938-3AAAEC6D81C3}" destId="{5384395B-53B6-4934-B177-CFB2ED4AADC1}" srcOrd="0" destOrd="0" presId="urn:microsoft.com/office/officeart/2005/8/layout/default#1"/>
    <dgm:cxn modelId="{3EDA4246-92ED-4E6D-950E-46B98CBE7B28}" type="presOf" srcId="{4B36739D-1055-4B09-AB28-0559706AAE88}" destId="{2A295F15-2CB9-42D7-ACF5-6CDEAA1B8161}" srcOrd="0" destOrd="0" presId="urn:microsoft.com/office/officeart/2005/8/layout/default#1"/>
    <dgm:cxn modelId="{6646E66F-2856-4907-A7C5-C74093AEE83A}" type="presParOf" srcId="{2A295F15-2CB9-42D7-ACF5-6CDEAA1B8161}" destId="{5384395B-53B6-4934-B177-CFB2ED4AADC1}" srcOrd="0" destOrd="0" presId="urn:microsoft.com/office/officeart/2005/8/layout/default#1"/>
    <dgm:cxn modelId="{4073178B-35E8-48B6-9FE8-FE2FA673138B}" type="presParOf" srcId="{2A295F15-2CB9-42D7-ACF5-6CDEAA1B8161}" destId="{585D953C-4546-4C9E-A44A-F30F735C262D}" srcOrd="1" destOrd="0" presId="urn:microsoft.com/office/officeart/2005/8/layout/default#1"/>
    <dgm:cxn modelId="{3A3449AC-D22D-4596-9EB4-A4B27EC19061}" type="presParOf" srcId="{2A295F15-2CB9-42D7-ACF5-6CDEAA1B8161}" destId="{AECE7E8C-9CCA-4200-8FF0-378E9230471C}" srcOrd="2" destOrd="0" presId="urn:microsoft.com/office/officeart/2005/8/layout/default#1"/>
    <dgm:cxn modelId="{01A9033A-D81D-4D70-865C-ED1B5B63A714}" type="presParOf" srcId="{2A295F15-2CB9-42D7-ACF5-6CDEAA1B8161}" destId="{D25CFB61-B3A6-44C5-853C-6665CFCB02B3}" srcOrd="3" destOrd="0" presId="urn:microsoft.com/office/officeart/2005/8/layout/default#1"/>
    <dgm:cxn modelId="{1BA1D2A7-FD87-454F-8766-EAEC3BC76FEA}" type="presParOf" srcId="{2A295F15-2CB9-42D7-ACF5-6CDEAA1B8161}" destId="{6789B4E6-721B-4346-8E06-9F03FF1731F1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52B5E-F680-4B2B-BBA0-F992731F6E9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E37AF54-5D0F-4228-823C-28D2967D9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C49EE-E454-412C-8AB9-E5125B98AAE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E9DA8-1A53-4D7F-88D1-4C4D4CB04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8A812-B9FC-4074-9E5B-B1A8C93830E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4F9EFB-3CFF-4123-A0C1-EE00CF6D1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AE58E-AF59-42D0-9C76-6CDD9048D84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E57B1-B0F9-4A4D-AAA7-E0DCE27DB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8390A-9FC2-4747-BB76-3BC35624EB9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C18BA-1945-4BC3-8D36-FD9FCDAD6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45471-AFEC-44AA-BB9A-E4B0C464877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29E13-EE67-4675-8ECE-2271AEE86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89FA3-D28E-4945-BDFA-8426989B852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48EA3-6A14-4A43-A648-BCDA87E9E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4E6CE-A57D-4BE0-935C-94D018FA7AA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7886C-A19A-4AB4-8C6A-7D32CE038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C20B3-178E-48C3-9125-C2D2F5DEA7B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B6A1C3-A30F-42ED-8777-E72C414B2D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86268-3D89-45FB-8EEE-DB7988E7894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3E728-237E-4D4B-9CA7-822239FF4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95E35-6CC6-41EA-9E2A-045453C08B8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8D6BA-B7E4-46A1-977F-9844168DF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89F3FB-10A1-4B2C-B062-A474B5F83DB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EB0125E1-0259-439D-A366-1BE394E01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3" r:id="rId3"/>
    <p:sldLayoutId id="2147483730" r:id="rId4"/>
    <p:sldLayoutId id="2147483729" r:id="rId5"/>
    <p:sldLayoutId id="2147483728" r:id="rId6"/>
    <p:sldLayoutId id="2147483727" r:id="rId7"/>
    <p:sldLayoutId id="2147483734" r:id="rId8"/>
    <p:sldLayoutId id="2147483735" r:id="rId9"/>
    <p:sldLayoutId id="2147483726" r:id="rId10"/>
    <p:sldLayoutId id="214748372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Wingdings 2" pitchFamily="18" charset="2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7/01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Wingdings 2" pitchFamily="18" charset="2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316163"/>
          </a:xfrm>
        </p:spPr>
        <p:txBody>
          <a:bodyPr>
            <a:normAutofit fontScale="92500"/>
          </a:bodyPr>
          <a:lstStyle/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Klíčová slova: strunatci, pláštěnci, bezlebeční obratlovci, struna hřbetní …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Anotace: Pomocí prezentace seznámení se znaky strunatců </a:t>
            </a:r>
            <a:r>
              <a:rPr lang="cs-CZ" smtClean="0"/>
              <a:t>a třemi </a:t>
            </a:r>
            <a:r>
              <a:rPr lang="cs-CZ" dirty="0" smtClean="0"/>
              <a:t>podkmeny strunatců. Zápis do sešitu.</a:t>
            </a:r>
            <a:endParaRPr lang="cs-CZ" dirty="0"/>
          </a:p>
        </p:txBody>
      </p:sp>
      <p:sp>
        <p:nvSpPr>
          <p:cNvPr id="14338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kmen: STRUNATCI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Znaky strunatců</a:t>
            </a:r>
          </a:p>
        </p:txBody>
      </p:sp>
      <p:pic>
        <p:nvPicPr>
          <p:cNvPr id="15362" name="Zástupný symbol pro obsah 3" descr="P1080617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t="19048" b="38461"/>
          <a:stretch>
            <a:fillRect/>
          </a:stretch>
        </p:blipFill>
        <p:spPr>
          <a:xfrm>
            <a:off x="755650" y="1989138"/>
            <a:ext cx="7632700" cy="2879725"/>
          </a:xfrm>
        </p:spPr>
      </p:pic>
      <p:sp>
        <p:nvSpPr>
          <p:cNvPr id="6" name="Šipka doprava 5"/>
          <p:cNvSpPr/>
          <p:nvPr/>
        </p:nvSpPr>
        <p:spPr>
          <a:xfrm rot="3380719">
            <a:off x="899319" y="1272382"/>
            <a:ext cx="2663825" cy="1081087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STRUNA HŘBETNÍ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18941377">
            <a:off x="327025" y="4445000"/>
            <a:ext cx="2706688" cy="1374775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UZAVŘENÁ CÉVNÍ SOUSTAVA</a:t>
            </a:r>
            <a:endParaRPr lang="cs-CZ" dirty="0"/>
          </a:p>
        </p:txBody>
      </p:sp>
      <p:sp>
        <p:nvSpPr>
          <p:cNvPr id="13" name="Šipka nahoru 12"/>
          <p:cNvSpPr/>
          <p:nvPr/>
        </p:nvSpPr>
        <p:spPr>
          <a:xfrm>
            <a:off x="2411413" y="4437063"/>
            <a:ext cx="2376487" cy="1871662"/>
          </a:xfrm>
          <a:prstGeom prst="up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SRDCE NA BŘIŠNÍ STRANĚ TĚLA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 rot="19880585">
            <a:off x="5111968" y="1263542"/>
            <a:ext cx="3312368" cy="1296144"/>
          </a:xfrm>
          <a:prstGeom prst="leftArrow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 w="1270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TRUBICOVITÁ NERVOVÁ SOUSTAVA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Šipka nahoru 14"/>
          <p:cNvSpPr/>
          <p:nvPr/>
        </p:nvSpPr>
        <p:spPr>
          <a:xfrm>
            <a:off x="7019925" y="3860800"/>
            <a:ext cx="1584325" cy="1655763"/>
          </a:xfrm>
          <a:prstGeom prst="up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OCAS</a:t>
            </a:r>
            <a:endParaRPr lang="cs-CZ" dirty="0"/>
          </a:p>
        </p:txBody>
      </p:sp>
      <p:sp>
        <p:nvSpPr>
          <p:cNvPr id="15368" name="TextovéPole 8"/>
          <p:cNvSpPr txBox="1">
            <a:spLocks noChangeArrowheads="1"/>
          </p:cNvSpPr>
          <p:nvPr/>
        </p:nvSpPr>
        <p:spPr bwMode="auto">
          <a:xfrm>
            <a:off x="7812088" y="5876925"/>
            <a:ext cx="936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MEZI STRUNATCE PATŘÍ: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384395B-53B6-4934-B177-CFB2ED4AA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5384395B-53B6-4934-B177-CFB2ED4AA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5384395B-53B6-4934-B177-CFB2ED4AA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CE7E8C-9CCA-4200-8FF0-378E92304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ECE7E8C-9CCA-4200-8FF0-378E92304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ECE7E8C-9CCA-4200-8FF0-378E92304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789B4E6-721B-4346-8E06-9F03FF1731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6789B4E6-721B-4346-8E06-9F03FF1731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6789B4E6-721B-4346-8E06-9F03FF1731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PLÁŠTĚNCI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413"/>
            <a:ext cx="8507413" cy="4857750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3200" smtClean="0"/>
              <a:t>vývojově nižší strunatci</a:t>
            </a:r>
          </a:p>
          <a:p>
            <a:pPr algn="ctr">
              <a:buFont typeface="Wingdings 2" pitchFamily="18" charset="2"/>
              <a:buNone/>
            </a:pPr>
            <a:r>
              <a:rPr lang="cs-CZ" sz="3200" b="1" smtClean="0"/>
              <a:t>Proč název pláštěnci?</a:t>
            </a:r>
          </a:p>
          <a:p>
            <a:pPr algn="ctr">
              <a:buFont typeface="Wingdings 2" pitchFamily="18" charset="2"/>
              <a:buNone/>
            </a:pPr>
            <a:r>
              <a:rPr lang="cs-CZ" sz="3200" b="1" smtClean="0"/>
              <a:t>Protože vylučují z pokožky rosolovitý obal = </a:t>
            </a:r>
            <a:r>
              <a:rPr lang="cs-CZ" sz="3200" b="1" u="sng" smtClean="0"/>
              <a:t>plášť</a:t>
            </a:r>
            <a:endParaRPr lang="cs-CZ" sz="3200" smtClean="0"/>
          </a:p>
          <a:p>
            <a:pPr>
              <a:buFont typeface="Wingdings 2" pitchFamily="18" charset="2"/>
              <a:buNone/>
            </a:pPr>
            <a:r>
              <a:rPr lang="cs-CZ" sz="3200" smtClean="0"/>
              <a:t>třídy: 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Sumky – žijí přisedle, strunu mají jen larvy, dospělci ne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Salpy – vznášejí se ve vodě jako </a:t>
            </a:r>
            <a:r>
              <a:rPr lang="cs-CZ" sz="3200" u="sng" smtClean="0"/>
              <a:t>plankton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BEZLEBEČNÍ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1438"/>
            <a:ext cx="8229600" cy="4967287"/>
          </a:xfrm>
        </p:spPr>
        <p:txBody>
          <a:bodyPr/>
          <a:lstStyle/>
          <a:p>
            <a:pPr algn="ctr">
              <a:buFontTx/>
              <a:buChar char="-"/>
            </a:pPr>
            <a:r>
              <a:rPr lang="cs-CZ" sz="3200" smtClean="0"/>
              <a:t>vývojově nižší strunatci</a:t>
            </a:r>
          </a:p>
          <a:p>
            <a:pPr algn="ctr">
              <a:buFontTx/>
              <a:buChar char="-"/>
            </a:pPr>
            <a:r>
              <a:rPr lang="cs-CZ" sz="3200" smtClean="0"/>
              <a:t>strunu hřbetní mají celý život</a:t>
            </a:r>
          </a:p>
          <a:p>
            <a:pPr algn="ctr">
              <a:buFont typeface="Wingdings 2" pitchFamily="18" charset="2"/>
              <a:buNone/>
            </a:pPr>
            <a:r>
              <a:rPr lang="cs-CZ" sz="3200" b="1" u="sng" smtClean="0"/>
              <a:t>- nemají lebku</a:t>
            </a:r>
            <a:endParaRPr lang="cs-CZ" sz="3200" smtClean="0"/>
          </a:p>
          <a:p>
            <a:pPr>
              <a:buFont typeface="Wingdings 2" pitchFamily="18" charset="2"/>
              <a:buNone/>
            </a:pPr>
            <a:r>
              <a:rPr lang="cs-CZ" sz="3200" smtClean="0"/>
              <a:t>zástupce: </a:t>
            </a:r>
          </a:p>
          <a:p>
            <a:pPr>
              <a:buFont typeface="Wingdings 2" pitchFamily="18" charset="2"/>
              <a:buNone/>
            </a:pPr>
            <a:r>
              <a:rPr lang="cs-CZ" sz="3200" b="1" smtClean="0"/>
              <a:t>Kopinatec plžovitý </a:t>
            </a:r>
            <a:r>
              <a:rPr lang="cs-CZ" sz="3200" smtClean="0"/>
              <a:t>– vypadá jako průsvitná rybička, 5-8 cm dlouhá, kolem úst má brvy, ocas je opatřen ploutevním lemem, žije zahrabána </a:t>
            </a:r>
            <a:r>
              <a:rPr lang="cs-CZ" sz="3200" smtClean="0">
                <a:latin typeface="Arial" charset="0"/>
              </a:rPr>
              <a:t>                        </a:t>
            </a:r>
            <a:r>
              <a:rPr lang="cs-CZ" sz="3200" smtClean="0"/>
              <a:t>v mořském dně v mělkých,teplých mořích (např. Egejské, Středozemní, Černé, …)</a:t>
            </a:r>
          </a:p>
          <a:p>
            <a:pPr algn="ctr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OBRATLOVCI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sz="3200" smtClean="0"/>
              <a:t>vývojově nejdokonalejší skupina</a:t>
            </a:r>
          </a:p>
          <a:p>
            <a:pPr algn="ctr">
              <a:buFont typeface="Wingdings 2" pitchFamily="18" charset="2"/>
              <a:buNone/>
            </a:pPr>
            <a:r>
              <a:rPr lang="cs-CZ" sz="3200" smtClean="0"/>
              <a:t> v dospělosti strunu hřbetní nahrazuje </a:t>
            </a:r>
            <a:r>
              <a:rPr lang="cs-CZ" sz="3200" b="1" u="sng" smtClean="0"/>
              <a:t>páteř složená z  obratlů</a:t>
            </a:r>
          </a:p>
          <a:p>
            <a:pPr algn="ctr">
              <a:buFont typeface="Wingdings 2" pitchFamily="18" charset="2"/>
              <a:buNone/>
            </a:pPr>
            <a:r>
              <a:rPr lang="cs-CZ" sz="3200" smtClean="0"/>
              <a:t>pozůstatkem struny hřbetní jsou v páteři meziobratlové ploténky</a:t>
            </a:r>
          </a:p>
          <a:p>
            <a:pPr algn="ctr">
              <a:buFont typeface="Wingdings 2" pitchFamily="18" charset="2"/>
              <a:buNone/>
            </a:pPr>
            <a:r>
              <a:rPr lang="cs-CZ" sz="3200" smtClean="0"/>
              <a:t>přizpůsobili se životu ve všech prostředích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Třídy: kruhoústí, paryby, ryby, obojživelníci, plazi, ptáci, savci</a:t>
            </a:r>
          </a:p>
          <a:p>
            <a:pPr algn="ctr"/>
            <a:endParaRPr lang="cs-CZ" sz="32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Zápis do sešitu: </a:t>
            </a:r>
          </a:p>
          <a:p>
            <a:pPr>
              <a:buFont typeface="Wingdings 2" pitchFamily="18" charset="2"/>
              <a:buNone/>
            </a:pPr>
            <a:r>
              <a:rPr lang="cs-CZ" sz="2000" b="1" u="sng" smtClean="0"/>
              <a:t>KMEN: STRUNATCI </a:t>
            </a:r>
            <a:endParaRPr lang="cs-CZ" sz="2000" smtClean="0"/>
          </a:p>
          <a:p>
            <a:r>
              <a:rPr lang="cs-CZ" sz="2000" smtClean="0"/>
              <a:t>nejdokonalejší živočišný kmen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znaky: </a:t>
            </a:r>
            <a:r>
              <a:rPr lang="cs-CZ" sz="2000" b="1" smtClean="0"/>
              <a:t>mají 1. strunu hřbetní po celý život nebo alespoň v zárodečném vývoji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2. trubicovitou nervovou soustavu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3. srdce na břišní straně těla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4. uzavřenou cévní soustavu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5. ocas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sp>
        <p:nvSpPr>
          <p:cNvPr id="3" name="Obdélník 2"/>
          <p:cNvSpPr/>
          <p:nvPr/>
        </p:nvSpPr>
        <p:spPr>
          <a:xfrm>
            <a:off x="1331913" y="3284538"/>
            <a:ext cx="3744912" cy="14398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podkmen: </a:t>
            </a:r>
            <a:r>
              <a:rPr lang="cs-CZ" sz="2000" b="1" dirty="0"/>
              <a:t>PLÁŠTĚNCI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- vývojově nižší strunatci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rosolovitý obal = </a:t>
            </a:r>
            <a:r>
              <a:rPr lang="cs-CZ" sz="2000" b="1" u="sng" dirty="0"/>
              <a:t>plášť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třídy: sumky a salpy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 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19700" y="3284538"/>
            <a:ext cx="3673475" cy="14398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podkmen: </a:t>
            </a:r>
            <a:r>
              <a:rPr lang="cs-CZ" sz="2000" b="1" dirty="0"/>
              <a:t>BEZLEBEČNÍ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- vývojově nižší strunatci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/>
              <a:t>nemají lebku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zástupci: Kopinatec plžovitý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76375" y="4868863"/>
            <a:ext cx="7343775" cy="1800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podkmen: </a:t>
            </a:r>
            <a:r>
              <a:rPr lang="cs-CZ" sz="2000" b="1" dirty="0"/>
              <a:t>OBRATLOVCI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vývojově nejdokonalejší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 v dospělosti mají </a:t>
            </a:r>
            <a:r>
              <a:rPr lang="cs-CZ" sz="2000" b="1" u="sng" dirty="0"/>
              <a:t>páteř tvořenou obratli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přizpůsobili se životu ve všech prostředích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Třídy: kruhoústí, paryby, ryby, obojživelníci, plazi, ptáci, savci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Není-li uvedeno jinak vlastní práce autora.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</TotalTime>
  <Words>275</Words>
  <Application>Microsoft Office PowerPoint</Application>
  <PresentationFormat>On-screen Show (4:3)</PresentationFormat>
  <Paragraphs>78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Perpetua</vt:lpstr>
      <vt:lpstr>Arial</vt:lpstr>
      <vt:lpstr>Franklin Gothic Book</vt:lpstr>
      <vt:lpstr>Wingdings 2</vt:lpstr>
      <vt:lpstr>Calibri</vt:lpstr>
      <vt:lpstr>Times New Roman</vt:lpstr>
      <vt:lpstr>Jmění</vt:lpstr>
      <vt:lpstr>Jmění</vt:lpstr>
      <vt:lpstr>Jmění</vt:lpstr>
      <vt:lpstr>Jmění</vt:lpstr>
      <vt:lpstr>Jmění</vt:lpstr>
      <vt:lpstr>Snímek 1</vt:lpstr>
      <vt:lpstr>kmen: STRUNATCI</vt:lpstr>
      <vt:lpstr>Znaky strunatců</vt:lpstr>
      <vt:lpstr>MEZI STRUNATCE PATŘÍ:</vt:lpstr>
      <vt:lpstr>PLÁŠTĚNCI</vt:lpstr>
      <vt:lpstr>BEZLEBEČNÍ</vt:lpstr>
      <vt:lpstr>OBRATLOVCI</vt:lpstr>
      <vt:lpstr>Snímek 8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kmen: STRUNATCI</dc:title>
  <dc:creator>Jana Střížková</dc:creator>
  <cp:lastModifiedBy>DUM</cp:lastModifiedBy>
  <cp:revision>14</cp:revision>
  <dcterms:modified xsi:type="dcterms:W3CDTF">2013-07-03T19:04:23Z</dcterms:modified>
</cp:coreProperties>
</file>