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68" r:id="rId4"/>
    <p:sldId id="257" r:id="rId5"/>
    <p:sldId id="258" r:id="rId6"/>
    <p:sldId id="269" r:id="rId7"/>
    <p:sldId id="260" r:id="rId8"/>
    <p:sldId id="272" r:id="rId9"/>
    <p:sldId id="273" r:id="rId10"/>
    <p:sldId id="276" r:id="rId11"/>
    <p:sldId id="274" r:id="rId12"/>
    <p:sldId id="275" r:id="rId13"/>
    <p:sldId id="265" r:id="rId14"/>
    <p:sldId id="266" r:id="rId15"/>
    <p:sldId id="267" r:id="rId16"/>
    <p:sldId id="27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66" d="100"/>
          <a:sy n="66" d="100"/>
        </p:scale>
        <p:origin x="-64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990C5D-72A1-4E32-808B-A85779D0BEBD}" type="doc">
      <dgm:prSet loTypeId="urn:microsoft.com/office/officeart/2005/8/layout/vList6" loCatId="list" qsTypeId="urn:microsoft.com/office/officeart/2005/8/quickstyle/simple1#1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E7CD52DC-E068-4B21-BFBD-ECF29C648732}">
      <dgm:prSet phldrT="[Text]"/>
      <dgm:spPr/>
      <dgm:t>
        <a:bodyPr/>
        <a:lstStyle/>
        <a:p>
          <a:r>
            <a:rPr lang="cs-CZ" b="1" i="1" u="sng" dirty="0" smtClean="0"/>
            <a:t>obojživelníci ocasatí</a:t>
          </a:r>
          <a:endParaRPr lang="cs-CZ" dirty="0"/>
        </a:p>
      </dgm:t>
    </dgm:pt>
    <dgm:pt modelId="{085BC976-ED62-4AE5-8E72-43698F8B4562}" type="parTrans" cxnId="{7AC3A361-7F09-4E70-B3F2-0069EB47F159}">
      <dgm:prSet/>
      <dgm:spPr/>
      <dgm:t>
        <a:bodyPr/>
        <a:lstStyle/>
        <a:p>
          <a:endParaRPr lang="cs-CZ"/>
        </a:p>
      </dgm:t>
    </dgm:pt>
    <dgm:pt modelId="{F88A2FDC-A446-427D-8AD4-F6B1D15DCB73}" type="sibTrans" cxnId="{7AC3A361-7F09-4E70-B3F2-0069EB47F159}">
      <dgm:prSet/>
      <dgm:spPr/>
      <dgm:t>
        <a:bodyPr/>
        <a:lstStyle/>
        <a:p>
          <a:endParaRPr lang="cs-CZ"/>
        </a:p>
      </dgm:t>
    </dgm:pt>
    <dgm:pt modelId="{A71D9BCE-4AC4-491C-877E-C6DAEC7C99C3}">
      <dgm:prSet phldrT="[Text]"/>
      <dgm:spPr/>
      <dgm:t>
        <a:bodyPr/>
        <a:lstStyle/>
        <a:p>
          <a:r>
            <a:rPr lang="cs-CZ" dirty="0" smtClean="0"/>
            <a:t>ti, kteří mají ocas zachovaný po celý život</a:t>
          </a:r>
          <a:endParaRPr lang="cs-CZ" dirty="0"/>
        </a:p>
      </dgm:t>
    </dgm:pt>
    <dgm:pt modelId="{CCB25B24-32F4-4828-92BD-1D256D572DAD}" type="parTrans" cxnId="{D50A1B47-94FF-42C9-B8A4-703E95ECAFEE}">
      <dgm:prSet/>
      <dgm:spPr/>
      <dgm:t>
        <a:bodyPr/>
        <a:lstStyle/>
        <a:p>
          <a:endParaRPr lang="cs-CZ"/>
        </a:p>
      </dgm:t>
    </dgm:pt>
    <dgm:pt modelId="{0656F7DC-D9DE-4CE4-AD97-F5774F0B5E16}" type="sibTrans" cxnId="{D50A1B47-94FF-42C9-B8A4-703E95ECAFEE}">
      <dgm:prSet/>
      <dgm:spPr/>
      <dgm:t>
        <a:bodyPr/>
        <a:lstStyle/>
        <a:p>
          <a:endParaRPr lang="cs-CZ"/>
        </a:p>
      </dgm:t>
    </dgm:pt>
    <dgm:pt modelId="{0F641731-63FF-4FD9-9C4D-D9A0FE4DBB43}">
      <dgm:prSet phldrT="[Text]"/>
      <dgm:spPr/>
      <dgm:t>
        <a:bodyPr/>
        <a:lstStyle/>
        <a:p>
          <a:r>
            <a:rPr lang="cs-CZ" b="1" i="1" u="sng" dirty="0" smtClean="0"/>
            <a:t>obojživelníci bezocasí</a:t>
          </a:r>
          <a:endParaRPr lang="cs-CZ" dirty="0"/>
        </a:p>
      </dgm:t>
    </dgm:pt>
    <dgm:pt modelId="{C21D5E42-411D-4ADA-9C68-317CFE948D36}" type="parTrans" cxnId="{5EE4B1F2-B47F-4F0C-BB7F-8ABED5993E80}">
      <dgm:prSet/>
      <dgm:spPr/>
      <dgm:t>
        <a:bodyPr/>
        <a:lstStyle/>
        <a:p>
          <a:endParaRPr lang="cs-CZ"/>
        </a:p>
      </dgm:t>
    </dgm:pt>
    <dgm:pt modelId="{F66596C5-8010-4B15-A723-A6E9304AC24A}" type="sibTrans" cxnId="{5EE4B1F2-B47F-4F0C-BB7F-8ABED5993E80}">
      <dgm:prSet/>
      <dgm:spPr/>
      <dgm:t>
        <a:bodyPr/>
        <a:lstStyle/>
        <a:p>
          <a:endParaRPr lang="cs-CZ"/>
        </a:p>
      </dgm:t>
    </dgm:pt>
    <dgm:pt modelId="{7807BCA1-E31B-4300-ADC9-74DA5F6E2392}">
      <dgm:prSet phldrT="[Text]"/>
      <dgm:spPr/>
      <dgm:t>
        <a:bodyPr/>
        <a:lstStyle/>
        <a:p>
          <a:r>
            <a:rPr lang="cs-CZ" dirty="0" smtClean="0"/>
            <a:t>ti, kteří v dospělosti ocas nemají </a:t>
          </a:r>
          <a:endParaRPr lang="cs-CZ" dirty="0"/>
        </a:p>
      </dgm:t>
    </dgm:pt>
    <dgm:pt modelId="{03617311-0B09-4E5E-A372-44ACFEBB3F4A}" type="parTrans" cxnId="{6B24EB5B-84B8-4A9D-8CAF-BC439F76EA2B}">
      <dgm:prSet/>
      <dgm:spPr/>
      <dgm:t>
        <a:bodyPr/>
        <a:lstStyle/>
        <a:p>
          <a:endParaRPr lang="cs-CZ"/>
        </a:p>
      </dgm:t>
    </dgm:pt>
    <dgm:pt modelId="{4F52113E-11EA-4C0F-980B-5B9ABC141FA0}" type="sibTrans" cxnId="{6B24EB5B-84B8-4A9D-8CAF-BC439F76EA2B}">
      <dgm:prSet/>
      <dgm:spPr/>
      <dgm:t>
        <a:bodyPr/>
        <a:lstStyle/>
        <a:p>
          <a:endParaRPr lang="cs-CZ"/>
        </a:p>
      </dgm:t>
    </dgm:pt>
    <dgm:pt modelId="{30B01651-4D2A-4D6B-A6B8-45FA6EE01710}" type="pres">
      <dgm:prSet presAssocID="{82990C5D-72A1-4E32-808B-A85779D0BEBD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AA22DD9-7B7B-4B83-9750-55DF98F44FEC}" type="pres">
      <dgm:prSet presAssocID="{E7CD52DC-E068-4B21-BFBD-ECF29C648732}" presName="linNode" presStyleCnt="0"/>
      <dgm:spPr/>
    </dgm:pt>
    <dgm:pt modelId="{7661FB4C-C560-42EA-BF64-9E8B88FCF6DC}" type="pres">
      <dgm:prSet presAssocID="{E7CD52DC-E068-4B21-BFBD-ECF29C648732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D16462-6DA9-49A8-9D33-CD5506E0C236}" type="pres">
      <dgm:prSet presAssocID="{E7CD52DC-E068-4B21-BFBD-ECF29C648732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93533C-A16C-4114-BE04-63DD061C87DC}" type="pres">
      <dgm:prSet presAssocID="{F88A2FDC-A446-427D-8AD4-F6B1D15DCB73}" presName="spacing" presStyleCnt="0"/>
      <dgm:spPr/>
    </dgm:pt>
    <dgm:pt modelId="{4A6D3340-B251-4B5E-98C3-E1A4CA33013E}" type="pres">
      <dgm:prSet presAssocID="{0F641731-63FF-4FD9-9C4D-D9A0FE4DBB43}" presName="linNode" presStyleCnt="0"/>
      <dgm:spPr/>
    </dgm:pt>
    <dgm:pt modelId="{9FA133A4-92D7-4146-B005-7A08E5592DE1}" type="pres">
      <dgm:prSet presAssocID="{0F641731-63FF-4FD9-9C4D-D9A0FE4DBB43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FB32C8-D465-4F2F-98C0-249C6237A3FE}" type="pres">
      <dgm:prSet presAssocID="{0F641731-63FF-4FD9-9C4D-D9A0FE4DBB43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C3A361-7F09-4E70-B3F2-0069EB47F159}" srcId="{82990C5D-72A1-4E32-808B-A85779D0BEBD}" destId="{E7CD52DC-E068-4B21-BFBD-ECF29C648732}" srcOrd="0" destOrd="0" parTransId="{085BC976-ED62-4AE5-8E72-43698F8B4562}" sibTransId="{F88A2FDC-A446-427D-8AD4-F6B1D15DCB73}"/>
    <dgm:cxn modelId="{18709582-E213-41C3-9065-3B96A93B6716}" type="presOf" srcId="{A71D9BCE-4AC4-491C-877E-C6DAEC7C99C3}" destId="{7AD16462-6DA9-49A8-9D33-CD5506E0C236}" srcOrd="0" destOrd="0" presId="urn:microsoft.com/office/officeart/2005/8/layout/vList6"/>
    <dgm:cxn modelId="{E5C2C794-0E6B-4BF9-BD3F-8425087E3B41}" type="presOf" srcId="{E7CD52DC-E068-4B21-BFBD-ECF29C648732}" destId="{7661FB4C-C560-42EA-BF64-9E8B88FCF6DC}" srcOrd="0" destOrd="0" presId="urn:microsoft.com/office/officeart/2005/8/layout/vList6"/>
    <dgm:cxn modelId="{5EE4B1F2-B47F-4F0C-BB7F-8ABED5993E80}" srcId="{82990C5D-72A1-4E32-808B-A85779D0BEBD}" destId="{0F641731-63FF-4FD9-9C4D-D9A0FE4DBB43}" srcOrd="1" destOrd="0" parTransId="{C21D5E42-411D-4ADA-9C68-317CFE948D36}" sibTransId="{F66596C5-8010-4B15-A723-A6E9304AC24A}"/>
    <dgm:cxn modelId="{6B24EB5B-84B8-4A9D-8CAF-BC439F76EA2B}" srcId="{0F641731-63FF-4FD9-9C4D-D9A0FE4DBB43}" destId="{7807BCA1-E31B-4300-ADC9-74DA5F6E2392}" srcOrd="0" destOrd="0" parTransId="{03617311-0B09-4E5E-A372-44ACFEBB3F4A}" sibTransId="{4F52113E-11EA-4C0F-980B-5B9ABC141FA0}"/>
    <dgm:cxn modelId="{3A3E5E70-3418-4D2E-B58A-E75AAAEFD949}" type="presOf" srcId="{82990C5D-72A1-4E32-808B-A85779D0BEBD}" destId="{30B01651-4D2A-4D6B-A6B8-45FA6EE01710}" srcOrd="0" destOrd="0" presId="urn:microsoft.com/office/officeart/2005/8/layout/vList6"/>
    <dgm:cxn modelId="{80A2C5D3-0151-43C1-BF50-37E5B4BD4E41}" type="presOf" srcId="{0F641731-63FF-4FD9-9C4D-D9A0FE4DBB43}" destId="{9FA133A4-92D7-4146-B005-7A08E5592DE1}" srcOrd="0" destOrd="0" presId="urn:microsoft.com/office/officeart/2005/8/layout/vList6"/>
    <dgm:cxn modelId="{D50A1B47-94FF-42C9-B8A4-703E95ECAFEE}" srcId="{E7CD52DC-E068-4B21-BFBD-ECF29C648732}" destId="{A71D9BCE-4AC4-491C-877E-C6DAEC7C99C3}" srcOrd="0" destOrd="0" parTransId="{CCB25B24-32F4-4828-92BD-1D256D572DAD}" sibTransId="{0656F7DC-D9DE-4CE4-AD97-F5774F0B5E16}"/>
    <dgm:cxn modelId="{4CA55C86-5CA3-46AD-AF1C-061B545D6DE9}" type="presOf" srcId="{7807BCA1-E31B-4300-ADC9-74DA5F6E2392}" destId="{B1FB32C8-D465-4F2F-98C0-249C6237A3FE}" srcOrd="0" destOrd="0" presId="urn:microsoft.com/office/officeart/2005/8/layout/vList6"/>
    <dgm:cxn modelId="{85B27016-9F2F-41E5-A3E0-6AC7C15915B5}" type="presParOf" srcId="{30B01651-4D2A-4D6B-A6B8-45FA6EE01710}" destId="{DAA22DD9-7B7B-4B83-9750-55DF98F44FEC}" srcOrd="0" destOrd="0" presId="urn:microsoft.com/office/officeart/2005/8/layout/vList6"/>
    <dgm:cxn modelId="{39A6152B-12B6-4F03-8DD4-24FF2C52C781}" type="presParOf" srcId="{DAA22DD9-7B7B-4B83-9750-55DF98F44FEC}" destId="{7661FB4C-C560-42EA-BF64-9E8B88FCF6DC}" srcOrd="0" destOrd="0" presId="urn:microsoft.com/office/officeart/2005/8/layout/vList6"/>
    <dgm:cxn modelId="{31F4CEEA-0252-433B-9239-7D975A5CCE42}" type="presParOf" srcId="{DAA22DD9-7B7B-4B83-9750-55DF98F44FEC}" destId="{7AD16462-6DA9-49A8-9D33-CD5506E0C236}" srcOrd="1" destOrd="0" presId="urn:microsoft.com/office/officeart/2005/8/layout/vList6"/>
    <dgm:cxn modelId="{4F286906-AC97-493F-866B-597ED6CB5577}" type="presParOf" srcId="{30B01651-4D2A-4D6B-A6B8-45FA6EE01710}" destId="{C493533C-A16C-4114-BE04-63DD061C87DC}" srcOrd="1" destOrd="0" presId="urn:microsoft.com/office/officeart/2005/8/layout/vList6"/>
    <dgm:cxn modelId="{E6B608DF-0398-416E-8AE2-B1A10A35E256}" type="presParOf" srcId="{30B01651-4D2A-4D6B-A6B8-45FA6EE01710}" destId="{4A6D3340-B251-4B5E-98C3-E1A4CA33013E}" srcOrd="2" destOrd="0" presId="urn:microsoft.com/office/officeart/2005/8/layout/vList6"/>
    <dgm:cxn modelId="{75D8A8B5-DE2C-48E1-BE0C-3B178DBBABCD}" type="presParOf" srcId="{4A6D3340-B251-4B5E-98C3-E1A4CA33013E}" destId="{9FA133A4-92D7-4146-B005-7A08E5592DE1}" srcOrd="0" destOrd="0" presId="urn:microsoft.com/office/officeart/2005/8/layout/vList6"/>
    <dgm:cxn modelId="{22242CB6-1B9E-4BB6-89F3-AD863D6FC5AB}" type="presParOf" srcId="{4A6D3340-B251-4B5E-98C3-E1A4CA33013E}" destId="{B1FB32C8-D465-4F2F-98C0-249C6237A3F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E4BF0-62DB-479C-AC64-5337C7B75B8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B5D27-6751-4FFE-8887-FE71C09EB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01270-85FC-47CB-9608-074FB43A865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A79B5-5A62-4CF4-B6A0-A3F84DC7EE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27C2C-74B1-4611-A6E2-3CAD46434F7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D88AF-87E4-4B13-AC99-C32B0FC55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CABEC-46FE-45B4-B558-A38A6FE50B3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FD07C-5085-456E-BD0E-FB5E34044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30E82-E5E0-445F-9DFB-D67FB7F60DD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F81D0-84A9-4FEB-9767-0265E9180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7DCDC-FC40-4968-9401-31CA98EE641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74931-AE40-45B0-9311-19525DF03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A7166-F25C-4F2D-B395-6CD5834FCFA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BB985-DCAA-4E00-9A8A-EA3E0CE3A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B6DBE-D41D-4D01-91D8-A6E0E184831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9E6F8-173D-46CA-AF18-02DDA5859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6F020-A8FD-4093-9633-2277A89CFC8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4C15D-B4B2-4813-BE56-DDCF40F25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20902-0308-4ECC-8689-C82C49A361E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8F919-DFA7-4958-8952-8E44AE5201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5F3FC-D4C9-4F87-9772-CFD836D028F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BB069-6756-469B-8F99-113E7A332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26362-FCA5-430F-8762-99D082B74D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687891-349C-4AC6-949F-4BE7D102D47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EA4709-387A-47D7-B93A-8663D9A4D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7/10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C:\Documents and Settings\User\Local Settings\Temporary Internet Files\Content.IE5\T4N5STZ5\MP900405022[1].jpg"/>
          <p:cNvPicPr>
            <a:picLocks noChangeAspect="1" noChangeArrowheads="1"/>
          </p:cNvPicPr>
          <p:nvPr/>
        </p:nvPicPr>
        <p:blipFill>
          <a:blip r:embed="rId2">
            <a:lum bright="40000"/>
          </a:blip>
          <a:srcRect/>
          <a:stretch>
            <a:fillRect/>
          </a:stretch>
        </p:blipFill>
        <p:spPr bwMode="auto">
          <a:xfrm>
            <a:off x="250825" y="476250"/>
            <a:ext cx="8677275" cy="578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133475" y="692150"/>
            <a:ext cx="6911975" cy="237648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NAŠI OBOJŽIVELNÍCI</a:t>
            </a:r>
            <a:endParaRPr lang="cs-CZ" sz="8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7596188" y="6381750"/>
            <a:ext cx="1152525" cy="47625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/>
              <a:t>Obr.1</a:t>
            </a:r>
            <a:endParaRPr lang="cs-CZ"/>
          </a:p>
        </p:txBody>
      </p:sp>
      <p:sp>
        <p:nvSpPr>
          <p:cNvPr id="15364" name="TextovéPole 1"/>
          <p:cNvSpPr txBox="1">
            <a:spLocks noChangeArrowheads="1"/>
          </p:cNvSpPr>
          <p:nvPr/>
        </p:nvSpPr>
        <p:spPr bwMode="auto">
          <a:xfrm>
            <a:off x="900113" y="3644900"/>
            <a:ext cx="748823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Klíčová slova: ocasatí a bezocasí obojživelníci, čolek horský, mlok skvrnitý, skokan, hnědý, skokan zelený …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Anotace: pomocí prezentace seznámení s druhy našich obojživelníků a jejich možnou ochranou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OBOJŽIVELNÍKY DĚLÍME NA DVĚ SKUPINY:  </a:t>
            </a:r>
            <a:br>
              <a:rPr lang="cs-CZ" sz="3600" smtClean="0"/>
            </a:br>
            <a:endParaRPr lang="cs-CZ" sz="360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61FB4C-C560-42EA-BF64-9E8B88FCF6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7661FB4C-C560-42EA-BF64-9E8B88FCF6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D16462-6DA9-49A8-9D33-CD5506E0C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7AD16462-6DA9-49A8-9D33-CD5506E0C2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A133A4-92D7-4146-B005-7A08E5592D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9FA133A4-92D7-4146-B005-7A08E5592D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FB32C8-D465-4F2F-98C0-249C6237A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B1FB32C8-D465-4F2F-98C0-249C6237A3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74638"/>
            <a:ext cx="8153400" cy="2468562"/>
          </a:xfrm>
        </p:spPr>
        <p:txBody>
          <a:bodyPr/>
          <a:lstStyle/>
          <a:p>
            <a:r>
              <a:rPr lang="cs-CZ" sz="3600" b="1" smtClean="0"/>
              <a:t>ČOLEK OBECNÝ, HORSKÝ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- </a:t>
            </a:r>
            <a:r>
              <a:rPr lang="cs-CZ" sz="2800" smtClean="0"/>
              <a:t>pohlavní dimorfismus = samec pestřeji zbarvený než samice</a:t>
            </a:r>
            <a:br>
              <a:rPr lang="cs-CZ" sz="2800" smtClean="0"/>
            </a:br>
            <a:r>
              <a:rPr lang="cs-CZ" sz="2800" smtClean="0"/>
              <a:t>- potrava: hmyz, drobní korýši, pavouky, červy</a:t>
            </a:r>
            <a:br>
              <a:rPr lang="cs-CZ" sz="2800" smtClean="0"/>
            </a:br>
            <a:r>
              <a:rPr lang="cs-CZ" sz="2800" smtClean="0"/>
              <a:t>- noční živočichové  </a:t>
            </a:r>
          </a:p>
        </p:txBody>
      </p:sp>
      <p:pic>
        <p:nvPicPr>
          <p:cNvPr id="17410" name="Zástupný symbol pro obsah 5" descr="čolek obecný, samec (2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3141663"/>
            <a:ext cx="4038600" cy="2070100"/>
          </a:xfrm>
        </p:spPr>
      </p:pic>
      <p:pic>
        <p:nvPicPr>
          <p:cNvPr id="17411" name="Zástupný symbol pro obsah 7" descr="čolek horský, samice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16463" y="2997200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506662"/>
          </a:xfrm>
        </p:spPr>
        <p:txBody>
          <a:bodyPr/>
          <a:lstStyle/>
          <a:p>
            <a:r>
              <a:rPr lang="cs-CZ" sz="3600" b="1" smtClean="0"/>
              <a:t>MLOK SKVRNITÝ</a:t>
            </a: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smtClean="0"/>
              <a:t>- </a:t>
            </a:r>
            <a:r>
              <a:rPr lang="cs-CZ" sz="2800" b="1" smtClean="0"/>
              <a:t> </a:t>
            </a:r>
            <a:r>
              <a:rPr lang="cs-CZ" sz="2800" smtClean="0"/>
              <a:t>výskyt: vlhká místa v  lese</a:t>
            </a:r>
            <a:br>
              <a:rPr lang="cs-CZ" sz="2800" smtClean="0"/>
            </a:br>
            <a:r>
              <a:rPr lang="cs-CZ" sz="2800" smtClean="0"/>
              <a:t>- je živorodý, samička rodí pulce do vody zjara</a:t>
            </a:r>
            <a:br>
              <a:rPr lang="cs-CZ" sz="2800" smtClean="0"/>
            </a:br>
            <a:r>
              <a:rPr lang="cs-CZ" sz="2800" smtClean="0"/>
              <a:t>- noční živočich</a:t>
            </a:r>
            <a:br>
              <a:rPr lang="cs-CZ" sz="2800" smtClean="0"/>
            </a:br>
            <a:r>
              <a:rPr lang="cs-CZ" sz="2800" smtClean="0"/>
              <a:t>- potrava: hmyz, žížaly, slimáci</a:t>
            </a:r>
            <a:endParaRPr lang="cs-CZ" sz="2800" b="1" smtClean="0"/>
          </a:p>
        </p:txBody>
      </p:sp>
      <p:graphicFrame>
        <p:nvGraphicFramePr>
          <p:cNvPr id="1033" name="Object 9"/>
          <p:cNvGraphicFramePr>
            <a:graphicFrameLocks noGrp="1" noChangeAspect="1"/>
          </p:cNvGraphicFramePr>
          <p:nvPr>
            <p:ph sz="half" idx="1"/>
          </p:nvPr>
        </p:nvGraphicFramePr>
        <p:xfrm>
          <a:off x="866775" y="3038475"/>
          <a:ext cx="3219450" cy="2751138"/>
        </p:xfrm>
        <a:graphic>
          <a:graphicData uri="http://schemas.openxmlformats.org/presentationml/2006/ole">
            <p:oleObj spid="_x0000_s1033" name="Graf" r:id="rId3" imgW="3219484" imgH="3914806" progId="MSGraph.Chart.8">
              <p:embed followColorScheme="full"/>
            </p:oleObj>
          </a:graphicData>
        </a:graphic>
      </p:graphicFrame>
      <p:pic>
        <p:nvPicPr>
          <p:cNvPr id="1035" name="Zástupný symbol pro obsah 6" descr="mlok skvrnitý.JPG"/>
          <p:cNvPicPr>
            <a:picLocks noGrp="1" noChangeAspect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2484438" y="3068638"/>
            <a:ext cx="4038600" cy="30241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33375"/>
            <a:ext cx="8229600" cy="1981200"/>
          </a:xfrm>
        </p:spPr>
        <p:txBody>
          <a:bodyPr/>
          <a:lstStyle/>
          <a:p>
            <a:r>
              <a:rPr lang="cs-CZ" sz="3600" b="1" smtClean="0"/>
              <a:t>ROPUCHA OBECNÁ</a:t>
            </a:r>
            <a:r>
              <a:rPr lang="cs-CZ" sz="2800" smtClean="0"/>
              <a:t> </a:t>
            </a:r>
            <a:br>
              <a:rPr lang="cs-CZ" sz="2800" smtClean="0"/>
            </a:br>
            <a:r>
              <a:rPr lang="cs-CZ" sz="2800" smtClean="0"/>
              <a:t>- největší naše žába (až 15 cm)</a:t>
            </a:r>
            <a:br>
              <a:rPr lang="cs-CZ" sz="2800" smtClean="0"/>
            </a:br>
            <a:r>
              <a:rPr lang="cs-CZ" sz="2800" smtClean="0"/>
              <a:t>- většinou jen leze </a:t>
            </a:r>
            <a:br>
              <a:rPr lang="cs-CZ" sz="2800" smtClean="0"/>
            </a:br>
            <a:r>
              <a:rPr lang="cs-CZ" sz="2800" smtClean="0"/>
              <a:t>- žije ve vlhkých místech , často daleko od vody</a:t>
            </a:r>
            <a:br>
              <a:rPr lang="cs-CZ" sz="2800" smtClean="0"/>
            </a:br>
            <a:r>
              <a:rPr lang="cs-CZ" sz="2800" smtClean="0"/>
              <a:t>- potrava: hmyz, měkkýši, žížaly</a:t>
            </a:r>
          </a:p>
        </p:txBody>
      </p:sp>
      <p:pic>
        <p:nvPicPr>
          <p:cNvPr id="20482" name="Zástupný symbol pro obsah 7" descr="ropucha obecná (c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2924175"/>
            <a:ext cx="4038600" cy="3028950"/>
          </a:xfrm>
        </p:spPr>
      </p:pic>
      <p:pic>
        <p:nvPicPr>
          <p:cNvPr id="20483" name="Zástupný symbol pro obsah 6" descr="ropucha obecná (5)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3438" y="3141663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6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4000" b="1" dirty="0" smtClean="0"/>
              <a:t>ROZMNOŽOVÁNÍ ROPUCHY OBECNÉ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-vajíčka slepuje hlenem do šňůrek    (několik metrů)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21506" name="AutoShape 5" descr="9k="/>
          <p:cNvSpPr>
            <a:spLocks noChangeAspect="1" noChangeArrowheads="1"/>
          </p:cNvSpPr>
          <p:nvPr/>
        </p:nvSpPr>
        <p:spPr bwMode="auto">
          <a:xfrm>
            <a:off x="63500" y="-20638"/>
            <a:ext cx="1609725" cy="1238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1507" name="AutoShape 14" descr="9k="/>
          <p:cNvSpPr>
            <a:spLocks noChangeAspect="1" noChangeArrowheads="1"/>
          </p:cNvSpPr>
          <p:nvPr/>
        </p:nvSpPr>
        <p:spPr bwMode="auto">
          <a:xfrm>
            <a:off x="63500" y="-20638"/>
            <a:ext cx="1609725" cy="1238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1508" name="Zástupný symbol pro obsah 7" descr="ropucha obecná (1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68538" y="2781300"/>
            <a:ext cx="4038600" cy="30273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239962"/>
          </a:xfrm>
        </p:spPr>
        <p:txBody>
          <a:bodyPr/>
          <a:lstStyle/>
          <a:p>
            <a:r>
              <a:rPr lang="cs-CZ" sz="3600" b="1" smtClean="0"/>
              <a:t>SKOKAN HNĚDÝ</a:t>
            </a: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smtClean="0"/>
              <a:t>- nejhojnější náš skokan (10cm) </a:t>
            </a:r>
            <a:br>
              <a:rPr lang="cs-CZ" sz="2800" smtClean="0"/>
            </a:br>
            <a:r>
              <a:rPr lang="cs-CZ" sz="2800" smtClean="0"/>
              <a:t>- má silně vyvinuté zadní nohy, délka skoku až 1m</a:t>
            </a:r>
            <a:br>
              <a:rPr lang="cs-CZ" sz="2800" smtClean="0"/>
            </a:br>
            <a:r>
              <a:rPr lang="cs-CZ" sz="2800" smtClean="0"/>
              <a:t>- žije na souši ( louky, zahrady, pole) – daleko od vody</a:t>
            </a:r>
          </a:p>
        </p:txBody>
      </p:sp>
      <p:pic>
        <p:nvPicPr>
          <p:cNvPr id="22530" name="Zástupný symbol pro obsah 6" descr="skokan hnědý (4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420938"/>
            <a:ext cx="4038600" cy="3028950"/>
          </a:xfrm>
        </p:spPr>
      </p:pic>
      <p:pic>
        <p:nvPicPr>
          <p:cNvPr id="22531" name="Zástupný symbol pro obsah 8" descr="skokan hnědý (1)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16463" y="2997200"/>
            <a:ext cx="4038600" cy="30210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163762"/>
          </a:xfrm>
        </p:spPr>
        <p:txBody>
          <a:bodyPr/>
          <a:lstStyle/>
          <a:p>
            <a:r>
              <a:rPr lang="cs-CZ" sz="3600" b="1" smtClean="0"/>
              <a:t>SKOKAN ZELENÝ</a:t>
            </a:r>
            <a:r>
              <a:rPr lang="cs-CZ" sz="2800" b="1" smtClean="0"/>
              <a:t> </a:t>
            </a:r>
            <a:r>
              <a:rPr lang="cs-CZ" sz="2800" smtClean="0"/>
              <a:t>(10 cm)</a:t>
            </a:r>
            <a:br>
              <a:rPr lang="cs-CZ" sz="2800" smtClean="0"/>
            </a:br>
            <a:r>
              <a:rPr lang="cs-CZ" sz="2800" smtClean="0"/>
              <a:t>- výskyt: tůně, rybníky, hustě zarostlé břehy</a:t>
            </a:r>
            <a:br>
              <a:rPr lang="cs-CZ" sz="2800" smtClean="0"/>
            </a:br>
            <a:r>
              <a:rPr lang="cs-CZ" sz="2800" smtClean="0"/>
              <a:t>- samečkové vydávají skřehotavý zvuk, který je zesilován ozvučenými měchýřky u koutků úst</a:t>
            </a:r>
          </a:p>
        </p:txBody>
      </p:sp>
      <p:pic>
        <p:nvPicPr>
          <p:cNvPr id="23554" name="Zástupný symbol pro obsah 5" descr="skokan zelený u jezírka (1)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2997200"/>
            <a:ext cx="4038600" cy="3028950"/>
          </a:xfrm>
        </p:spPr>
      </p:pic>
      <p:pic>
        <p:nvPicPr>
          <p:cNvPr id="23555" name="Zástupný symbol pro obsah 7" descr="skokan.t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3438" y="2924175"/>
            <a:ext cx="4038600" cy="2946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Skokan zpívá</a:t>
            </a:r>
          </a:p>
        </p:txBody>
      </p:sp>
      <p:pic>
        <p:nvPicPr>
          <p:cNvPr id="24578" name="Zástupný symbol pro obsah 5" descr="skokan zpívá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2362200"/>
          </a:xfrm>
        </p:spPr>
        <p:txBody>
          <a:bodyPr/>
          <a:lstStyle/>
          <a:p>
            <a:r>
              <a:rPr lang="cs-CZ" sz="3600" b="1" smtClean="0"/>
              <a:t>KUŇKA ŽLUTOBŘICHÁ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2800" smtClean="0"/>
              <a:t>- vývojově nejstarší skupinou žab</a:t>
            </a:r>
            <a:br>
              <a:rPr lang="cs-CZ" sz="2800" smtClean="0"/>
            </a:br>
            <a:r>
              <a:rPr lang="cs-CZ" sz="2800" smtClean="0"/>
              <a:t>- mají bradavičnatou kůži </a:t>
            </a:r>
            <a:br>
              <a:rPr lang="cs-CZ" sz="2800" smtClean="0"/>
            </a:br>
            <a:r>
              <a:rPr lang="cs-CZ" sz="2800" smtClean="0"/>
              <a:t>- výskyt: tůně, rybníky, kaluže </a:t>
            </a:r>
            <a:br>
              <a:rPr lang="cs-CZ" sz="2800" smtClean="0"/>
            </a:br>
            <a:r>
              <a:rPr lang="cs-CZ" sz="2800" smtClean="0"/>
              <a:t>potrava: hmyz, červy, drobní živočichové</a:t>
            </a:r>
          </a:p>
        </p:txBody>
      </p:sp>
      <p:pic>
        <p:nvPicPr>
          <p:cNvPr id="25602" name="Zástupný symbol pro obsah 7" descr="kuňka.a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12202" r="11375" b="23303"/>
          <a:stretch>
            <a:fillRect/>
          </a:stretch>
        </p:blipFill>
        <p:spPr>
          <a:xfrm>
            <a:off x="1116013" y="3357563"/>
            <a:ext cx="2808287" cy="2663825"/>
          </a:xfrm>
        </p:spPr>
      </p:pic>
      <p:pic>
        <p:nvPicPr>
          <p:cNvPr id="25603" name="Zástupný symbol pro obsah 6" descr="kuňka.b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364163" y="2997200"/>
            <a:ext cx="2295525" cy="331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3001963"/>
          </a:xfrm>
        </p:spPr>
        <p:txBody>
          <a:bodyPr/>
          <a:lstStyle/>
          <a:p>
            <a:r>
              <a:rPr lang="cs-CZ" sz="3200" b="1" smtClean="0"/>
              <a:t>ROSNIČKA ZELENÁ </a:t>
            </a:r>
            <a:r>
              <a:rPr lang="cs-CZ" sz="2400" b="1" smtClean="0"/>
              <a:t>– </a:t>
            </a:r>
            <a:r>
              <a:rPr lang="cs-CZ" sz="2400" smtClean="0"/>
              <a:t>(</a:t>
            </a:r>
            <a:r>
              <a:rPr lang="cs-CZ" sz="2400" b="1" smtClean="0"/>
              <a:t> </a:t>
            </a:r>
            <a:r>
              <a:rPr lang="cs-CZ" sz="2400" smtClean="0"/>
              <a:t>6cm )</a:t>
            </a: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smtClean="0"/>
              <a:t>- žije na stromech a keřích</a:t>
            </a:r>
            <a:br>
              <a:rPr lang="cs-CZ" sz="2400" smtClean="0"/>
            </a:br>
            <a:r>
              <a:rPr lang="cs-CZ" sz="2400" smtClean="0"/>
              <a:t>- na koncích prstů jsou přísavné terčíky</a:t>
            </a:r>
            <a:br>
              <a:rPr lang="cs-CZ" sz="2400" smtClean="0"/>
            </a:br>
            <a:r>
              <a:rPr lang="cs-CZ" sz="2400" smtClean="0"/>
              <a:t>- výskyt: vlhké listnaté a smíšené lesy s tůňkami a rybníky</a:t>
            </a:r>
            <a:br>
              <a:rPr lang="cs-CZ" sz="2400" smtClean="0"/>
            </a:br>
            <a:r>
              <a:rPr lang="cs-CZ" sz="2400" smtClean="0"/>
              <a:t>- přizpůsobuje se barvou prostředí</a:t>
            </a:r>
            <a:br>
              <a:rPr lang="cs-CZ" sz="2400" smtClean="0"/>
            </a:br>
            <a:r>
              <a:rPr lang="cs-CZ" sz="2400" smtClean="0"/>
              <a:t>- samečkové mají na hrdle ozvučenou blánu, která se při skřehotání nafukuje</a:t>
            </a:r>
            <a:br>
              <a:rPr lang="cs-CZ" sz="2400" smtClean="0"/>
            </a:br>
            <a:r>
              <a:rPr lang="cs-CZ" sz="2400" smtClean="0"/>
              <a:t>potrava: hmyz</a:t>
            </a:r>
            <a:endParaRPr lang="cs-CZ" sz="2400" b="1" smtClean="0"/>
          </a:p>
        </p:txBody>
      </p:sp>
      <p:pic>
        <p:nvPicPr>
          <p:cNvPr id="26626" name="Zástupný symbol pro obsah 5" descr="rosnička ve vodě.a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3573463"/>
            <a:ext cx="4038600" cy="3028950"/>
          </a:xfrm>
        </p:spPr>
      </p:pic>
      <p:pic>
        <p:nvPicPr>
          <p:cNvPr id="26627" name="Zástupný symbol pro obsah 7" descr="rosnička zelená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00563" y="3573463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OCHRANA OBOJŽIVELNÍKŮ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229600" cy="4525962"/>
          </a:xfrm>
        </p:spPr>
        <p:txBody>
          <a:bodyPr/>
          <a:lstStyle/>
          <a:p>
            <a:pPr algn="ctr"/>
            <a:r>
              <a:rPr lang="cs-CZ" sz="4000" smtClean="0"/>
              <a:t>Obojživelníci jsou velmi citliví na čistotu vod.</a:t>
            </a:r>
          </a:p>
          <a:p>
            <a:pPr algn="ctr">
              <a:buFont typeface="Arial" charset="0"/>
              <a:buNone/>
            </a:pPr>
            <a:r>
              <a:rPr lang="cs-CZ" sz="4000" smtClean="0"/>
              <a:t> </a:t>
            </a:r>
          </a:p>
          <a:p>
            <a:pPr algn="ctr"/>
            <a:r>
              <a:rPr lang="cs-CZ" sz="4000" smtClean="0"/>
              <a:t>V důsledku rostoucího znečištění vodních zdrojů obojživelníků ubývá.</a:t>
            </a:r>
          </a:p>
          <a:p>
            <a:pPr algn="ctr"/>
            <a:endParaRPr lang="cs-CZ" sz="4000" smtClean="0"/>
          </a:p>
          <a:p>
            <a:pPr algn="ctr"/>
            <a:r>
              <a:rPr lang="cs-CZ" sz="4000" smtClean="0"/>
              <a:t>Proto jsou u nás v ČR chráněni.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/>
          <a:lstStyle/>
          <a:p>
            <a:r>
              <a:rPr lang="cs-CZ" b="1" smtClean="0"/>
              <a:t>Přizpůsobení se žab tropických deštných lesů svému prostředí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2800" smtClean="0"/>
          </a:p>
          <a:p>
            <a:r>
              <a:rPr lang="cs-CZ" sz="2800" smtClean="0"/>
              <a:t>Na dlouhých prstech mají přísavné polštářky </a:t>
            </a:r>
            <a:r>
              <a:rPr lang="cs-CZ" sz="2800" smtClean="0">
                <a:latin typeface="Arial" charset="0"/>
              </a:rPr>
              <a:t>                           </a:t>
            </a:r>
            <a:r>
              <a:rPr lang="cs-CZ" sz="2800" smtClean="0"/>
              <a:t>s lepkavým povrchem – díky tomu se pevně drží na rostlinách, šplhají po větvích a listech.</a:t>
            </a:r>
          </a:p>
          <a:p>
            <a:r>
              <a:rPr lang="cs-CZ" sz="2800" smtClean="0"/>
              <a:t>Zbarvení kůže jim slouží k maskování nebo vystrašení nepřítele (predátora). </a:t>
            </a:r>
          </a:p>
          <a:p>
            <a:r>
              <a:rPr lang="cs-CZ" sz="2800" smtClean="0"/>
              <a:t>Některé žáby dokážou plachtit (šíronožky) – jejich velká chodidla a dlouhé prsty spojené plovací blánou fungují jako padák. </a:t>
            </a:r>
          </a:p>
          <a:p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/>
            </a:r>
            <a:br>
              <a:rPr lang="cs-CZ" sz="3200" smtClean="0"/>
            </a:br>
            <a:r>
              <a:rPr lang="cs-CZ" b="1" smtClean="0"/>
              <a:t>ŠÍPOVÉ ŽABKY</a:t>
            </a:r>
            <a:r>
              <a:rPr lang="cs-CZ" sz="3200" smtClean="0"/>
              <a:t/>
            </a:r>
            <a:br>
              <a:rPr lang="cs-CZ" sz="3200" smtClean="0"/>
            </a:br>
            <a:endParaRPr lang="cs-CZ" sz="320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/>
              <a:t>získávají jed od roztočů – samy ho nevytváří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- </a:t>
            </a:r>
            <a:r>
              <a:rPr lang="cs-CZ" sz="4000" dirty="0" err="1" smtClean="0"/>
              <a:t>kuráre</a:t>
            </a:r>
            <a:r>
              <a:rPr lang="cs-CZ" sz="4000" dirty="0" smtClean="0"/>
              <a:t> = jed, kterým napouští domorodci své šípy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výskyt: Jižní Amerika (Amazonie)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Obrázek 1 je dostupný pod licencí Microsoft Office 2007.com</a:t>
            </a:r>
          </a:p>
          <a:p>
            <a:pPr>
              <a:buFont typeface="Arial" charset="0"/>
              <a:buNone/>
            </a:pPr>
            <a:r>
              <a:rPr lang="cs-CZ" smtClean="0"/>
              <a:t>Ostatní obrázky se souhlasem Renaty Daňkové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370</Words>
  <Application>Microsoft Office PowerPoint</Application>
  <PresentationFormat>On-screen Show (4:3)</PresentationFormat>
  <Paragraphs>53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Calibri</vt:lpstr>
      <vt:lpstr>Arial</vt:lpstr>
      <vt:lpstr>Times New Roman</vt:lpstr>
      <vt:lpstr>Motiv sady Office</vt:lpstr>
      <vt:lpstr>Motiv sady Office</vt:lpstr>
      <vt:lpstr>Graf</vt:lpstr>
      <vt:lpstr>Snímek 1</vt:lpstr>
      <vt:lpstr>Snímek 2</vt:lpstr>
      <vt:lpstr> OBOJŽIVELNÍKY DĚLÍME NA DVĚ SKUPINY:   </vt:lpstr>
      <vt:lpstr>ČOLEK OBECNÝ, HORSKÝ - pohlavní dimorfismus = samec pestřeji zbarvený než samice - potrava: hmyz, drobní korýši, pavouky, červy - noční živočichové  </vt:lpstr>
      <vt:lpstr>MLOK SKVRNITÝ -  výskyt: vlhká místa v  lese - je živorodý, samička rodí pulce do vody zjara - noční živočich - potrava: hmyz, žížaly, slimáci</vt:lpstr>
      <vt:lpstr>ROPUCHA OBECNÁ  - největší naše žába (až 15 cm) - většinou jen leze  - žije ve vlhkých místech , často daleko od vody - potrava: hmyz, měkkýši, žížaly</vt:lpstr>
      <vt:lpstr>  ROZMNOŽOVÁNÍ ROPUCHY OBECNÉ -vajíčka slepuje hlenem do šňůrek    (několik metrů) </vt:lpstr>
      <vt:lpstr>SKOKAN HNĚDÝ - nejhojnější náš skokan (10cm)  - má silně vyvinuté zadní nohy, délka skoku až 1m - žije na souši ( louky, zahrady, pole) – daleko od vody</vt:lpstr>
      <vt:lpstr>SKOKAN ZELENÝ (10 cm) - výskyt: tůně, rybníky, hustě zarostlé břehy - samečkové vydávají skřehotavý zvuk, který je zesilován ozvučenými měchýřky u koutků úst</vt:lpstr>
      <vt:lpstr>Skokan zpívá</vt:lpstr>
      <vt:lpstr>KUŇKA ŽLUTOBŘICHÁ - vývojově nejstarší skupinou žab - mají bradavičnatou kůži  - výskyt: tůně, rybníky, kaluže  potrava: hmyz, červy, drobní živočichové</vt:lpstr>
      <vt:lpstr>ROSNIČKA ZELENÁ – ( 6cm ) - žije na stromech a keřích - na koncích prstů jsou přísavné terčíky - výskyt: vlhké listnaté a smíšené lesy s tůňkami a rybníky - přizpůsobuje se barvou prostředí - samečkové mají na hrdle ozvučenou blánu, která se při skřehotání nafukuje potrava: hmyz</vt:lpstr>
      <vt:lpstr>OCHRANA OBOJŽIVELNÍKŮ</vt:lpstr>
      <vt:lpstr>Přizpůsobení se žab tropických deštných lesů svému prostředí</vt:lpstr>
      <vt:lpstr>  ŠÍPOVÉ ŽABKY 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Střížková</dc:creator>
  <cp:lastModifiedBy>DUM</cp:lastModifiedBy>
  <cp:revision>15</cp:revision>
  <dcterms:modified xsi:type="dcterms:W3CDTF">2013-07-03T19:18:51Z</dcterms:modified>
</cp:coreProperties>
</file>