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9" r:id="rId2"/>
    <p:sldId id="257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7" r:id="rId11"/>
    <p:sldId id="258" r:id="rId12"/>
    <p:sldId id="26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B2B808-2E5E-4C86-9F5E-32D0ED93A0CC}" type="doc">
      <dgm:prSet loTypeId="urn:microsoft.com/office/officeart/2005/8/layout/default#11" loCatId="list" qsTypeId="urn:microsoft.com/office/officeart/2005/8/quickstyle/simple1#15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4D8F8A0A-5F0F-4259-82CD-D0A645C34483}">
      <dgm:prSet phldrT="[Text]"/>
      <dgm:spPr/>
      <dgm:t>
        <a:bodyPr/>
        <a:lstStyle/>
        <a:p>
          <a:r>
            <a:rPr lang="cs-CZ" dirty="0" smtClean="0"/>
            <a:t>UŽOVKA OBOJKOVÁ</a:t>
          </a:r>
          <a:endParaRPr lang="cs-CZ" dirty="0"/>
        </a:p>
      </dgm:t>
    </dgm:pt>
    <dgm:pt modelId="{C85F9578-F918-44A7-B0B9-6E3A83A05393}" type="parTrans" cxnId="{B6042F41-50DC-4A7E-A72F-0478183E0A25}">
      <dgm:prSet/>
      <dgm:spPr/>
      <dgm:t>
        <a:bodyPr/>
        <a:lstStyle/>
        <a:p>
          <a:endParaRPr lang="cs-CZ"/>
        </a:p>
      </dgm:t>
    </dgm:pt>
    <dgm:pt modelId="{689BDF28-C0FF-4183-AD65-51BC83FEE5F9}" type="sibTrans" cxnId="{B6042F41-50DC-4A7E-A72F-0478183E0A25}">
      <dgm:prSet/>
      <dgm:spPr/>
      <dgm:t>
        <a:bodyPr/>
        <a:lstStyle/>
        <a:p>
          <a:endParaRPr lang="cs-CZ"/>
        </a:p>
      </dgm:t>
    </dgm:pt>
    <dgm:pt modelId="{20B57196-3FF6-4028-9348-C49BEAAC8E1F}">
      <dgm:prSet phldrT="[Text]"/>
      <dgm:spPr/>
      <dgm:t>
        <a:bodyPr/>
        <a:lstStyle/>
        <a:p>
          <a:r>
            <a:rPr lang="cs-CZ" dirty="0" smtClean="0"/>
            <a:t>UŽOVKA PODPLAMATÁ</a:t>
          </a:r>
          <a:endParaRPr lang="cs-CZ" dirty="0"/>
        </a:p>
      </dgm:t>
    </dgm:pt>
    <dgm:pt modelId="{EAE9BC20-C654-4991-AC3B-481730A4329C}" type="parTrans" cxnId="{F98AD38B-EF93-4EA0-9840-AC38581900DF}">
      <dgm:prSet/>
      <dgm:spPr/>
      <dgm:t>
        <a:bodyPr/>
        <a:lstStyle/>
        <a:p>
          <a:endParaRPr lang="cs-CZ"/>
        </a:p>
      </dgm:t>
    </dgm:pt>
    <dgm:pt modelId="{0A944796-CFA5-4E9F-B3D9-B5FD3CEAE247}" type="sibTrans" cxnId="{F98AD38B-EF93-4EA0-9840-AC38581900DF}">
      <dgm:prSet/>
      <dgm:spPr/>
      <dgm:t>
        <a:bodyPr/>
        <a:lstStyle/>
        <a:p>
          <a:endParaRPr lang="cs-CZ"/>
        </a:p>
      </dgm:t>
    </dgm:pt>
    <dgm:pt modelId="{7B80B8C6-E3D5-4EC2-A358-A48AEA57B0B9}">
      <dgm:prSet phldrT="[Text]"/>
      <dgm:spPr/>
      <dgm:t>
        <a:bodyPr/>
        <a:lstStyle/>
        <a:p>
          <a:r>
            <a:rPr lang="cs-CZ" dirty="0" smtClean="0"/>
            <a:t>UŽOVKA STROMOVÁ</a:t>
          </a:r>
          <a:endParaRPr lang="cs-CZ" dirty="0"/>
        </a:p>
      </dgm:t>
    </dgm:pt>
    <dgm:pt modelId="{5B97B11A-7516-4828-A5E3-A64C45504422}" type="parTrans" cxnId="{7EBDDF1A-0884-4FCC-9937-F6BB92C0B9DE}">
      <dgm:prSet/>
      <dgm:spPr/>
      <dgm:t>
        <a:bodyPr/>
        <a:lstStyle/>
        <a:p>
          <a:endParaRPr lang="cs-CZ"/>
        </a:p>
      </dgm:t>
    </dgm:pt>
    <dgm:pt modelId="{F56B1B13-0040-45A5-A3AA-386C452BFE2B}" type="sibTrans" cxnId="{7EBDDF1A-0884-4FCC-9937-F6BB92C0B9DE}">
      <dgm:prSet/>
      <dgm:spPr/>
      <dgm:t>
        <a:bodyPr/>
        <a:lstStyle/>
        <a:p>
          <a:endParaRPr lang="cs-CZ"/>
        </a:p>
      </dgm:t>
    </dgm:pt>
    <dgm:pt modelId="{8F81E634-8BFA-436E-93AD-0C51129E9FB9}">
      <dgm:prSet phldrT="[Text]"/>
      <dgm:spPr/>
      <dgm:t>
        <a:bodyPr/>
        <a:lstStyle/>
        <a:p>
          <a:r>
            <a:rPr lang="cs-CZ" dirty="0" smtClean="0"/>
            <a:t>UŽOVKA HLADKÁ</a:t>
          </a:r>
          <a:endParaRPr lang="cs-CZ" dirty="0"/>
        </a:p>
      </dgm:t>
    </dgm:pt>
    <dgm:pt modelId="{495003D4-8A48-4473-9899-01AC1333C533}" type="parTrans" cxnId="{694644DD-2643-4163-AD64-FB4F4D2D3B7B}">
      <dgm:prSet/>
      <dgm:spPr/>
      <dgm:t>
        <a:bodyPr/>
        <a:lstStyle/>
        <a:p>
          <a:endParaRPr lang="cs-CZ"/>
        </a:p>
      </dgm:t>
    </dgm:pt>
    <dgm:pt modelId="{7BFCB929-7412-4864-A9A6-27934788313D}" type="sibTrans" cxnId="{694644DD-2643-4163-AD64-FB4F4D2D3B7B}">
      <dgm:prSet/>
      <dgm:spPr/>
      <dgm:t>
        <a:bodyPr/>
        <a:lstStyle/>
        <a:p>
          <a:endParaRPr lang="cs-CZ"/>
        </a:p>
      </dgm:t>
    </dgm:pt>
    <dgm:pt modelId="{BBF61BF9-5532-40D0-A7E9-C77BD022CC52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ZMIJE OBECNÁ</a:t>
          </a:r>
          <a:endParaRPr lang="cs-CZ" dirty="0"/>
        </a:p>
      </dgm:t>
    </dgm:pt>
    <dgm:pt modelId="{5479D2E8-8E28-4FBF-802F-A84FD6A84EA1}" type="parTrans" cxnId="{864C5FA8-905E-4C12-A5DB-FBD05B0467D4}">
      <dgm:prSet/>
      <dgm:spPr/>
      <dgm:t>
        <a:bodyPr/>
        <a:lstStyle/>
        <a:p>
          <a:endParaRPr lang="cs-CZ"/>
        </a:p>
      </dgm:t>
    </dgm:pt>
    <dgm:pt modelId="{681DE42B-69E2-4C0B-9FCF-064CD99D1FF0}" type="sibTrans" cxnId="{864C5FA8-905E-4C12-A5DB-FBD05B0467D4}">
      <dgm:prSet/>
      <dgm:spPr/>
      <dgm:t>
        <a:bodyPr/>
        <a:lstStyle/>
        <a:p>
          <a:endParaRPr lang="cs-CZ"/>
        </a:p>
      </dgm:t>
    </dgm:pt>
    <dgm:pt modelId="{D2F2F721-F51E-4919-A823-0D3BF0D55417}" type="pres">
      <dgm:prSet presAssocID="{04B2B808-2E5E-4C86-9F5E-32D0ED93A0C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32F491C-62E5-4B67-B53E-C27ADB7ABB26}" type="pres">
      <dgm:prSet presAssocID="{4D8F8A0A-5F0F-4259-82CD-D0A645C34483}" presName="node" presStyleLbl="node1" presStyleIdx="0" presStyleCnt="5" custLinFactY="18935" custLinFactNeighborX="8802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B471F7-A80D-4A30-82C2-20DE1221C40B}" type="pres">
      <dgm:prSet presAssocID="{689BDF28-C0FF-4183-AD65-51BC83FEE5F9}" presName="sibTrans" presStyleCnt="0"/>
      <dgm:spPr/>
    </dgm:pt>
    <dgm:pt modelId="{E89DFE86-E944-4E67-B263-BF602868A35F}" type="pres">
      <dgm:prSet presAssocID="{20B57196-3FF6-4028-9348-C49BEAAC8E1F}" presName="node" presStyleLbl="node1" presStyleIdx="1" presStyleCnt="5" custLinFactNeighborX="5201" custLinFactNeighborY="-706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FF301F-45FC-42E8-A88F-FC4C4108F1BC}" type="pres">
      <dgm:prSet presAssocID="{0A944796-CFA5-4E9F-B3D9-B5FD3CEAE247}" presName="sibTrans" presStyleCnt="0"/>
      <dgm:spPr/>
    </dgm:pt>
    <dgm:pt modelId="{222115BF-B10E-4E56-A796-2E90F09F9EE9}" type="pres">
      <dgm:prSet presAssocID="{7B80B8C6-E3D5-4EC2-A358-A48AEA57B0B9}" presName="node" presStyleLbl="node1" presStyleIdx="2" presStyleCnt="5" custLinFactX="-4799" custLinFactY="18935" custLinFactNeighborX="-10000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20155F-A7ED-46BC-A081-18748F0E4C3A}" type="pres">
      <dgm:prSet presAssocID="{F56B1B13-0040-45A5-A3AA-386C452BFE2B}" presName="sibTrans" presStyleCnt="0"/>
      <dgm:spPr/>
    </dgm:pt>
    <dgm:pt modelId="{1BCADB0E-355A-4920-ADE2-55ED1C1BA126}" type="pres">
      <dgm:prSet presAssocID="{8F81E634-8BFA-436E-93AD-0C51129E9FB9}" presName="node" presStyleLbl="node1" presStyleIdx="3" presStyleCnt="5" custLinFactY="-23730" custLinFactNeighborX="-46198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D21DA4-4AFA-4F4C-B17C-93946B0E413E}" type="pres">
      <dgm:prSet presAssocID="{7BFCB929-7412-4864-A9A6-27934788313D}" presName="sibTrans" presStyleCnt="0"/>
      <dgm:spPr/>
    </dgm:pt>
    <dgm:pt modelId="{36D9A88B-BF54-4FD6-9EE6-7FD89EFAA64C}" type="pres">
      <dgm:prSet presAssocID="{BBF61BF9-5532-40D0-A7E9-C77BD022CC52}" presName="node" presStyleLbl="node1" presStyleIdx="4" presStyleCnt="5" custLinFactNeighborX="53799" custLinFactNeighborY="-6306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056E592-7979-4063-95E5-A6CF0B2E8FF3}" type="presOf" srcId="{7B80B8C6-E3D5-4EC2-A358-A48AEA57B0B9}" destId="{222115BF-B10E-4E56-A796-2E90F09F9EE9}" srcOrd="0" destOrd="0" presId="urn:microsoft.com/office/officeart/2005/8/layout/default#11"/>
    <dgm:cxn modelId="{8B2B71A8-4811-4630-BE07-6BC01488C568}" type="presOf" srcId="{04B2B808-2E5E-4C86-9F5E-32D0ED93A0CC}" destId="{D2F2F721-F51E-4919-A823-0D3BF0D55417}" srcOrd="0" destOrd="0" presId="urn:microsoft.com/office/officeart/2005/8/layout/default#11"/>
    <dgm:cxn modelId="{7EBDDF1A-0884-4FCC-9937-F6BB92C0B9DE}" srcId="{04B2B808-2E5E-4C86-9F5E-32D0ED93A0CC}" destId="{7B80B8C6-E3D5-4EC2-A358-A48AEA57B0B9}" srcOrd="2" destOrd="0" parTransId="{5B97B11A-7516-4828-A5E3-A64C45504422}" sibTransId="{F56B1B13-0040-45A5-A3AA-386C452BFE2B}"/>
    <dgm:cxn modelId="{694644DD-2643-4163-AD64-FB4F4D2D3B7B}" srcId="{04B2B808-2E5E-4C86-9F5E-32D0ED93A0CC}" destId="{8F81E634-8BFA-436E-93AD-0C51129E9FB9}" srcOrd="3" destOrd="0" parTransId="{495003D4-8A48-4473-9899-01AC1333C533}" sibTransId="{7BFCB929-7412-4864-A9A6-27934788313D}"/>
    <dgm:cxn modelId="{B6042F41-50DC-4A7E-A72F-0478183E0A25}" srcId="{04B2B808-2E5E-4C86-9F5E-32D0ED93A0CC}" destId="{4D8F8A0A-5F0F-4259-82CD-D0A645C34483}" srcOrd="0" destOrd="0" parTransId="{C85F9578-F918-44A7-B0B9-6E3A83A05393}" sibTransId="{689BDF28-C0FF-4183-AD65-51BC83FEE5F9}"/>
    <dgm:cxn modelId="{6CA3F59B-13EC-4EEE-802F-7829BC83267D}" type="presOf" srcId="{8F81E634-8BFA-436E-93AD-0C51129E9FB9}" destId="{1BCADB0E-355A-4920-ADE2-55ED1C1BA126}" srcOrd="0" destOrd="0" presId="urn:microsoft.com/office/officeart/2005/8/layout/default#11"/>
    <dgm:cxn modelId="{FA8C5D5A-625C-4AE9-81F8-F06FB7789F2A}" type="presOf" srcId="{BBF61BF9-5532-40D0-A7E9-C77BD022CC52}" destId="{36D9A88B-BF54-4FD6-9EE6-7FD89EFAA64C}" srcOrd="0" destOrd="0" presId="urn:microsoft.com/office/officeart/2005/8/layout/default#11"/>
    <dgm:cxn modelId="{68B3C626-A230-4DC2-AF7E-0EF776A610A8}" type="presOf" srcId="{20B57196-3FF6-4028-9348-C49BEAAC8E1F}" destId="{E89DFE86-E944-4E67-B263-BF602868A35F}" srcOrd="0" destOrd="0" presId="urn:microsoft.com/office/officeart/2005/8/layout/default#11"/>
    <dgm:cxn modelId="{65ED90DD-8BE4-4286-A7A2-0C757BFEEEDA}" type="presOf" srcId="{4D8F8A0A-5F0F-4259-82CD-D0A645C34483}" destId="{C32F491C-62E5-4B67-B53E-C27ADB7ABB26}" srcOrd="0" destOrd="0" presId="urn:microsoft.com/office/officeart/2005/8/layout/default#11"/>
    <dgm:cxn modelId="{864C5FA8-905E-4C12-A5DB-FBD05B0467D4}" srcId="{04B2B808-2E5E-4C86-9F5E-32D0ED93A0CC}" destId="{BBF61BF9-5532-40D0-A7E9-C77BD022CC52}" srcOrd="4" destOrd="0" parTransId="{5479D2E8-8E28-4FBF-802F-A84FD6A84EA1}" sibTransId="{681DE42B-69E2-4C0B-9FCF-064CD99D1FF0}"/>
    <dgm:cxn modelId="{F98AD38B-EF93-4EA0-9840-AC38581900DF}" srcId="{04B2B808-2E5E-4C86-9F5E-32D0ED93A0CC}" destId="{20B57196-3FF6-4028-9348-C49BEAAC8E1F}" srcOrd="1" destOrd="0" parTransId="{EAE9BC20-C654-4991-AC3B-481730A4329C}" sibTransId="{0A944796-CFA5-4E9F-B3D9-B5FD3CEAE247}"/>
    <dgm:cxn modelId="{32C88CF2-AAF2-4822-8FC0-8B289BBC3C28}" type="presParOf" srcId="{D2F2F721-F51E-4919-A823-0D3BF0D55417}" destId="{C32F491C-62E5-4B67-B53E-C27ADB7ABB26}" srcOrd="0" destOrd="0" presId="urn:microsoft.com/office/officeart/2005/8/layout/default#11"/>
    <dgm:cxn modelId="{459F8903-A23F-435C-A811-ADAB01BB3CAA}" type="presParOf" srcId="{D2F2F721-F51E-4919-A823-0D3BF0D55417}" destId="{D6B471F7-A80D-4A30-82C2-20DE1221C40B}" srcOrd="1" destOrd="0" presId="urn:microsoft.com/office/officeart/2005/8/layout/default#11"/>
    <dgm:cxn modelId="{BFEAE337-E826-48E6-9273-605E694636E1}" type="presParOf" srcId="{D2F2F721-F51E-4919-A823-0D3BF0D55417}" destId="{E89DFE86-E944-4E67-B263-BF602868A35F}" srcOrd="2" destOrd="0" presId="urn:microsoft.com/office/officeart/2005/8/layout/default#11"/>
    <dgm:cxn modelId="{54BD53C0-3B02-4581-BA68-B3BA81383C8A}" type="presParOf" srcId="{D2F2F721-F51E-4919-A823-0D3BF0D55417}" destId="{CCFF301F-45FC-42E8-A88F-FC4C4108F1BC}" srcOrd="3" destOrd="0" presId="urn:microsoft.com/office/officeart/2005/8/layout/default#11"/>
    <dgm:cxn modelId="{4CF04F59-A41A-47D6-87DB-2131D5FDB374}" type="presParOf" srcId="{D2F2F721-F51E-4919-A823-0D3BF0D55417}" destId="{222115BF-B10E-4E56-A796-2E90F09F9EE9}" srcOrd="4" destOrd="0" presId="urn:microsoft.com/office/officeart/2005/8/layout/default#11"/>
    <dgm:cxn modelId="{CE00DF9A-6685-4354-B4F3-CEAAB14E8176}" type="presParOf" srcId="{D2F2F721-F51E-4919-A823-0D3BF0D55417}" destId="{D020155F-A7ED-46BC-A081-18748F0E4C3A}" srcOrd="5" destOrd="0" presId="urn:microsoft.com/office/officeart/2005/8/layout/default#11"/>
    <dgm:cxn modelId="{745BC75E-9B08-41EC-BA14-15BC73633CA3}" type="presParOf" srcId="{D2F2F721-F51E-4919-A823-0D3BF0D55417}" destId="{1BCADB0E-355A-4920-ADE2-55ED1C1BA126}" srcOrd="6" destOrd="0" presId="urn:microsoft.com/office/officeart/2005/8/layout/default#11"/>
    <dgm:cxn modelId="{BC5E954F-CE2E-4A19-9773-4FCF93B7E1DC}" type="presParOf" srcId="{D2F2F721-F51E-4919-A823-0D3BF0D55417}" destId="{6FD21DA4-4AFA-4F4C-B17C-93946B0E413E}" srcOrd="7" destOrd="0" presId="urn:microsoft.com/office/officeart/2005/8/layout/default#11"/>
    <dgm:cxn modelId="{FAB8512C-0DA3-4252-915A-963AD1223E3A}" type="presParOf" srcId="{D2F2F721-F51E-4919-A823-0D3BF0D55417}" destId="{36D9A88B-BF54-4FD6-9EE6-7FD89EFAA64C}" srcOrd="8" destOrd="0" presId="urn:microsoft.com/office/officeart/2005/8/layout/default#1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CB97579-FCF7-4DA9-9B2D-791BDC4ED9F2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4FF7B9B-D53E-4823-B313-3776ED3A47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 vypsat do sešitu zásady při uštknutí</a:t>
            </a:r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9E0407-4662-4AEC-B26A-C7788DEAB1B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BC9882-BD2D-46A0-BDEB-23A9A433D6DA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D493A5-7A68-4B0F-BB08-6FC77A90C7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393320-047E-4E88-B8EB-BB1A95B53D2B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4FAC0A-F197-408E-9DDD-B17CABE058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9B9CD6-AA62-4773-905D-249F9C0782A3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385AFB-978C-4E00-A89A-AB905A10DF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F6EAEB-1C19-4FFB-9C1F-D530565FE529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CCD7A1-4B0B-4541-BFBA-6434B4C499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8C90F0-FA9F-4597-9558-6D396B7F4CA2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994413-6DE4-429B-B4DA-18BED1476C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1F4ECA-9264-4270-8991-26FF15ECD710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A6903-3438-41CC-9CED-A5CD5B5BFE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F483A9-EAEB-4F48-8A1C-A9B8A15BCCBE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866464-C3DC-4580-B5E7-D8561C1FF6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881614-C93E-498F-B370-71B4A9AD4C19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C60A1B-CEEB-4F51-A3EF-C1D44E1B64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7D66B4-B74D-4E60-A4A3-2AE6CD4D1FAA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E506C3-4B21-47F5-8FB1-A784436B50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8F7E55-0FCA-4491-A752-A0297FABC0A0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697C58-91B6-4C20-92ED-D57F6865DA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DDF7F4-3EB0-48A2-BAA2-D60BECEEC1C2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CC61EE-63B9-4CC3-B775-222EA702E9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04EB5A1-9697-44A1-AAC1-DD8EB87D7C21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545DD1A-84A5-4631-9ACA-5194C75D5E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/>
          <a:srcRect l="1645" t="14583" r="3758" b="10417"/>
          <a:stretch>
            <a:fillRect/>
          </a:stretch>
        </p:blipFill>
        <p:spPr bwMode="auto">
          <a:xfrm>
            <a:off x="500063" y="0"/>
            <a:ext cx="828675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                                                  </a:t>
            </a:r>
          </a:p>
          <a:p>
            <a:pPr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Font typeface="Arial" charset="0"/>
              <a:buNone/>
            </a:pP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Registrační číslo projektu: </a:t>
            </a:r>
            <a:r>
              <a:rPr lang="cs-CZ" sz="2000" smtClean="0"/>
              <a:t>CZ 1.07/1.4.00/21.1886</a:t>
            </a:r>
            <a:endParaRPr lang="cs-CZ" sz="2000" b="1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Šablona: 52                                     Sada:  </a:t>
            </a:r>
            <a:r>
              <a:rPr lang="cs-CZ" sz="2000" smtClean="0">
                <a:cs typeface="Times New Roman" pitchFamily="18" charset="0"/>
              </a:rPr>
              <a:t>Př 7/14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Předmět: </a:t>
            </a:r>
            <a:r>
              <a:rPr lang="cs-CZ" sz="200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Ročník: </a:t>
            </a:r>
            <a:r>
              <a:rPr lang="cs-CZ" sz="2000" smtClean="0">
                <a:cs typeface="Times New Roman" pitchFamily="18" charset="0"/>
              </a:rPr>
              <a:t>7. 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Jméno autora (vč. titul): </a:t>
            </a:r>
            <a:r>
              <a:rPr lang="cs-CZ" sz="2000" smtClean="0">
                <a:cs typeface="Times New Roman" pitchFamily="18" charset="0"/>
              </a:rPr>
              <a:t>Mgr. Petr Střížek</a:t>
            </a:r>
            <a:r>
              <a:rPr lang="cs-CZ" sz="2000" b="1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Škola – adresa: </a:t>
            </a:r>
            <a:r>
              <a:rPr lang="cs-CZ" sz="2000" smtClean="0">
                <a:cs typeface="Times New Roman" pitchFamily="18" charset="0"/>
              </a:rPr>
              <a:t>ZŠ Ústí nad Labem – Hluboká 150  </a:t>
            </a:r>
          </a:p>
          <a:p>
            <a:pPr>
              <a:buFont typeface="Arial" charset="0"/>
              <a:buNone/>
            </a:pPr>
            <a:endParaRPr lang="cs-CZ" sz="2800" b="1" smtClean="0"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/>
          <a:srcRect l="5133" t="21875" r="10173" b="12500"/>
          <a:stretch>
            <a:fillRect/>
          </a:stretch>
        </p:blipFill>
        <p:spPr bwMode="auto">
          <a:xfrm>
            <a:off x="611188" y="188913"/>
            <a:ext cx="2492375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obrázek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19250" y="2133600"/>
            <a:ext cx="5603875" cy="13668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NB-skola\AppData\Local\Microsoft\Windows\Temporary Internet Files\Content.IE5\EUZ7C3HW\MC900430239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259632" y="271614"/>
            <a:ext cx="6562224" cy="6062561"/>
          </a:xfrm>
          <a:prstGeom prst="rect">
            <a:avLst/>
          </a:prstGeom>
          <a:noFill/>
          <a:extLst>
            <a:ext uri="{909E8E84-426E-40DD-AFC4-6F175D3DCCD1}"/>
          </a:extLst>
        </p:spPr>
      </p:pic>
      <p:sp>
        <p:nvSpPr>
          <p:cNvPr id="15362" name="Nadpis 1"/>
          <p:cNvSpPr>
            <a:spLocks noGrp="1"/>
          </p:cNvSpPr>
          <p:nvPr>
            <p:ph type="ctrTitle"/>
          </p:nvPr>
        </p:nvSpPr>
        <p:spPr>
          <a:xfrm>
            <a:off x="827088" y="1412875"/>
            <a:ext cx="7772400" cy="1470025"/>
          </a:xfrm>
        </p:spPr>
        <p:txBody>
          <a:bodyPr/>
          <a:lstStyle/>
          <a:p>
            <a:r>
              <a:rPr lang="cs-CZ" b="1" smtClean="0"/>
              <a:t>ŠUPINATÍ - HADI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4213" y="2781300"/>
            <a:ext cx="7488237" cy="35528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3000" smtClean="0">
                <a:solidFill>
                  <a:schemeClr val="tx1"/>
                </a:solidFill>
              </a:rPr>
              <a:t>TŘÍDA: PLAZI</a:t>
            </a:r>
          </a:p>
          <a:p>
            <a:pPr>
              <a:lnSpc>
                <a:spcPct val="80000"/>
              </a:lnSpc>
            </a:pPr>
            <a:endParaRPr lang="cs-CZ" sz="3000" smtClean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3000" smtClean="0">
                <a:solidFill>
                  <a:schemeClr val="tx1"/>
                </a:solidFill>
              </a:rPr>
              <a:t>Klíčová slova: hadí košilka, šupiny, hrudní kost, zmije, užovka …</a:t>
            </a:r>
          </a:p>
          <a:p>
            <a:pPr algn="just">
              <a:lnSpc>
                <a:spcPct val="80000"/>
              </a:lnSpc>
            </a:pPr>
            <a:r>
              <a:rPr lang="cs-CZ" sz="3000" smtClean="0">
                <a:solidFill>
                  <a:schemeClr val="tx1"/>
                </a:solidFill>
              </a:rPr>
              <a:t>Anotace: Pomocí prezentace seznámení </a:t>
            </a:r>
            <a:r>
              <a:rPr lang="cs-CZ" sz="3000" smtClean="0">
                <a:solidFill>
                  <a:schemeClr val="tx1"/>
                </a:solidFill>
                <a:latin typeface="Arial" charset="0"/>
              </a:rPr>
              <a:t>                      </a:t>
            </a:r>
            <a:r>
              <a:rPr lang="cs-CZ" sz="3000" smtClean="0">
                <a:solidFill>
                  <a:schemeClr val="tx1"/>
                </a:solidFill>
              </a:rPr>
              <a:t>s charakteristickými znaky hadů, způsobem polykání potravy, rozmnožováním a druhy. Zápis do sešitu.</a:t>
            </a:r>
          </a:p>
          <a:p>
            <a:pPr algn="l">
              <a:lnSpc>
                <a:spcPct val="80000"/>
              </a:lnSpc>
            </a:pPr>
            <a:endParaRPr lang="cs-CZ" sz="3000" smtClean="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</a:pPr>
            <a:endParaRPr lang="cs-CZ" sz="300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NB-skola\AppData\Local\Microsoft\Windows\Temporary Internet Files\Content.IE5\E93304AY\MP900313903[1]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74638" y="2565400"/>
            <a:ext cx="2867025" cy="1939925"/>
          </a:xfrm>
        </p:spPr>
      </p:pic>
      <p:pic>
        <p:nvPicPr>
          <p:cNvPr id="3076" name="Picture 4" descr="C:\Users\NB-skola\AppData\Local\Microsoft\Windows\Temporary Internet Files\Content.IE5\EUZ7C3HW\MP900406702[1].jpg"/>
          <p:cNvPicPr>
            <a:picLocks noChangeAspect="1" noChangeArrowheads="1"/>
          </p:cNvPicPr>
          <p:nvPr/>
        </p:nvPicPr>
        <p:blipFill>
          <a:blip r:embed="rId3"/>
          <a:srcRect l="14560" t="25192" r="17395" b="25665"/>
          <a:stretch>
            <a:fillRect/>
          </a:stretch>
        </p:blipFill>
        <p:spPr bwMode="auto">
          <a:xfrm>
            <a:off x="250825" y="260350"/>
            <a:ext cx="2881313" cy="2081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3257550" y="260350"/>
            <a:ext cx="2663825" cy="2081213"/>
          </a:xfrm>
          <a:prstGeom prst="rect">
            <a:avLst/>
          </a:prstGeom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PROTÁHLÉ TĚLO BEZ KONČETIN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6084888" y="277813"/>
            <a:ext cx="2663825" cy="2081212"/>
          </a:xfrm>
          <a:prstGeom prst="rect">
            <a:avLst/>
          </a:prstGeom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VNITŘNÍ ORGÁNY PŘIZPŮSOBENY TVARU TĚLA (ORGÁNY ZA SEBOU NEBO ZAKRNĚLY)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3257550" y="2565400"/>
            <a:ext cx="2663825" cy="1943100"/>
          </a:xfrm>
          <a:prstGeom prst="rect">
            <a:avLst/>
          </a:prstGeom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TĚLO POKRYTO ŠUPINAMI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6099175" y="2582863"/>
            <a:ext cx="2663825" cy="1944687"/>
          </a:xfrm>
          <a:prstGeom prst="rect">
            <a:avLst/>
          </a:prstGeom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SVLÉKÁNÍ ROHOVITÉ POKOŽKY VCELKU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„HADÍ KOŠILKA“</a:t>
            </a:r>
            <a:endParaRPr lang="cs-CZ" sz="2000" dirty="0"/>
          </a:p>
        </p:txBody>
      </p:sp>
      <p:pic>
        <p:nvPicPr>
          <p:cNvPr id="3078" name="Picture 6" descr="C:\Users\NB-skola\AppData\Local\Microsoft\Windows\Temporary Internet Files\Content.IE5\I63F7OTC\MP900262622[1].jpg"/>
          <p:cNvPicPr>
            <a:picLocks noChangeAspect="1" noChangeArrowheads="1"/>
          </p:cNvPicPr>
          <p:nvPr/>
        </p:nvPicPr>
        <p:blipFill>
          <a:blip r:embed="rId4"/>
          <a:srcRect l="16486" t="7137" r="5692" b="13133"/>
          <a:stretch>
            <a:fillRect/>
          </a:stretch>
        </p:blipFill>
        <p:spPr bwMode="auto">
          <a:xfrm>
            <a:off x="285750" y="4797425"/>
            <a:ext cx="2846388" cy="192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Obdélník 12"/>
          <p:cNvSpPr/>
          <p:nvPr/>
        </p:nvSpPr>
        <p:spPr>
          <a:xfrm>
            <a:off x="3279775" y="4813300"/>
            <a:ext cx="2663825" cy="1943100"/>
          </a:xfrm>
          <a:prstGeom prst="rect">
            <a:avLst/>
          </a:prstGeom>
          <a:ln w="3810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SROSTLÁ, PRŮHLEDNÁ  OČNÍ VÍČKA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6096000" y="4813300"/>
            <a:ext cx="2663825" cy="1943100"/>
          </a:xfrm>
          <a:prstGeom prst="rect">
            <a:avLst/>
          </a:prstGeom>
          <a:ln w="3810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SVĚTLO PROPOUŠTÍ ZVLÁŠTNÍMI „OKÉNKY“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  <p:bldP spid="5" grpId="0" animBg="1"/>
      <p:bldP spid="11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POLYKÁNÍ VELKÝCH SOUST</a:t>
            </a:r>
          </a:p>
        </p:txBody>
      </p:sp>
      <p:pic>
        <p:nvPicPr>
          <p:cNvPr id="1741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484438" y="1628775"/>
            <a:ext cx="6034087" cy="4525963"/>
          </a:xfrm>
        </p:spPr>
      </p:pic>
      <p:sp>
        <p:nvSpPr>
          <p:cNvPr id="5" name="Zaoblený obdélník 4"/>
          <p:cNvSpPr/>
          <p:nvPr/>
        </p:nvSpPr>
        <p:spPr>
          <a:xfrm>
            <a:off x="611188" y="1557338"/>
            <a:ext cx="2881312" cy="1150937"/>
          </a:xfrm>
          <a:prstGeom prst="roundRect">
            <a:avLst/>
          </a:prstGeom>
          <a:ln w="381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POHYBLIVÁ ŽEBRA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11188" y="2852738"/>
            <a:ext cx="2881312" cy="1152525"/>
          </a:xfrm>
          <a:prstGeom prst="roundRect">
            <a:avLst/>
          </a:prstGeom>
          <a:ln w="381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CHYBÍ HRUDNÍ KOST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584200" y="4148138"/>
            <a:ext cx="2879725" cy="1152525"/>
          </a:xfrm>
          <a:prstGeom prst="roundRect">
            <a:avLst/>
          </a:prstGeom>
          <a:ln w="381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ROZTAŽITELNÉ ČELISTI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611188" y="5472113"/>
            <a:ext cx="2881312" cy="1152525"/>
          </a:xfrm>
          <a:prstGeom prst="roundRect">
            <a:avLst/>
          </a:prstGeom>
          <a:ln w="381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VYKLOUBITELNÉ ČELISTNÍ KLOUBY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SMYSLOVÁ ÚSTROJÍ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16138"/>
          </a:xfrm>
        </p:spPr>
        <p:txBody>
          <a:bodyPr rtlCol="0">
            <a:normAutofit fontScale="92500" lnSpcReduction="10000"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ZRAK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SLABĚ VYVINUTÝ SLUCH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VELMI CITLIVÍ NA OTŘESY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ČICH JAZYKEM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684213" y="3860800"/>
            <a:ext cx="8135937" cy="237648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/>
              <a:t>Jacobsonův</a:t>
            </a:r>
            <a:r>
              <a:rPr lang="cs-CZ" sz="3200" dirty="0"/>
              <a:t> orgán je uložen na horním patře.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Jedna špička rozeklaného jazyka zásobuje </a:t>
            </a:r>
            <a:r>
              <a:rPr lang="cs-CZ" sz="3200" dirty="0" err="1"/>
              <a:t>Jacobsonův</a:t>
            </a:r>
            <a:r>
              <a:rPr lang="cs-CZ" sz="3200" dirty="0"/>
              <a:t> orgán pachy, které přijímá ze vzduchu.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1837"/>
          </a:xfr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DRUHY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i="1" dirty="0" smtClean="0"/>
              <a:t>VŠICHNI NAŠI HADI JSOU ZÁKONEM CHRÁNĚNY</a:t>
            </a:r>
            <a:endParaRPr lang="cs-CZ" i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2420888"/>
          <a:ext cx="8229600" cy="3705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32F491C-62E5-4B67-B53E-C27ADB7ABB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C32F491C-62E5-4B67-B53E-C27ADB7ABB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C32F491C-62E5-4B67-B53E-C27ADB7ABB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9DFE86-E944-4E67-B263-BF602868A3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E89DFE86-E944-4E67-B263-BF602868A3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E89DFE86-E944-4E67-B263-BF602868A3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22115BF-B10E-4E56-A796-2E90F09F9E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222115BF-B10E-4E56-A796-2E90F09F9E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222115BF-B10E-4E56-A796-2E90F09F9E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BCADB0E-355A-4920-ADE2-55ED1C1BA1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1BCADB0E-355A-4920-ADE2-55ED1C1BA1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1BCADB0E-355A-4920-ADE2-55ED1C1BA1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D9A88B-BF54-4FD6-9EE6-7FD89EFAA6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36D9A88B-BF54-4FD6-9EE6-7FD89EFAA6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36D9A88B-BF54-4FD6-9EE6-7FD89EFAA6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text 11"/>
          <p:cNvSpPr>
            <a:spLocks noGrp="1"/>
          </p:cNvSpPr>
          <p:nvPr>
            <p:ph type="body" idx="1"/>
          </p:nvPr>
        </p:nvSpPr>
        <p:spPr>
          <a:xfrm>
            <a:off x="539750" y="188913"/>
            <a:ext cx="4040188" cy="639762"/>
          </a:xfrm>
        </p:spPr>
        <p:txBody>
          <a:bodyPr/>
          <a:lstStyle/>
          <a:p>
            <a:r>
              <a:rPr lang="cs-CZ" smtClean="0"/>
              <a:t>ZMIJE OBECNÁ</a:t>
            </a:r>
          </a:p>
        </p:txBody>
      </p:sp>
      <p:sp>
        <p:nvSpPr>
          <p:cNvPr id="20482" name="Zástupný symbol pro text 12"/>
          <p:cNvSpPr>
            <a:spLocks noGrp="1"/>
          </p:cNvSpPr>
          <p:nvPr>
            <p:ph type="body" sz="quarter" idx="3"/>
          </p:nvPr>
        </p:nvSpPr>
        <p:spPr>
          <a:xfrm>
            <a:off x="4716463" y="260350"/>
            <a:ext cx="4041775" cy="639763"/>
          </a:xfrm>
        </p:spPr>
        <p:txBody>
          <a:bodyPr/>
          <a:lstStyle/>
          <a:p>
            <a:r>
              <a:rPr lang="cs-CZ" smtClean="0"/>
              <a:t>UŽOVKA OBOJKOVÁ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395288" y="4292600"/>
            <a:ext cx="4032250" cy="2305050"/>
          </a:xfrm>
          <a:prstGeom prst="rect">
            <a:avLst/>
          </a:prstGeom>
          <a:ln w="5715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TROJÚHELNÍKOVITÝ TVAR HLAVY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SVISLÁ ZORNICE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NA HLAVĚ TMAVÁ KRESBA VE TVARU PÍSMENE X, KLIKATÁ ČÁRA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ŽIVORODÁ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V HORNÍ ČELISTI DVA DUTÉ ZUBY  SPOJENÉ S JEDOVÝMI ŽLÁZAMI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4716463" y="4292600"/>
            <a:ext cx="4032250" cy="2305050"/>
          </a:xfrm>
          <a:prstGeom prst="rect">
            <a:avLst/>
          </a:prstGeom>
          <a:ln w="5715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OVÁLNÁ HLAVA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KULATÉ ZORNICE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PO STRANÁCH HLAVY POLOMĚSÍČITÉ SKVRNY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VEJCORODÁ</a:t>
            </a:r>
            <a:endParaRPr lang="cs-CZ" sz="2000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 NEBEZPEČÍ VYLUČUJE Z KLOAKY ZÁPACH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20485" name="Zástupný symbol pro obsah 13" descr="užovka obojková, letošní mládě (4).jpg"/>
          <p:cNvPicPr>
            <a:picLocks noGrp="1" noChangeAspect="1"/>
          </p:cNvPicPr>
          <p:nvPr>
            <p:ph sz="quarter" idx="4"/>
          </p:nvPr>
        </p:nvPicPr>
        <p:blipFill>
          <a:blip r:embed="rId2"/>
          <a:srcRect/>
          <a:stretch>
            <a:fillRect/>
          </a:stretch>
        </p:blipFill>
        <p:spPr>
          <a:xfrm>
            <a:off x="4716463" y="908050"/>
            <a:ext cx="4041775" cy="3030538"/>
          </a:xfrm>
        </p:spPr>
      </p:pic>
      <p:pic>
        <p:nvPicPr>
          <p:cNvPr id="20486" name="Zástupný symbol pro obsah 16" descr="zmije obecná (3).jpg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68313" y="1125538"/>
            <a:ext cx="4040187" cy="2444750"/>
          </a:xfrm>
        </p:spPr>
      </p:pic>
      <p:sp>
        <p:nvSpPr>
          <p:cNvPr id="18" name="Elipsa 17"/>
          <p:cNvSpPr/>
          <p:nvPr/>
        </p:nvSpPr>
        <p:spPr>
          <a:xfrm>
            <a:off x="7848600" y="3284538"/>
            <a:ext cx="1295400" cy="649287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Obr. 1,2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Užovka stromová</a:t>
            </a:r>
          </a:p>
        </p:txBody>
      </p:sp>
      <p:pic>
        <p:nvPicPr>
          <p:cNvPr id="21506" name="Zástupný symbol pro obsah 8" descr="užovka stromová (3)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57200" y="2347913"/>
            <a:ext cx="4038600" cy="3028950"/>
          </a:xfrm>
        </p:spPr>
      </p:pic>
      <p:pic>
        <p:nvPicPr>
          <p:cNvPr id="21507" name="Zástupný symbol pro obsah 12" descr="užovka stromová.JPG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648200" y="2347913"/>
            <a:ext cx="4038600" cy="3028950"/>
          </a:xfrm>
        </p:spPr>
      </p:pic>
      <p:sp>
        <p:nvSpPr>
          <p:cNvPr id="14" name="Elipsa 13"/>
          <p:cNvSpPr/>
          <p:nvPr/>
        </p:nvSpPr>
        <p:spPr>
          <a:xfrm>
            <a:off x="4140200" y="6210300"/>
            <a:ext cx="1295400" cy="6477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Obr. 3,4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Zmije obecná</a:t>
            </a:r>
          </a:p>
        </p:txBody>
      </p:sp>
      <p:pic>
        <p:nvPicPr>
          <p:cNvPr id="22530" name="Zástupný symbol pro obsah 3" descr="zmije obecná (5)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33400" y="1600200"/>
            <a:ext cx="3886200" cy="4525963"/>
          </a:xfrm>
        </p:spPr>
      </p:pic>
      <p:pic>
        <p:nvPicPr>
          <p:cNvPr id="22531" name="Zástupný symbol pro obsah 7" descr="zmije obecná (2).jpg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648200" y="2509838"/>
            <a:ext cx="4038600" cy="2706687"/>
          </a:xfrm>
        </p:spPr>
      </p:pic>
      <p:sp>
        <p:nvSpPr>
          <p:cNvPr id="9" name="Elipsa 8"/>
          <p:cNvSpPr/>
          <p:nvPr/>
        </p:nvSpPr>
        <p:spPr>
          <a:xfrm>
            <a:off x="4140200" y="6210300"/>
            <a:ext cx="1295400" cy="6477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Obr. 5,6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Užovka obojková</a:t>
            </a:r>
          </a:p>
        </p:txBody>
      </p:sp>
      <p:pic>
        <p:nvPicPr>
          <p:cNvPr id="23554" name="Zástupný symbol pro obsah 6" descr="užovka obojková, loňské mládě (3)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79463" y="1600200"/>
            <a:ext cx="3394075" cy="4525963"/>
          </a:xfrm>
        </p:spPr>
      </p:pic>
      <p:pic>
        <p:nvPicPr>
          <p:cNvPr id="23555" name="Zástupný symbol pro obsah 9" descr="užovka obojková (3).jpg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648200" y="2605088"/>
            <a:ext cx="4038600" cy="2516187"/>
          </a:xfrm>
        </p:spPr>
      </p:pic>
      <p:sp>
        <p:nvSpPr>
          <p:cNvPr id="11" name="Elipsa 10"/>
          <p:cNvSpPr/>
          <p:nvPr/>
        </p:nvSpPr>
        <p:spPr>
          <a:xfrm>
            <a:off x="4140200" y="6210300"/>
            <a:ext cx="1295400" cy="6477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Obr. 7,8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761038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Zápis do sešitu</a:t>
            </a:r>
            <a:endParaRPr lang="cs-CZ" u="sng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/>
              <a:t>2</a:t>
            </a:r>
            <a:r>
              <a:rPr lang="cs-CZ" u="sng" dirty="0"/>
              <a:t>. HADI </a:t>
            </a:r>
            <a:r>
              <a:rPr lang="cs-CZ" dirty="0" smtClean="0"/>
              <a:t>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- </a:t>
            </a:r>
            <a:r>
              <a:rPr lang="cs-CZ" dirty="0"/>
              <a:t>pokožku svlékají vcelku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- víčka jsou srostlá a průhledná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- roztažitelné čelisti a pohyblivá žebra (chybí kost hrudní</a:t>
            </a:r>
            <a:r>
              <a:rPr lang="cs-CZ" dirty="0" smtClean="0"/>
              <a:t>) </a:t>
            </a:r>
            <a:r>
              <a:rPr lang="cs-CZ" dirty="0"/>
              <a:t>-&gt;polykají velká sousta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Druhy: 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užovka </a:t>
            </a:r>
            <a:r>
              <a:rPr lang="cs-CZ" dirty="0"/>
              <a:t>obojková, stromová a </a:t>
            </a:r>
            <a:r>
              <a:rPr lang="cs-CZ" dirty="0" smtClean="0"/>
              <a:t>podplamatá, </a:t>
            </a:r>
            <a:r>
              <a:rPr lang="cs-CZ" b="1" dirty="0"/>
              <a:t>zmije obecná – </a:t>
            </a:r>
            <a:r>
              <a:rPr lang="cs-CZ" dirty="0"/>
              <a:t>jediný náš jedovatý had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 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 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není-li uvedeno jinak, vlastní práce autora</a:t>
            </a:r>
          </a:p>
          <a:p>
            <a:pPr>
              <a:buFont typeface="Arial" charset="0"/>
              <a:buNone/>
            </a:pPr>
            <a:r>
              <a:rPr lang="cs-CZ" smtClean="0"/>
              <a:t>Ostatní obrázky použité v prezentaci jsou dostupné pod licencí Microsoft Office 2007.com</a:t>
            </a:r>
          </a:p>
          <a:p>
            <a:pPr>
              <a:buFont typeface="Arial" charset="0"/>
              <a:buNone/>
            </a:pPr>
            <a:r>
              <a:rPr lang="cs-CZ" smtClean="0"/>
              <a:t>Obr. 1-8 se souhlasem Renaty Daňkové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275</Words>
  <Application>Microsoft Office PowerPoint</Application>
  <PresentationFormat>On-screen Show (4:3)</PresentationFormat>
  <Paragraphs>78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6" baseType="lpstr">
      <vt:lpstr>Calibri</vt:lpstr>
      <vt:lpstr>Arial</vt:lpstr>
      <vt:lpstr>Times New Roman</vt:lpstr>
      <vt:lpstr>Motiv sady Office</vt:lpstr>
      <vt:lpstr>Snímek 1</vt:lpstr>
      <vt:lpstr>ŠUPINATÍ - HADI</vt:lpstr>
      <vt:lpstr>Snímek 3</vt:lpstr>
      <vt:lpstr>POLYKÁNÍ VELKÝCH SOUST</vt:lpstr>
      <vt:lpstr>SMYSLOVÁ ÚSTROJÍ </vt:lpstr>
      <vt:lpstr>DRUHY  VŠICHNI NAŠI HADI JSOU ZÁKONEM CHRÁNĚNY</vt:lpstr>
      <vt:lpstr>Snímek 7</vt:lpstr>
      <vt:lpstr>Užovka stromová</vt:lpstr>
      <vt:lpstr>Zmije obecná</vt:lpstr>
      <vt:lpstr>Užovka obojková</vt:lpstr>
      <vt:lpstr>Snímek 11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ŠUPINATÍ - HADI</dc:title>
  <dc:creator>NB-skola</dc:creator>
  <cp:lastModifiedBy>DUM</cp:lastModifiedBy>
  <cp:revision>16</cp:revision>
  <dcterms:created xsi:type="dcterms:W3CDTF">2012-11-10T13:02:18Z</dcterms:created>
  <dcterms:modified xsi:type="dcterms:W3CDTF">2013-07-03T19:23:15Z</dcterms:modified>
</cp:coreProperties>
</file>