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22. 6. 2013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0"/>
            <a:ext cx="8286808" cy="2285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 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Výukový materiál </a:t>
            </a:r>
          </a:p>
          <a:p>
            <a:pPr>
              <a:buNone/>
            </a:pP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                                    </a:t>
            </a:r>
            <a:r>
              <a:rPr lang="cs-CZ" sz="300" b="1" dirty="0" smtClean="0">
                <a:solidFill>
                  <a:schemeClr val="bg1"/>
                </a:solidFill>
                <a:cs typeface="Times New Roman" pitchFamily="18" charset="0"/>
              </a:rPr>
              <a:t>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zpracovaný  v rámci projektu</a:t>
            </a: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Registrační číslo projektu: </a:t>
            </a:r>
            <a:r>
              <a:rPr lang="cs-CZ" sz="2000" dirty="0" smtClean="0"/>
              <a:t>CZ 1.07/1.4.00/21.1886</a:t>
            </a:r>
            <a:endParaRPr lang="cs-CZ" sz="2000" b="1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Šablona: 52                                     Sada:  </a:t>
            </a:r>
            <a:r>
              <a:rPr lang="cs-CZ" sz="2000" dirty="0" err="1" smtClean="0">
                <a:cs typeface="Times New Roman" pitchFamily="18" charset="0"/>
              </a:rPr>
              <a:t>Př</a:t>
            </a:r>
            <a:r>
              <a:rPr lang="cs-CZ" sz="2000" smtClean="0">
                <a:cs typeface="Times New Roman" pitchFamily="18" charset="0"/>
              </a:rPr>
              <a:t> 7/15</a:t>
            </a:r>
            <a:endParaRPr lang="cs-CZ" sz="2000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Předmět: </a:t>
            </a:r>
            <a:r>
              <a:rPr lang="cs-CZ" sz="2000" dirty="0" smtClean="0">
                <a:cs typeface="Times New Roman" pitchFamily="18" charset="0"/>
              </a:rPr>
              <a:t>přírodopis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Ročník: </a:t>
            </a:r>
            <a:r>
              <a:rPr lang="cs-CZ" sz="2000" dirty="0">
                <a:cs typeface="Times New Roman" pitchFamily="18" charset="0"/>
              </a:rPr>
              <a:t>7</a:t>
            </a:r>
            <a:r>
              <a:rPr lang="cs-CZ" sz="2000" dirty="0" smtClean="0">
                <a:cs typeface="Times New Roman" pitchFamily="18" charset="0"/>
              </a:rPr>
              <a:t>. 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Jméno autora (vč. titul): </a:t>
            </a:r>
            <a:r>
              <a:rPr lang="cs-CZ" sz="2000" dirty="0" smtClean="0">
                <a:cs typeface="Times New Roman" pitchFamily="18" charset="0"/>
              </a:rPr>
              <a:t>Mgr. Petr Střížek</a:t>
            </a:r>
            <a:r>
              <a:rPr lang="cs-CZ" sz="2000" b="1" dirty="0" smtClean="0">
                <a:cs typeface="Times New Roman" pitchFamily="18" charset="0"/>
              </a:rPr>
              <a:t>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Škola – adresa: </a:t>
            </a:r>
            <a:r>
              <a:rPr lang="cs-CZ" sz="2000" dirty="0" smtClean="0">
                <a:cs typeface="Times New Roman" pitchFamily="18" charset="0"/>
              </a:rPr>
              <a:t>ZŠ Ústí nad Labem – Hluboká 150  </a:t>
            </a:r>
          </a:p>
          <a:p>
            <a:pPr>
              <a:buNone/>
            </a:pPr>
            <a:endParaRPr lang="cs-CZ" sz="28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 l="5133" t="21875" r="10173" b="12500"/>
          <a:stretch>
            <a:fillRect/>
          </a:stretch>
        </p:blipFill>
        <p:spPr bwMode="auto">
          <a:xfrm>
            <a:off x="611560" y="188640"/>
            <a:ext cx="2491861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672" y="2132856"/>
            <a:ext cx="5603330" cy="136815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473822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User\Local Settings\Temporary Internet Files\Content.IE5\T4N5STZ5\MP900182517[1].jp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683568" y="404665"/>
            <a:ext cx="8136904" cy="6392028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65820" y="1268760"/>
            <a:ext cx="7772400" cy="1470025"/>
          </a:xfrm>
        </p:spPr>
        <p:txBody>
          <a:bodyPr>
            <a:noAutofit/>
          </a:bodyPr>
          <a:lstStyle/>
          <a:p>
            <a:r>
              <a:rPr lang="cs-CZ" sz="9600" dirty="0" smtClean="0"/>
              <a:t>RYBY</a:t>
            </a:r>
            <a:endParaRPr lang="cs-CZ" sz="9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3700348"/>
            <a:ext cx="8136904" cy="3096344"/>
          </a:xfrm>
        </p:spPr>
        <p:txBody>
          <a:bodyPr>
            <a:noAutofit/>
          </a:bodyPr>
          <a:lstStyle/>
          <a:p>
            <a:pPr algn="l"/>
            <a:endParaRPr lang="cs-CZ" sz="2400" dirty="0" smtClean="0">
              <a:solidFill>
                <a:schemeClr val="tx1"/>
              </a:solidFill>
            </a:endParaRP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Klíčová slova: plynový měchýř, prsní ploutev, hřbetní ploutev, rybí pásma …</a:t>
            </a:r>
          </a:p>
          <a:p>
            <a:pPr algn="l"/>
            <a:endParaRPr lang="cs-CZ" sz="2400" dirty="0">
              <a:solidFill>
                <a:schemeClr val="tx1"/>
              </a:solidFill>
            </a:endParaRP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Anotace: pomocí otázek v prezentaci ověřování znalostí </a:t>
            </a:r>
            <a:r>
              <a:rPr lang="cs-CZ" sz="2400" smtClean="0">
                <a:solidFill>
                  <a:schemeClr val="tx1"/>
                </a:solidFill>
              </a:rPr>
              <a:t>z </a:t>
            </a:r>
            <a:r>
              <a:rPr lang="cs-CZ" sz="2400" smtClean="0">
                <a:solidFill>
                  <a:schemeClr val="tx1"/>
                </a:solidFill>
              </a:rPr>
              <a:t>ryb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1. OTÁZKA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7"/>
            <a:ext cx="8291264" cy="2088233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5400" dirty="0" smtClean="0"/>
              <a:t>Vypiš nepárové ploutve ryb.</a:t>
            </a:r>
            <a:endParaRPr lang="cs-CZ" sz="5400" dirty="0"/>
          </a:p>
        </p:txBody>
      </p:sp>
      <p:sp>
        <p:nvSpPr>
          <p:cNvPr id="5" name="Obdélník 4"/>
          <p:cNvSpPr/>
          <p:nvPr/>
        </p:nvSpPr>
        <p:spPr>
          <a:xfrm>
            <a:off x="1835696" y="4005064"/>
            <a:ext cx="5472608" cy="1656184"/>
          </a:xfrm>
          <a:prstGeom prst="rect">
            <a:avLst/>
          </a:prstGeom>
          <a:ln w="28575">
            <a:solidFill>
              <a:srgbClr val="00206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řitní, ocasní a hřbetní</a:t>
            </a:r>
            <a:endParaRPr lang="cs-CZ" sz="2800" dirty="0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7308304" y="6021288"/>
            <a:ext cx="1512168" cy="64807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835696" y="4005064"/>
            <a:ext cx="5472608" cy="1656184"/>
          </a:xfrm>
          <a:prstGeom prst="rect">
            <a:avLst/>
          </a:prstGeom>
          <a:solidFill>
            <a:srgbClr val="002060"/>
          </a:solidFill>
          <a:ln w="28575">
            <a:solidFill>
              <a:srgbClr val="00206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ODPOVĚĎ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33  E" pathEditMode="relative" ptsTypes="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2. OTÁZKA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7"/>
            <a:ext cx="8291264" cy="2088233"/>
          </a:xfrm>
        </p:spPr>
        <p:txBody>
          <a:bodyPr>
            <a:normAutofit fontScale="92500"/>
          </a:bodyPr>
          <a:lstStyle/>
          <a:p>
            <a:pPr algn="ctr">
              <a:buNone/>
            </a:pPr>
            <a:r>
              <a:rPr lang="cs-CZ" sz="5400" dirty="0" smtClean="0"/>
              <a:t>Napiš 4 příklady, jak člověk svou  činností ohrožuje ryby? </a:t>
            </a:r>
            <a:endParaRPr lang="cs-CZ" sz="5400" dirty="0"/>
          </a:p>
        </p:txBody>
      </p:sp>
      <p:sp>
        <p:nvSpPr>
          <p:cNvPr id="5" name="Obdélník 4"/>
          <p:cNvSpPr/>
          <p:nvPr/>
        </p:nvSpPr>
        <p:spPr>
          <a:xfrm>
            <a:off x="1835696" y="4005064"/>
            <a:ext cx="5472608" cy="1656184"/>
          </a:xfrm>
          <a:prstGeom prst="rect">
            <a:avLst/>
          </a:prstGeom>
          <a:ln w="28575">
            <a:solidFill>
              <a:srgbClr val="00206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Znečištění vody, vzduchu, ropné havárie, nadměrný lov ryb, meliorace břehů, vodní stavby.</a:t>
            </a:r>
            <a:endParaRPr lang="cs-CZ" sz="2800" dirty="0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7308304" y="6021288"/>
            <a:ext cx="1512168" cy="64807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835696" y="4005064"/>
            <a:ext cx="5472608" cy="1656184"/>
          </a:xfrm>
          <a:prstGeom prst="rect">
            <a:avLst/>
          </a:prstGeom>
          <a:solidFill>
            <a:srgbClr val="002060"/>
          </a:solidFill>
          <a:ln w="28575">
            <a:solidFill>
              <a:srgbClr val="00206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ODPOVĚĎ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33  E" pathEditMode="relative" ptsTypes="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3. OTÁZKA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7"/>
            <a:ext cx="8291264" cy="2088233"/>
          </a:xfrm>
        </p:spPr>
        <p:txBody>
          <a:bodyPr>
            <a:normAutofit fontScale="47500" lnSpcReduction="20000"/>
          </a:bodyPr>
          <a:lstStyle/>
          <a:p>
            <a:pPr algn="ctr">
              <a:buNone/>
            </a:pPr>
            <a:r>
              <a:rPr lang="cs-CZ" sz="6700" dirty="0" smtClean="0"/>
              <a:t>Podle charakteristiky poznej rybí druh.</a:t>
            </a:r>
          </a:p>
          <a:p>
            <a:r>
              <a:rPr lang="cs-CZ" sz="5400" dirty="0" smtClean="0"/>
              <a:t>Dvě části hřbetní ploutve mají ryby _____________.</a:t>
            </a:r>
          </a:p>
          <a:p>
            <a:r>
              <a:rPr lang="cs-CZ" sz="5400" dirty="0" smtClean="0"/>
              <a:t>Hřbetní ploutev posunutou blízko k ocasu má _______.</a:t>
            </a:r>
          </a:p>
          <a:p>
            <a:pPr algn="ctr">
              <a:buNone/>
            </a:pPr>
            <a:endParaRPr lang="cs-CZ" sz="5400" dirty="0"/>
          </a:p>
        </p:txBody>
      </p:sp>
      <p:sp>
        <p:nvSpPr>
          <p:cNvPr id="5" name="Obdélník 4"/>
          <p:cNvSpPr/>
          <p:nvPr/>
        </p:nvSpPr>
        <p:spPr>
          <a:xfrm>
            <a:off x="1835696" y="4005064"/>
            <a:ext cx="5472608" cy="1656184"/>
          </a:xfrm>
          <a:prstGeom prst="rect">
            <a:avLst/>
          </a:prstGeom>
          <a:ln w="28575">
            <a:solidFill>
              <a:srgbClr val="00206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okoun říční a štika obecná</a:t>
            </a:r>
            <a:endParaRPr lang="cs-CZ" sz="2800" dirty="0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7308304" y="6021288"/>
            <a:ext cx="1512168" cy="64807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835696" y="4005064"/>
            <a:ext cx="5472608" cy="1656184"/>
          </a:xfrm>
          <a:prstGeom prst="rect">
            <a:avLst/>
          </a:prstGeom>
          <a:solidFill>
            <a:srgbClr val="002060"/>
          </a:solidFill>
          <a:ln w="28575">
            <a:solidFill>
              <a:srgbClr val="00206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ODPOVĚĎ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33  E" pathEditMode="relative" ptsTypes="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4. OTÁZKA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7"/>
            <a:ext cx="8291264" cy="2088233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5400" dirty="0" smtClean="0"/>
              <a:t>Vyjmenuj rybí pásma.</a:t>
            </a:r>
            <a:endParaRPr lang="cs-CZ" sz="5400" dirty="0"/>
          </a:p>
        </p:txBody>
      </p:sp>
      <p:sp>
        <p:nvSpPr>
          <p:cNvPr id="5" name="Obdélník 4"/>
          <p:cNvSpPr/>
          <p:nvPr/>
        </p:nvSpPr>
        <p:spPr>
          <a:xfrm>
            <a:off x="1835696" y="4005064"/>
            <a:ext cx="5472608" cy="1656184"/>
          </a:xfrm>
          <a:prstGeom prst="rect">
            <a:avLst/>
          </a:prstGeom>
          <a:ln w="28575">
            <a:solidFill>
              <a:srgbClr val="00206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Pstruhové, lipanové, parmové a cejnové.</a:t>
            </a:r>
            <a:endParaRPr lang="cs-CZ" sz="2800" dirty="0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7308304" y="6021288"/>
            <a:ext cx="1512168" cy="64807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835696" y="4005064"/>
            <a:ext cx="5472608" cy="1656184"/>
          </a:xfrm>
          <a:prstGeom prst="rect">
            <a:avLst/>
          </a:prstGeom>
          <a:solidFill>
            <a:srgbClr val="002060"/>
          </a:solidFill>
          <a:ln w="28575">
            <a:solidFill>
              <a:srgbClr val="00206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ODPOVĚĎ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33  E" pathEditMode="relative" ptsTypes="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5. OTÁZKA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7"/>
            <a:ext cx="8291264" cy="2088233"/>
          </a:xfrm>
        </p:spPr>
        <p:txBody>
          <a:bodyPr>
            <a:normAutofit fontScale="92500"/>
          </a:bodyPr>
          <a:lstStyle/>
          <a:p>
            <a:pPr algn="ctr">
              <a:buNone/>
            </a:pPr>
            <a:r>
              <a:rPr lang="cs-CZ" sz="5400" dirty="0" smtClean="0"/>
              <a:t>Napiš dva druhy sladkovodních, mořských a migrujících ryb.</a:t>
            </a:r>
            <a:endParaRPr lang="cs-CZ" sz="5400" dirty="0"/>
          </a:p>
        </p:txBody>
      </p:sp>
      <p:sp>
        <p:nvSpPr>
          <p:cNvPr id="5" name="Obdélník 4"/>
          <p:cNvSpPr/>
          <p:nvPr/>
        </p:nvSpPr>
        <p:spPr>
          <a:xfrm>
            <a:off x="1835696" y="4005064"/>
            <a:ext cx="5472608" cy="1656184"/>
          </a:xfrm>
          <a:prstGeom prst="rect">
            <a:avLst/>
          </a:prstGeom>
          <a:ln w="28575">
            <a:solidFill>
              <a:srgbClr val="00206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Sladkovodní: okoun, kapr, lín, cejn, štika...</a:t>
            </a:r>
          </a:p>
          <a:p>
            <a:pPr algn="ctr"/>
            <a:r>
              <a:rPr lang="cs-CZ" sz="2400" dirty="0" smtClean="0"/>
              <a:t>Mořské: tuňák, sardinka, sleď, makrela, …</a:t>
            </a:r>
          </a:p>
          <a:p>
            <a:pPr algn="ctr"/>
            <a:r>
              <a:rPr lang="cs-CZ" sz="2400" dirty="0" smtClean="0"/>
              <a:t>Migrující: losos, úhoř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1835696" y="4005064"/>
            <a:ext cx="5472608" cy="1656184"/>
          </a:xfrm>
          <a:prstGeom prst="rect">
            <a:avLst/>
          </a:prstGeom>
          <a:solidFill>
            <a:srgbClr val="002060"/>
          </a:solidFill>
          <a:ln w="28575">
            <a:solidFill>
              <a:srgbClr val="00206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ODPOVĚĎ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Tlačítko akce: Dopředu nebo Další 5">
            <a:hlinkClick r:id="" action="ppaction://hlinkshowjump?jump=firstslide" highlightClick="1"/>
          </p:cNvPr>
          <p:cNvSpPr/>
          <p:nvPr/>
        </p:nvSpPr>
        <p:spPr>
          <a:xfrm rot="16200000">
            <a:off x="7812360" y="5445224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33  E" pathEditMode="relative" ptsTypes="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není-li uvedeno jinak, vlastní práce autora</a:t>
            </a:r>
          </a:p>
          <a:p>
            <a:pPr>
              <a:buNone/>
            </a:pPr>
            <a:r>
              <a:rPr lang="cs-CZ" dirty="0" smtClean="0"/>
              <a:t>Obrázek použitý v prezentaci </a:t>
            </a:r>
            <a:r>
              <a:rPr lang="cs-CZ" smtClean="0"/>
              <a:t>je dostupný </a:t>
            </a:r>
            <a:r>
              <a:rPr lang="cs-CZ" dirty="0" smtClean="0"/>
              <a:t>pod licencí Microsoft Office 2007.com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190</Words>
  <Application>Microsoft Office PowerPoint</Application>
  <PresentationFormat>Předvádění na obrazovce (4:3)</PresentationFormat>
  <Paragraphs>51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RYBY</vt:lpstr>
      <vt:lpstr>1. OTÁZKA</vt:lpstr>
      <vt:lpstr>2. OTÁZKA</vt:lpstr>
      <vt:lpstr>3. OTÁZKA</vt:lpstr>
      <vt:lpstr>4. OTÁZKA</vt:lpstr>
      <vt:lpstr>5. OTÁZKA</vt:lpstr>
      <vt:lpstr>ZDROJE: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RYBY</dc:title>
  <dc:creator>Jana Střížková</dc:creator>
  <cp:lastModifiedBy>Jana Střížková</cp:lastModifiedBy>
  <cp:revision>9</cp:revision>
  <dcterms:modified xsi:type="dcterms:W3CDTF">2013-06-22T19:53:22Z</dcterms:modified>
</cp:coreProperties>
</file>