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smtClean="0">
                <a:cs typeface="Times New Roman" pitchFamily="18" charset="0"/>
              </a:rPr>
              <a:t> 7/18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/>
          <a:lstStyle/>
          <a:p>
            <a:r>
              <a:rPr lang="cs-CZ" dirty="0" smtClean="0"/>
              <a:t>POZOROVÁNÍ STAVBY TĚLA SAVCŮ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348880"/>
            <a:ext cx="6400800" cy="1752600"/>
          </a:xfrm>
        </p:spPr>
        <p:txBody>
          <a:bodyPr/>
          <a:lstStyle/>
          <a:p>
            <a:r>
              <a:rPr lang="cs-CZ" dirty="0" smtClean="0"/>
              <a:t>LABORATORNÍ PRÁCE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645024"/>
            <a:ext cx="70567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Klíčová slova: mikroskop, potřeby k mikroskopování, chlupy savců, kostra králíka, …  </a:t>
            </a:r>
          </a:p>
          <a:p>
            <a:endParaRPr lang="cs-CZ" sz="2400" dirty="0"/>
          </a:p>
          <a:p>
            <a:r>
              <a:rPr lang="cs-CZ" sz="2400" dirty="0" smtClean="0"/>
              <a:t>Anotace: mikroskopickým pozorováním porovnávání chlupů savců, popisování kostry králíka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0606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sz="2700" u="sng" dirty="0" smtClean="0"/>
              <a:t>pomůcky</a:t>
            </a:r>
            <a:r>
              <a:rPr lang="cs-CZ" sz="2700" u="sng" dirty="0"/>
              <a:t>:</a:t>
            </a:r>
            <a:r>
              <a:rPr lang="cs-CZ" sz="2700" dirty="0"/>
              <a:t> 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mikroskop</a:t>
            </a:r>
            <a:r>
              <a:rPr lang="cs-CZ" sz="2700" dirty="0"/>
              <a:t>, potřeby k mikroskopování, chlupy savců, model kostry králíka</a:t>
            </a:r>
            <a:br>
              <a:rPr lang="cs-CZ" sz="2700" dirty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úkol číslo 1: POZOROVÁNÍ CHLUPŮ SAVCŮ</a:t>
            </a:r>
          </a:p>
          <a:p>
            <a:pPr marL="0" indent="0">
              <a:buNone/>
            </a:pPr>
            <a:r>
              <a:rPr lang="cs-CZ" sz="2400" u="sng" dirty="0"/>
              <a:t>postup:</a:t>
            </a:r>
            <a:r>
              <a:rPr lang="cs-CZ" sz="2400" dirty="0"/>
              <a:t>  Připrav postupně mikroskopické preparáty z chlupů savců (kočka, pes, králík, člověk), prohlédni si jej pod mikroskopem a zakresli. </a:t>
            </a:r>
          </a:p>
          <a:p>
            <a:pPr marL="0" indent="0">
              <a:buNone/>
            </a:pPr>
            <a:r>
              <a:rPr lang="cs-CZ" sz="2400" u="sng" dirty="0" smtClean="0"/>
              <a:t>nákresy: </a:t>
            </a:r>
            <a:endParaRPr lang="cs-CZ" sz="2400" u="sng" dirty="0"/>
          </a:p>
        </p:txBody>
      </p:sp>
      <p:sp>
        <p:nvSpPr>
          <p:cNvPr id="11" name="Ovál 10"/>
          <p:cNvSpPr/>
          <p:nvPr/>
        </p:nvSpPr>
        <p:spPr>
          <a:xfrm>
            <a:off x="611560" y="3854122"/>
            <a:ext cx="720080" cy="64807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2987824" y="3854122"/>
            <a:ext cx="720080" cy="64807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5004048" y="3854122"/>
            <a:ext cx="720080" cy="64807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164288" y="3854122"/>
            <a:ext cx="720080" cy="64807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1075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2376264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úkol </a:t>
            </a:r>
            <a:r>
              <a:rPr lang="cs-CZ" sz="2400" dirty="0"/>
              <a:t>číslo 2: POPISOVÁNÍ KOSTRY KRÁLÍKA</a:t>
            </a:r>
            <a:br>
              <a:rPr lang="cs-CZ" sz="2400" dirty="0"/>
            </a:br>
            <a:r>
              <a:rPr lang="cs-CZ" sz="2400" u="sng" dirty="0"/>
              <a:t>postup</a:t>
            </a:r>
            <a:r>
              <a:rPr lang="cs-CZ" sz="2400" dirty="0"/>
              <a:t>: na kostře králíka popiš vybrané kosti: páteř, lebka, lopatka, kost pažní, kost vřetenní, kost loketní, žebra, kost pánevní, kost stehenní, kost holenní, kost lýtková, kost zánártní, kost nártní, články prstů</a:t>
            </a:r>
            <a:br>
              <a:rPr lang="cs-CZ" sz="2400" dirty="0"/>
            </a:br>
            <a:r>
              <a:rPr lang="cs-CZ" sz="2400" u="sng" dirty="0" smtClean="0"/>
              <a:t>vypracování:</a:t>
            </a:r>
            <a:endParaRPr lang="cs-CZ" sz="2400" u="sng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767875"/>
            <a:ext cx="5766298" cy="3181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8528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400" dirty="0"/>
              <a:t>úkol číslo 3: URČOVÁNÍ ROHOVITÝCH ÚTVARŮ</a:t>
            </a:r>
            <a:br>
              <a:rPr lang="cs-CZ" sz="2400" dirty="0"/>
            </a:br>
            <a:r>
              <a:rPr lang="cs-CZ" sz="2400" u="sng" dirty="0"/>
              <a:t>postup:</a:t>
            </a:r>
            <a:r>
              <a:rPr lang="cs-CZ" sz="2400" dirty="0"/>
              <a:t> poznej rohovitý útvar na obrázku a pod něj napiš název </a:t>
            </a:r>
            <a:br>
              <a:rPr lang="cs-CZ" sz="2400" dirty="0"/>
            </a:br>
            <a:r>
              <a:rPr lang="cs-CZ" sz="2400" u="sng" dirty="0" smtClean="0"/>
              <a:t>vypracování:</a:t>
            </a:r>
            <a:endParaRPr lang="cs-CZ" sz="2400" u="sng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3240360" cy="2234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80626"/>
            <a:ext cx="3168353" cy="2137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1477" y="4221089"/>
            <a:ext cx="2844659" cy="2385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323528" y="1772816"/>
            <a:ext cx="1368152" cy="64807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427984" y="1980626"/>
            <a:ext cx="1368152" cy="64807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483768" y="4228158"/>
            <a:ext cx="1368152" cy="64807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3263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/>
              <a:t>Závěr: 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Napiš</a:t>
            </a:r>
            <a:r>
              <a:rPr lang="cs-CZ" dirty="0"/>
              <a:t>, jaký je rozdíl mezi chlupem kočky, psa, králíka a člověka.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086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971600" y="116632"/>
            <a:ext cx="701334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ŘEŠENÍ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sz="2700" u="sng" dirty="0" smtClean="0"/>
              <a:t>pomůcky</a:t>
            </a:r>
            <a:r>
              <a:rPr lang="cs-CZ" sz="2700" u="sng" dirty="0"/>
              <a:t>:</a:t>
            </a:r>
            <a:r>
              <a:rPr lang="cs-CZ" sz="2700" dirty="0"/>
              <a:t> 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mikroskop</a:t>
            </a:r>
            <a:r>
              <a:rPr lang="cs-CZ" sz="2700" dirty="0"/>
              <a:t>, potřeby k mikroskopování, chlupy savců, model kostry králíka</a:t>
            </a:r>
            <a:br>
              <a:rPr lang="cs-CZ" sz="2700" dirty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363272" cy="44253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úkol číslo 1: POZOROVÁNÍ CHLUPŮ SAVCŮ</a:t>
            </a:r>
          </a:p>
          <a:p>
            <a:pPr marL="0" indent="0">
              <a:buNone/>
            </a:pPr>
            <a:r>
              <a:rPr lang="cs-CZ" sz="2400" u="sng" dirty="0"/>
              <a:t>postup:</a:t>
            </a:r>
            <a:r>
              <a:rPr lang="cs-CZ" sz="2400" dirty="0"/>
              <a:t>  Připrav postupně mikroskopické preparáty z chlupů savců (kočka, pes, králík, člověk), prohlédni si jej pod mikroskopem a zakresli. </a:t>
            </a:r>
          </a:p>
          <a:p>
            <a:pPr marL="0" indent="0">
              <a:buNone/>
            </a:pPr>
            <a:r>
              <a:rPr lang="cs-CZ" sz="2400" u="sng" dirty="0" smtClean="0"/>
              <a:t>nákresy: </a:t>
            </a:r>
            <a:endParaRPr lang="cs-CZ" sz="2400" u="sng" dirty="0"/>
          </a:p>
        </p:txBody>
      </p:sp>
      <p:sp>
        <p:nvSpPr>
          <p:cNvPr id="11" name="Ovál 10"/>
          <p:cNvSpPr/>
          <p:nvPr/>
        </p:nvSpPr>
        <p:spPr>
          <a:xfrm>
            <a:off x="611560" y="3854122"/>
            <a:ext cx="720080" cy="64807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3023828" y="3854122"/>
            <a:ext cx="720080" cy="64807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5004048" y="3854122"/>
            <a:ext cx="720080" cy="64807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164288" y="3854122"/>
            <a:ext cx="720080" cy="64807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" name="Freeform 2"/>
          <p:cNvSpPr>
            <a:spLocks/>
          </p:cNvSpPr>
          <p:nvPr/>
        </p:nvSpPr>
        <p:spPr bwMode="auto">
          <a:xfrm>
            <a:off x="395536" y="4725144"/>
            <a:ext cx="1152128" cy="1234306"/>
          </a:xfrm>
          <a:custGeom>
            <a:avLst/>
            <a:gdLst>
              <a:gd name="T0" fmla="*/ 0 w 692"/>
              <a:gd name="T1" fmla="*/ 0 h 1151"/>
              <a:gd name="T2" fmla="*/ 93 w 692"/>
              <a:gd name="T3" fmla="*/ 57 h 1151"/>
              <a:gd name="T4" fmla="*/ 159 w 692"/>
              <a:gd name="T5" fmla="*/ 169 h 1151"/>
              <a:gd name="T6" fmla="*/ 215 w 692"/>
              <a:gd name="T7" fmla="*/ 262 h 1151"/>
              <a:gd name="T8" fmla="*/ 280 w 692"/>
              <a:gd name="T9" fmla="*/ 328 h 1151"/>
              <a:gd name="T10" fmla="*/ 299 w 692"/>
              <a:gd name="T11" fmla="*/ 365 h 1151"/>
              <a:gd name="T12" fmla="*/ 327 w 692"/>
              <a:gd name="T13" fmla="*/ 393 h 1151"/>
              <a:gd name="T14" fmla="*/ 420 w 692"/>
              <a:gd name="T15" fmla="*/ 627 h 1151"/>
              <a:gd name="T16" fmla="*/ 467 w 692"/>
              <a:gd name="T17" fmla="*/ 711 h 1151"/>
              <a:gd name="T18" fmla="*/ 477 w 692"/>
              <a:gd name="T19" fmla="*/ 739 h 1151"/>
              <a:gd name="T20" fmla="*/ 523 w 692"/>
              <a:gd name="T21" fmla="*/ 795 h 1151"/>
              <a:gd name="T22" fmla="*/ 617 w 692"/>
              <a:gd name="T23" fmla="*/ 926 h 1151"/>
              <a:gd name="T24" fmla="*/ 664 w 692"/>
              <a:gd name="T25" fmla="*/ 1066 h 1151"/>
              <a:gd name="T26" fmla="*/ 682 w 692"/>
              <a:gd name="T27" fmla="*/ 1123 h 1151"/>
              <a:gd name="T28" fmla="*/ 692 w 692"/>
              <a:gd name="T29" fmla="*/ 1151 h 11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92" h="1151">
                <a:moveTo>
                  <a:pt x="0" y="0"/>
                </a:moveTo>
                <a:cubicBezTo>
                  <a:pt x="42" y="11"/>
                  <a:pt x="58" y="33"/>
                  <a:pt x="93" y="57"/>
                </a:cubicBezTo>
                <a:cubicBezTo>
                  <a:pt x="110" y="106"/>
                  <a:pt x="126" y="129"/>
                  <a:pt x="159" y="169"/>
                </a:cubicBezTo>
                <a:cubicBezTo>
                  <a:pt x="182" y="197"/>
                  <a:pt x="190" y="235"/>
                  <a:pt x="215" y="262"/>
                </a:cubicBezTo>
                <a:cubicBezTo>
                  <a:pt x="236" y="285"/>
                  <a:pt x="258" y="306"/>
                  <a:pt x="280" y="328"/>
                </a:cubicBezTo>
                <a:cubicBezTo>
                  <a:pt x="290" y="338"/>
                  <a:pt x="291" y="354"/>
                  <a:pt x="299" y="365"/>
                </a:cubicBezTo>
                <a:cubicBezTo>
                  <a:pt x="307" y="376"/>
                  <a:pt x="318" y="384"/>
                  <a:pt x="327" y="393"/>
                </a:cubicBezTo>
                <a:cubicBezTo>
                  <a:pt x="351" y="469"/>
                  <a:pt x="362" y="569"/>
                  <a:pt x="420" y="627"/>
                </a:cubicBezTo>
                <a:cubicBezTo>
                  <a:pt x="438" y="676"/>
                  <a:pt x="425" y="647"/>
                  <a:pt x="467" y="711"/>
                </a:cubicBezTo>
                <a:cubicBezTo>
                  <a:pt x="472" y="719"/>
                  <a:pt x="471" y="731"/>
                  <a:pt x="477" y="739"/>
                </a:cubicBezTo>
                <a:cubicBezTo>
                  <a:pt x="520" y="802"/>
                  <a:pt x="492" y="733"/>
                  <a:pt x="523" y="795"/>
                </a:cubicBezTo>
                <a:cubicBezTo>
                  <a:pt x="549" y="846"/>
                  <a:pt x="569" y="894"/>
                  <a:pt x="617" y="926"/>
                </a:cubicBezTo>
                <a:cubicBezTo>
                  <a:pt x="633" y="973"/>
                  <a:pt x="649" y="1019"/>
                  <a:pt x="664" y="1066"/>
                </a:cubicBezTo>
                <a:cubicBezTo>
                  <a:pt x="670" y="1085"/>
                  <a:pt x="675" y="1104"/>
                  <a:pt x="682" y="1123"/>
                </a:cubicBezTo>
                <a:cubicBezTo>
                  <a:pt x="685" y="1132"/>
                  <a:pt x="692" y="1151"/>
                  <a:pt x="692" y="1151"/>
                </a:cubicBezTo>
              </a:path>
            </a:pathLst>
          </a:custGeom>
          <a:solidFill>
            <a:srgbClr val="000000"/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7F7F7F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Freeform 3"/>
          <p:cNvSpPr>
            <a:spLocks/>
          </p:cNvSpPr>
          <p:nvPr/>
        </p:nvSpPr>
        <p:spPr bwMode="auto">
          <a:xfrm rot="1283709">
            <a:off x="2699792" y="4725144"/>
            <a:ext cx="1008112" cy="1440158"/>
          </a:xfrm>
          <a:custGeom>
            <a:avLst/>
            <a:gdLst>
              <a:gd name="T0" fmla="*/ 0 w 692"/>
              <a:gd name="T1" fmla="*/ 0 h 1151"/>
              <a:gd name="T2" fmla="*/ 93 w 692"/>
              <a:gd name="T3" fmla="*/ 57 h 1151"/>
              <a:gd name="T4" fmla="*/ 159 w 692"/>
              <a:gd name="T5" fmla="*/ 169 h 1151"/>
              <a:gd name="T6" fmla="*/ 215 w 692"/>
              <a:gd name="T7" fmla="*/ 262 h 1151"/>
              <a:gd name="T8" fmla="*/ 280 w 692"/>
              <a:gd name="T9" fmla="*/ 328 h 1151"/>
              <a:gd name="T10" fmla="*/ 299 w 692"/>
              <a:gd name="T11" fmla="*/ 365 h 1151"/>
              <a:gd name="T12" fmla="*/ 327 w 692"/>
              <a:gd name="T13" fmla="*/ 393 h 1151"/>
              <a:gd name="T14" fmla="*/ 420 w 692"/>
              <a:gd name="T15" fmla="*/ 627 h 1151"/>
              <a:gd name="T16" fmla="*/ 467 w 692"/>
              <a:gd name="T17" fmla="*/ 711 h 1151"/>
              <a:gd name="T18" fmla="*/ 477 w 692"/>
              <a:gd name="T19" fmla="*/ 739 h 1151"/>
              <a:gd name="T20" fmla="*/ 523 w 692"/>
              <a:gd name="T21" fmla="*/ 795 h 1151"/>
              <a:gd name="T22" fmla="*/ 617 w 692"/>
              <a:gd name="T23" fmla="*/ 926 h 1151"/>
              <a:gd name="T24" fmla="*/ 664 w 692"/>
              <a:gd name="T25" fmla="*/ 1066 h 1151"/>
              <a:gd name="T26" fmla="*/ 682 w 692"/>
              <a:gd name="T27" fmla="*/ 1123 h 1151"/>
              <a:gd name="T28" fmla="*/ 692 w 692"/>
              <a:gd name="T29" fmla="*/ 1151 h 11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92" h="1151">
                <a:moveTo>
                  <a:pt x="0" y="0"/>
                </a:moveTo>
                <a:cubicBezTo>
                  <a:pt x="42" y="11"/>
                  <a:pt x="58" y="33"/>
                  <a:pt x="93" y="57"/>
                </a:cubicBezTo>
                <a:cubicBezTo>
                  <a:pt x="110" y="106"/>
                  <a:pt x="126" y="129"/>
                  <a:pt x="159" y="169"/>
                </a:cubicBezTo>
                <a:cubicBezTo>
                  <a:pt x="182" y="197"/>
                  <a:pt x="190" y="235"/>
                  <a:pt x="215" y="262"/>
                </a:cubicBezTo>
                <a:cubicBezTo>
                  <a:pt x="236" y="285"/>
                  <a:pt x="258" y="306"/>
                  <a:pt x="280" y="328"/>
                </a:cubicBezTo>
                <a:cubicBezTo>
                  <a:pt x="290" y="338"/>
                  <a:pt x="291" y="354"/>
                  <a:pt x="299" y="365"/>
                </a:cubicBezTo>
                <a:cubicBezTo>
                  <a:pt x="307" y="376"/>
                  <a:pt x="318" y="384"/>
                  <a:pt x="327" y="393"/>
                </a:cubicBezTo>
                <a:cubicBezTo>
                  <a:pt x="351" y="469"/>
                  <a:pt x="362" y="569"/>
                  <a:pt x="420" y="627"/>
                </a:cubicBezTo>
                <a:cubicBezTo>
                  <a:pt x="438" y="676"/>
                  <a:pt x="425" y="647"/>
                  <a:pt x="467" y="711"/>
                </a:cubicBezTo>
                <a:cubicBezTo>
                  <a:pt x="472" y="719"/>
                  <a:pt x="471" y="731"/>
                  <a:pt x="477" y="739"/>
                </a:cubicBezTo>
                <a:cubicBezTo>
                  <a:pt x="520" y="802"/>
                  <a:pt x="492" y="733"/>
                  <a:pt x="523" y="795"/>
                </a:cubicBezTo>
                <a:cubicBezTo>
                  <a:pt x="549" y="846"/>
                  <a:pt x="569" y="894"/>
                  <a:pt x="617" y="926"/>
                </a:cubicBezTo>
                <a:cubicBezTo>
                  <a:pt x="633" y="973"/>
                  <a:pt x="649" y="1019"/>
                  <a:pt x="664" y="1066"/>
                </a:cubicBezTo>
                <a:cubicBezTo>
                  <a:pt x="670" y="1085"/>
                  <a:pt x="675" y="1104"/>
                  <a:pt x="682" y="1123"/>
                </a:cubicBezTo>
                <a:cubicBezTo>
                  <a:pt x="685" y="1132"/>
                  <a:pt x="692" y="1151"/>
                  <a:pt x="692" y="1151"/>
                </a:cubicBezTo>
              </a:path>
            </a:pathLst>
          </a:custGeom>
          <a:solidFill>
            <a:srgbClr val="000000"/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7F7F7F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4"/>
          <p:cNvSpPr>
            <a:spLocks/>
          </p:cNvSpPr>
          <p:nvPr/>
        </p:nvSpPr>
        <p:spPr bwMode="auto">
          <a:xfrm rot="20036840">
            <a:off x="4716016" y="4725144"/>
            <a:ext cx="1512167" cy="1440159"/>
          </a:xfrm>
          <a:custGeom>
            <a:avLst/>
            <a:gdLst>
              <a:gd name="T0" fmla="*/ 0 w 692"/>
              <a:gd name="T1" fmla="*/ 0 h 1151"/>
              <a:gd name="T2" fmla="*/ 93 w 692"/>
              <a:gd name="T3" fmla="*/ 57 h 1151"/>
              <a:gd name="T4" fmla="*/ 159 w 692"/>
              <a:gd name="T5" fmla="*/ 169 h 1151"/>
              <a:gd name="T6" fmla="*/ 215 w 692"/>
              <a:gd name="T7" fmla="*/ 262 h 1151"/>
              <a:gd name="T8" fmla="*/ 280 w 692"/>
              <a:gd name="T9" fmla="*/ 328 h 1151"/>
              <a:gd name="T10" fmla="*/ 299 w 692"/>
              <a:gd name="T11" fmla="*/ 365 h 1151"/>
              <a:gd name="T12" fmla="*/ 327 w 692"/>
              <a:gd name="T13" fmla="*/ 393 h 1151"/>
              <a:gd name="T14" fmla="*/ 420 w 692"/>
              <a:gd name="T15" fmla="*/ 627 h 1151"/>
              <a:gd name="T16" fmla="*/ 467 w 692"/>
              <a:gd name="T17" fmla="*/ 711 h 1151"/>
              <a:gd name="T18" fmla="*/ 477 w 692"/>
              <a:gd name="T19" fmla="*/ 739 h 1151"/>
              <a:gd name="T20" fmla="*/ 523 w 692"/>
              <a:gd name="T21" fmla="*/ 795 h 1151"/>
              <a:gd name="T22" fmla="*/ 617 w 692"/>
              <a:gd name="T23" fmla="*/ 926 h 1151"/>
              <a:gd name="T24" fmla="*/ 664 w 692"/>
              <a:gd name="T25" fmla="*/ 1066 h 1151"/>
              <a:gd name="T26" fmla="*/ 682 w 692"/>
              <a:gd name="T27" fmla="*/ 1123 h 1151"/>
              <a:gd name="T28" fmla="*/ 692 w 692"/>
              <a:gd name="T29" fmla="*/ 1151 h 11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92" h="1151">
                <a:moveTo>
                  <a:pt x="0" y="0"/>
                </a:moveTo>
                <a:cubicBezTo>
                  <a:pt x="42" y="11"/>
                  <a:pt x="58" y="33"/>
                  <a:pt x="93" y="57"/>
                </a:cubicBezTo>
                <a:cubicBezTo>
                  <a:pt x="110" y="106"/>
                  <a:pt x="126" y="129"/>
                  <a:pt x="159" y="169"/>
                </a:cubicBezTo>
                <a:cubicBezTo>
                  <a:pt x="182" y="197"/>
                  <a:pt x="190" y="235"/>
                  <a:pt x="215" y="262"/>
                </a:cubicBezTo>
                <a:cubicBezTo>
                  <a:pt x="236" y="285"/>
                  <a:pt x="258" y="306"/>
                  <a:pt x="280" y="328"/>
                </a:cubicBezTo>
                <a:cubicBezTo>
                  <a:pt x="290" y="338"/>
                  <a:pt x="291" y="354"/>
                  <a:pt x="299" y="365"/>
                </a:cubicBezTo>
                <a:cubicBezTo>
                  <a:pt x="307" y="376"/>
                  <a:pt x="318" y="384"/>
                  <a:pt x="327" y="393"/>
                </a:cubicBezTo>
                <a:cubicBezTo>
                  <a:pt x="351" y="469"/>
                  <a:pt x="362" y="569"/>
                  <a:pt x="420" y="627"/>
                </a:cubicBezTo>
                <a:cubicBezTo>
                  <a:pt x="438" y="676"/>
                  <a:pt x="425" y="647"/>
                  <a:pt x="467" y="711"/>
                </a:cubicBezTo>
                <a:cubicBezTo>
                  <a:pt x="472" y="719"/>
                  <a:pt x="471" y="731"/>
                  <a:pt x="477" y="739"/>
                </a:cubicBezTo>
                <a:cubicBezTo>
                  <a:pt x="520" y="802"/>
                  <a:pt x="492" y="733"/>
                  <a:pt x="523" y="795"/>
                </a:cubicBezTo>
                <a:cubicBezTo>
                  <a:pt x="549" y="846"/>
                  <a:pt x="569" y="894"/>
                  <a:pt x="617" y="926"/>
                </a:cubicBezTo>
                <a:cubicBezTo>
                  <a:pt x="633" y="973"/>
                  <a:pt x="649" y="1019"/>
                  <a:pt x="664" y="1066"/>
                </a:cubicBezTo>
                <a:cubicBezTo>
                  <a:pt x="670" y="1085"/>
                  <a:pt x="675" y="1104"/>
                  <a:pt x="682" y="1123"/>
                </a:cubicBezTo>
                <a:cubicBezTo>
                  <a:pt x="685" y="1132"/>
                  <a:pt x="692" y="1151"/>
                  <a:pt x="692" y="1151"/>
                </a:cubicBezTo>
              </a:path>
            </a:pathLst>
          </a:custGeom>
          <a:solidFill>
            <a:srgbClr val="000000"/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7F7F7F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5"/>
          <p:cNvSpPr>
            <a:spLocks/>
          </p:cNvSpPr>
          <p:nvPr/>
        </p:nvSpPr>
        <p:spPr bwMode="auto">
          <a:xfrm rot="5223994">
            <a:off x="6732240" y="4797152"/>
            <a:ext cx="1656184" cy="1368152"/>
          </a:xfrm>
          <a:custGeom>
            <a:avLst/>
            <a:gdLst>
              <a:gd name="T0" fmla="*/ 0 w 692"/>
              <a:gd name="T1" fmla="*/ 0 h 1151"/>
              <a:gd name="T2" fmla="*/ 93 w 692"/>
              <a:gd name="T3" fmla="*/ 57 h 1151"/>
              <a:gd name="T4" fmla="*/ 159 w 692"/>
              <a:gd name="T5" fmla="*/ 169 h 1151"/>
              <a:gd name="T6" fmla="*/ 215 w 692"/>
              <a:gd name="T7" fmla="*/ 262 h 1151"/>
              <a:gd name="T8" fmla="*/ 280 w 692"/>
              <a:gd name="T9" fmla="*/ 328 h 1151"/>
              <a:gd name="T10" fmla="*/ 299 w 692"/>
              <a:gd name="T11" fmla="*/ 365 h 1151"/>
              <a:gd name="T12" fmla="*/ 327 w 692"/>
              <a:gd name="T13" fmla="*/ 393 h 1151"/>
              <a:gd name="T14" fmla="*/ 420 w 692"/>
              <a:gd name="T15" fmla="*/ 627 h 1151"/>
              <a:gd name="T16" fmla="*/ 467 w 692"/>
              <a:gd name="T17" fmla="*/ 711 h 1151"/>
              <a:gd name="T18" fmla="*/ 477 w 692"/>
              <a:gd name="T19" fmla="*/ 739 h 1151"/>
              <a:gd name="T20" fmla="*/ 523 w 692"/>
              <a:gd name="T21" fmla="*/ 795 h 1151"/>
              <a:gd name="T22" fmla="*/ 617 w 692"/>
              <a:gd name="T23" fmla="*/ 926 h 1151"/>
              <a:gd name="T24" fmla="*/ 664 w 692"/>
              <a:gd name="T25" fmla="*/ 1066 h 1151"/>
              <a:gd name="T26" fmla="*/ 682 w 692"/>
              <a:gd name="T27" fmla="*/ 1123 h 1151"/>
              <a:gd name="T28" fmla="*/ 692 w 692"/>
              <a:gd name="T29" fmla="*/ 1151 h 11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92" h="1151">
                <a:moveTo>
                  <a:pt x="0" y="0"/>
                </a:moveTo>
                <a:cubicBezTo>
                  <a:pt x="42" y="11"/>
                  <a:pt x="58" y="33"/>
                  <a:pt x="93" y="57"/>
                </a:cubicBezTo>
                <a:cubicBezTo>
                  <a:pt x="110" y="106"/>
                  <a:pt x="126" y="129"/>
                  <a:pt x="159" y="169"/>
                </a:cubicBezTo>
                <a:cubicBezTo>
                  <a:pt x="182" y="197"/>
                  <a:pt x="190" y="235"/>
                  <a:pt x="215" y="262"/>
                </a:cubicBezTo>
                <a:cubicBezTo>
                  <a:pt x="236" y="285"/>
                  <a:pt x="258" y="306"/>
                  <a:pt x="280" y="328"/>
                </a:cubicBezTo>
                <a:cubicBezTo>
                  <a:pt x="290" y="338"/>
                  <a:pt x="291" y="354"/>
                  <a:pt x="299" y="365"/>
                </a:cubicBezTo>
                <a:cubicBezTo>
                  <a:pt x="307" y="376"/>
                  <a:pt x="318" y="384"/>
                  <a:pt x="327" y="393"/>
                </a:cubicBezTo>
                <a:cubicBezTo>
                  <a:pt x="351" y="469"/>
                  <a:pt x="362" y="569"/>
                  <a:pt x="420" y="627"/>
                </a:cubicBezTo>
                <a:cubicBezTo>
                  <a:pt x="438" y="676"/>
                  <a:pt x="425" y="647"/>
                  <a:pt x="467" y="711"/>
                </a:cubicBezTo>
                <a:cubicBezTo>
                  <a:pt x="472" y="719"/>
                  <a:pt x="471" y="731"/>
                  <a:pt x="477" y="739"/>
                </a:cubicBezTo>
                <a:cubicBezTo>
                  <a:pt x="520" y="802"/>
                  <a:pt x="492" y="733"/>
                  <a:pt x="523" y="795"/>
                </a:cubicBezTo>
                <a:cubicBezTo>
                  <a:pt x="549" y="846"/>
                  <a:pt x="569" y="894"/>
                  <a:pt x="617" y="926"/>
                </a:cubicBezTo>
                <a:cubicBezTo>
                  <a:pt x="633" y="973"/>
                  <a:pt x="649" y="1019"/>
                  <a:pt x="664" y="1066"/>
                </a:cubicBezTo>
                <a:cubicBezTo>
                  <a:pt x="670" y="1085"/>
                  <a:pt x="675" y="1104"/>
                  <a:pt x="682" y="1123"/>
                </a:cubicBezTo>
                <a:cubicBezTo>
                  <a:pt x="685" y="1132"/>
                  <a:pt x="692" y="1151"/>
                  <a:pt x="692" y="1151"/>
                </a:cubicBezTo>
              </a:path>
            </a:pathLst>
          </a:custGeom>
          <a:solidFill>
            <a:srgbClr val="000000"/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7F7F7F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265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2376264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úkol </a:t>
            </a:r>
            <a:r>
              <a:rPr lang="cs-CZ" sz="2400" dirty="0"/>
              <a:t>číslo 2: POPISOVÁNÍ KOSTRY KRÁLÍKA</a:t>
            </a:r>
            <a:br>
              <a:rPr lang="cs-CZ" sz="2400" dirty="0"/>
            </a:br>
            <a:r>
              <a:rPr lang="cs-CZ" sz="2400" u="sng" dirty="0"/>
              <a:t>postup</a:t>
            </a:r>
            <a:r>
              <a:rPr lang="cs-CZ" sz="2400" dirty="0"/>
              <a:t>: na kostře králíka popiš vybrané kosti: páteř, lebka, lopatka, kost pažní, kost vřetenní, kost loketní, žebra, kost pánevní, kost stehenní, kost holenní, kost lýtková, kost zánártní, kost nártní, články prstů</a:t>
            </a:r>
            <a:br>
              <a:rPr lang="cs-CZ" sz="2400" dirty="0"/>
            </a:br>
            <a:r>
              <a:rPr lang="cs-CZ" sz="2400" u="sng" dirty="0" smtClean="0"/>
              <a:t>vypracování:</a:t>
            </a:r>
            <a:endParaRPr lang="cs-CZ" sz="2400" u="sng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767875"/>
            <a:ext cx="5766298" cy="3181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4427984" y="1196752"/>
            <a:ext cx="2016224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7092280" y="1196752"/>
            <a:ext cx="72008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971600" y="1484784"/>
            <a:ext cx="4680520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411760" y="1484784"/>
            <a:ext cx="3240360" cy="30243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779912" y="1484784"/>
            <a:ext cx="1800200" cy="35283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580112" y="1484784"/>
            <a:ext cx="216024" cy="36724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436096" y="1484784"/>
            <a:ext cx="1224136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971600" y="1844824"/>
            <a:ext cx="2016224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411760" y="1844824"/>
            <a:ext cx="792088" cy="29523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3131840" y="1844824"/>
            <a:ext cx="1296144" cy="35283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2807804" y="1844824"/>
            <a:ext cx="3420380" cy="35283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2411760" y="1844824"/>
            <a:ext cx="5400600" cy="37444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1547664" y="2096852"/>
            <a:ext cx="1440160" cy="36364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807804" y="2348880"/>
            <a:ext cx="828092" cy="33843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108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400" dirty="0"/>
              <a:t>úkol číslo 3: URČOVÁNÍ ROHOVITÝCH ÚTVARŮ</a:t>
            </a:r>
            <a:br>
              <a:rPr lang="cs-CZ" sz="2400" dirty="0"/>
            </a:br>
            <a:r>
              <a:rPr lang="cs-CZ" sz="2400" u="sng" dirty="0"/>
              <a:t>postup:</a:t>
            </a:r>
            <a:r>
              <a:rPr lang="cs-CZ" sz="2400" dirty="0"/>
              <a:t> poznej rohovitý útvar na obrázku a pod něj napiš název </a:t>
            </a:r>
            <a:br>
              <a:rPr lang="cs-CZ" sz="2400" dirty="0"/>
            </a:br>
            <a:r>
              <a:rPr lang="cs-CZ" sz="2400" u="sng" dirty="0" smtClean="0"/>
              <a:t>vypracování:</a:t>
            </a:r>
            <a:endParaRPr lang="cs-CZ" sz="2400" u="sng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3240360" cy="2234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80626"/>
            <a:ext cx="3168353" cy="2137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1477" y="4221089"/>
            <a:ext cx="2844659" cy="2385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323528" y="1772816"/>
            <a:ext cx="1368152" cy="64807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nehet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427984" y="1980626"/>
            <a:ext cx="1368152" cy="64807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dráp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483768" y="4228158"/>
            <a:ext cx="1512168" cy="64807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kopyto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255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/>
              <a:t>Závěr: 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Napiš</a:t>
            </a:r>
            <a:r>
              <a:rPr lang="cs-CZ" dirty="0"/>
              <a:t>, jaký je rozdíl mezi chlupem kočky, psa, králíka a člověka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Mezi chlupem kočky, psa, králíka člověka není téměř žádný rozdíl.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2782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práce 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171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POZOROVÁNÍ STAVBY TĚLA SAVCŮ</vt:lpstr>
      <vt:lpstr> pomůcky:  mikroskop, potřeby k mikroskopování, chlupy savců, model kostry králíka </vt:lpstr>
      <vt:lpstr> úkol číslo 2: POPISOVÁNÍ KOSTRY KRÁLÍKA postup: na kostře králíka popiš vybrané kosti: páteř, lebka, lopatka, kost pažní, kost vřetenní, kost loketní, žebra, kost pánevní, kost stehenní, kost holenní, kost lýtková, kost zánártní, kost nártní, články prstů vypracování:</vt:lpstr>
      <vt:lpstr>úkol číslo 3: URČOVÁNÍ ROHOVITÝCH ÚTVARŮ postup: poznej rohovitý útvar na obrázku a pod něj napiš název  vypracování:</vt:lpstr>
      <vt:lpstr>Prezentace aplikace PowerPoint</vt:lpstr>
      <vt:lpstr> pomůcky:  mikroskop, potřeby k mikroskopování, chlupy savců, model kostry králíka </vt:lpstr>
      <vt:lpstr> úkol číslo 2: POPISOVÁNÍ KOSTRY KRÁLÍKA postup: na kostře králíka popiš vybrané kosti: páteř, lebka, lopatka, kost pažní, kost vřetenní, kost loketní, žebra, kost pánevní, kost stehenní, kost holenní, kost lýtková, kost zánártní, kost nártní, články prstů vypracování:</vt:lpstr>
      <vt:lpstr>úkol číslo 3: URČOVÁNÍ ROHOVITÝCH ÚTVARŮ postup: poznej rohovitý útvar na obrázku a pod něj napiš název  vypracování:</vt:lpstr>
      <vt:lpstr>Prezentace aplikace PowerPoint</vt:lpstr>
      <vt:lpstr>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POZOROVÁNÍ STAVBY TĚLA SAVCŮ</dc:title>
  <dc:creator>NB-skola</dc:creator>
  <cp:lastModifiedBy>Jana Střížková</cp:lastModifiedBy>
  <cp:revision>5</cp:revision>
  <dcterms:created xsi:type="dcterms:W3CDTF">2012-11-10T19:39:32Z</dcterms:created>
  <dcterms:modified xsi:type="dcterms:W3CDTF">2013-06-22T13:54:32Z</dcterms:modified>
</cp:coreProperties>
</file>