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64" r:id="rId5"/>
    <p:sldId id="259" r:id="rId6"/>
    <p:sldId id="265" r:id="rId7"/>
    <p:sldId id="268" r:id="rId8"/>
    <p:sldId id="261" r:id="rId9"/>
    <p:sldId id="262" r:id="rId10"/>
    <p:sldId id="266" r:id="rId11"/>
    <p:sldId id="267" r:id="rId12"/>
    <p:sldId id="263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7/19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1772816"/>
            <a:ext cx="6400800" cy="2592288"/>
          </a:xfrm>
          <a:solidFill>
            <a:srgbClr val="002060"/>
          </a:solidFill>
        </p:spPr>
        <p:txBody>
          <a:bodyPr>
            <a:normAutofit fontScale="92500" lnSpcReduction="10000"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podtřída: ŽIVORODÍ</a:t>
            </a:r>
          </a:p>
          <a:p>
            <a:r>
              <a:rPr lang="cs-CZ" sz="5400" dirty="0" smtClean="0">
                <a:solidFill>
                  <a:schemeClr val="bg1"/>
                </a:solidFill>
              </a:rPr>
              <a:t>nadřád: VAČNATÍ</a:t>
            </a:r>
          </a:p>
          <a:p>
            <a:r>
              <a:rPr lang="cs-CZ" sz="5400" dirty="0" smtClean="0">
                <a:solidFill>
                  <a:schemeClr val="bg1"/>
                </a:solidFill>
              </a:rPr>
              <a:t>řád: VAČNATCI</a:t>
            </a:r>
          </a:p>
          <a:p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797152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Klíčová slova:   kožní vak, mateřské mléko, koala, vačice, klokan …</a:t>
            </a:r>
          </a:p>
          <a:p>
            <a:endParaRPr lang="cs-CZ" sz="2400" dirty="0"/>
          </a:p>
          <a:p>
            <a:r>
              <a:rPr lang="cs-CZ" sz="2400" dirty="0" smtClean="0"/>
              <a:t>Anotace: pomocí prezentace seznámení s charakteristickými znaky vačnatců, zajímavostmi a jejich druhy, zápis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Charakteristika živorodých vačnatců: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>
              <a:buNone/>
            </a:pPr>
            <a:r>
              <a:rPr lang="cs-CZ" dirty="0" smtClean="0"/>
              <a:t>mláďata se rodí nedokonale vyvinutá          (krátký nitroděložní  vývoj)</a:t>
            </a:r>
          </a:p>
          <a:p>
            <a:pPr lvl="0" algn="ctr">
              <a:buNone/>
            </a:pPr>
            <a:endParaRPr lang="cs-CZ" dirty="0" smtClean="0"/>
          </a:p>
          <a:p>
            <a:pPr lvl="0" algn="ctr">
              <a:buNone/>
            </a:pPr>
            <a:r>
              <a:rPr lang="cs-CZ" dirty="0" smtClean="0"/>
              <a:t>jejich vývoj je dokončen většinou ve vaku, neboť</a:t>
            </a:r>
          </a:p>
          <a:p>
            <a:pPr lvl="0" algn="ctr">
              <a:buNone/>
            </a:pPr>
            <a:r>
              <a:rPr lang="cs-CZ" dirty="0" smtClean="0"/>
              <a:t>samice nemají v  těle  placentu</a:t>
            </a:r>
          </a:p>
          <a:p>
            <a:pPr lvl="0" algn="ctr">
              <a:buNone/>
            </a:pPr>
            <a:endParaRPr lang="cs-CZ" dirty="0" smtClean="0"/>
          </a:p>
          <a:p>
            <a:pPr lvl="0" algn="ctr">
              <a:buNone/>
            </a:pPr>
            <a:r>
              <a:rPr lang="cs-CZ" dirty="0" smtClean="0"/>
              <a:t>mláďata sají mateřské mléko</a:t>
            </a:r>
          </a:p>
          <a:p>
            <a:pPr lvl="0"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User\Local Settings\Temporary Internet Files\Content.IE5\KVOEMSOR\MP9004100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16832"/>
            <a:ext cx="8496944" cy="4824536"/>
          </a:xfrm>
          <a:prstGeom prst="rect">
            <a:avLst/>
          </a:prstGeom>
          <a:noFill/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65618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VÝSKYT: </a:t>
            </a:r>
            <a:br>
              <a:rPr lang="cs-CZ" dirty="0" smtClean="0"/>
            </a:br>
            <a:r>
              <a:rPr lang="cs-CZ" sz="3200" dirty="0" smtClean="0"/>
              <a:t>původní rozšíření vačnatců bylo po celé Zemi, kromě Afriky, dnes se vyskytují pouze: 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4427984" y="4221088"/>
            <a:ext cx="2376264" cy="93610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JIŽNÍ AMERIKA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3635896" y="3212976"/>
            <a:ext cx="2376264" cy="93610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AMERIKA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683568" y="3717032"/>
            <a:ext cx="2520280" cy="165618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AUSTRÁLIE</a:t>
            </a:r>
          </a:p>
          <a:p>
            <a:pPr algn="ctr"/>
            <a:r>
              <a:rPr lang="cs-CZ" dirty="0" smtClean="0"/>
              <a:t>TASMÁNIE</a:t>
            </a:r>
          </a:p>
          <a:p>
            <a:pPr algn="ctr"/>
            <a:r>
              <a:rPr lang="cs-CZ" dirty="0" smtClean="0"/>
              <a:t>NOVÁ GUINEA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KOALA MEDVÍDKOVITÁ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283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přizpůsobila se životu na stromech – prsty na předních končetinách má srostlé</a:t>
            </a:r>
          </a:p>
          <a:p>
            <a:r>
              <a:rPr lang="cs-CZ" dirty="0" smtClean="0"/>
              <a:t>mládě z vaku vykukuje směrem dozadu</a:t>
            </a:r>
          </a:p>
          <a:p>
            <a:r>
              <a:rPr lang="cs-CZ" dirty="0" smtClean="0"/>
              <a:t>ve vaku je  5 – 7 měsíců</a:t>
            </a:r>
          </a:p>
          <a:p>
            <a:r>
              <a:rPr lang="cs-CZ" dirty="0" smtClean="0"/>
              <a:t>dospívající mládě se přikrmuje natrávenou kaší z blahovičníku</a:t>
            </a:r>
          </a:p>
          <a:p>
            <a:r>
              <a:rPr lang="cs-CZ" dirty="0" smtClean="0"/>
              <a:t>další půl rok nosí matka mládě na zádech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1026" name="Picture 2" descr="C:\Documents and Settings\User\Local Settings\Temporary Internet Files\Content.IE5\T4N5STZ5\MP90040658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693099"/>
            <a:ext cx="2952328" cy="4426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KOALA A POTRAVA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77072"/>
            <a:ext cx="7427168" cy="2049091"/>
          </a:xfrm>
        </p:spPr>
        <p:txBody>
          <a:bodyPr/>
          <a:lstStyle/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KOALA JE </a:t>
            </a:r>
            <a:r>
              <a:rPr lang="cs-CZ" b="1" dirty="0" smtClean="0"/>
              <a:t>POTRAVNÍ SPECIALISTA</a:t>
            </a:r>
            <a:r>
              <a:rPr lang="cs-CZ" dirty="0" smtClean="0"/>
              <a:t>, NEBOŤ SE ŽIVÍ POUZE LISTY JEDOVATÉHO BLAHOVIČNÍKU (EUKALIPTU)</a:t>
            </a:r>
            <a:endParaRPr lang="cs-CZ" dirty="0"/>
          </a:p>
        </p:txBody>
      </p:sp>
      <p:pic>
        <p:nvPicPr>
          <p:cNvPr id="4099" name="Picture 3" descr="C:\Documents and Settings\User\Local Settings\Temporary Internet Files\Content.IE5\M8KCAMID\MP90040225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412776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koala znamená v řeči domorodců „ nepije“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Eukalyptus obsahuje aromatické silice.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Eukalyptový olej se využívá při infekci dýchacích cest, přidává se do vonných olejů.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KLOKANI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688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žijí ve stádech</a:t>
            </a:r>
          </a:p>
          <a:p>
            <a:r>
              <a:rPr lang="cs-CZ" dirty="0" smtClean="0"/>
              <a:t>zadní končetiny jsou čtyřprsté a slouží ke skoku (palec chybí)</a:t>
            </a:r>
          </a:p>
          <a:p>
            <a:r>
              <a:rPr lang="cs-CZ" dirty="0" smtClean="0"/>
              <a:t>mohutný ocas slouží k rovnováze při skoku, v klidu se o něj opírají</a:t>
            </a:r>
          </a:p>
          <a:p>
            <a:r>
              <a:rPr lang="cs-CZ" dirty="0" smtClean="0"/>
              <a:t>potrava: tráva</a:t>
            </a:r>
          </a:p>
          <a:p>
            <a:r>
              <a:rPr lang="cs-CZ" dirty="0" smtClean="0"/>
              <a:t>krátkodobá rychlost až 60 km/hod.</a:t>
            </a:r>
          </a:p>
          <a:p>
            <a:r>
              <a:rPr lang="cs-CZ" dirty="0" smtClean="0"/>
              <a:t>délka jednoho skoku  až 8 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6" name="Picture 4" descr="C:\Documents and Settings\User\Local Settings\Temporary Internet Files\Content.IE5\G730MSV2\MP90040319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484784"/>
            <a:ext cx="3036462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3008313" cy="1162050"/>
          </a:xfrm>
        </p:spPr>
        <p:txBody>
          <a:bodyPr>
            <a:noAutofit/>
          </a:bodyPr>
          <a:lstStyle/>
          <a:p>
            <a:r>
              <a:rPr lang="cs-CZ" sz="4000" dirty="0" smtClean="0"/>
              <a:t>Klokan obrovský</a:t>
            </a:r>
            <a:endParaRPr lang="cs-CZ" sz="4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2852936"/>
            <a:ext cx="3106688" cy="327322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Výška: 1,5 m</a:t>
            </a:r>
          </a:p>
          <a:p>
            <a:r>
              <a:rPr lang="cs-CZ" sz="3600" dirty="0" smtClean="0"/>
              <a:t>Váha: až 150 kg</a:t>
            </a:r>
            <a:endParaRPr lang="cs-CZ" sz="3600" dirty="0"/>
          </a:p>
        </p:txBody>
      </p:sp>
      <p:pic>
        <p:nvPicPr>
          <p:cNvPr id="3075" name="Picture 3" descr="C:\Documents and Settings\User\Local Settings\Temporary Internet Files\Content.IE5\9RU6K2KY\MP90018066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060848"/>
            <a:ext cx="5248523" cy="34465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3008313" cy="1162050"/>
          </a:xfrm>
        </p:spPr>
        <p:txBody>
          <a:bodyPr>
            <a:noAutofit/>
          </a:bodyPr>
          <a:lstStyle/>
          <a:p>
            <a:r>
              <a:rPr lang="cs-CZ" sz="4000" dirty="0" smtClean="0"/>
              <a:t>Klokan rudý</a:t>
            </a:r>
            <a:endParaRPr lang="cs-CZ" sz="4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2852936"/>
            <a:ext cx="3106688" cy="327322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Výška: 1,5 m</a:t>
            </a:r>
          </a:p>
          <a:p>
            <a:r>
              <a:rPr lang="cs-CZ" sz="3600" dirty="0" smtClean="0"/>
              <a:t>Váha: až 150 kg</a:t>
            </a:r>
            <a:endParaRPr lang="cs-CZ" sz="3600" dirty="0"/>
          </a:p>
        </p:txBody>
      </p:sp>
      <p:pic>
        <p:nvPicPr>
          <p:cNvPr id="2051" name="Picture 3" descr="C:\Documents and Settings\User\Local Settings\Temporary Internet Files\Content.IE5\EIT9BLAL\MP90018065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63498" y="1998694"/>
            <a:ext cx="4919552" cy="3230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Vačice </a:t>
            </a:r>
            <a:r>
              <a:rPr lang="cs-CZ" dirty="0" err="1" smtClean="0"/>
              <a:t>opossum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všežravec</a:t>
            </a:r>
          </a:p>
          <a:p>
            <a:r>
              <a:rPr lang="cs-CZ" dirty="0" smtClean="0"/>
              <a:t>noční živočich</a:t>
            </a:r>
          </a:p>
          <a:p>
            <a:r>
              <a:rPr lang="cs-CZ" dirty="0" smtClean="0"/>
              <a:t>žije samotářsky</a:t>
            </a:r>
          </a:p>
          <a:p>
            <a:r>
              <a:rPr lang="cs-CZ" dirty="0" smtClean="0"/>
              <a:t>v nebezpečí předstírá smrt a nepříjemně páchne</a:t>
            </a:r>
            <a:endParaRPr lang="cs-CZ" dirty="0"/>
          </a:p>
        </p:txBody>
      </p:sp>
      <p:pic>
        <p:nvPicPr>
          <p:cNvPr id="1026" name="Picture 2" descr="C:\Documents and Settings\User\Local Settings\Temporary Internet Files\Content.IE5\JDQWJ6SM\MP90040154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261261"/>
            <a:ext cx="3240360" cy="4858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Zápis do sešitu: </a:t>
            </a:r>
          </a:p>
          <a:p>
            <a:pPr>
              <a:buNone/>
            </a:pPr>
            <a:r>
              <a:rPr lang="cs-CZ" dirty="0" smtClean="0"/>
              <a:t>Podtřída:  </a:t>
            </a:r>
            <a:r>
              <a:rPr lang="cs-CZ" b="1" i="1" u="sng" dirty="0" smtClean="0"/>
              <a:t>ŽIVORODÍ</a:t>
            </a:r>
            <a:endParaRPr lang="cs-CZ" dirty="0" smtClean="0"/>
          </a:p>
          <a:p>
            <a:pPr lvl="0">
              <a:buNone/>
            </a:pPr>
            <a:r>
              <a:rPr lang="cs-CZ" dirty="0" smtClean="0"/>
              <a:t>Nadřád: </a:t>
            </a:r>
            <a:r>
              <a:rPr lang="cs-CZ" b="1" dirty="0" smtClean="0"/>
              <a:t>VAČNATCI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ZNAKY: </a:t>
            </a:r>
            <a:endParaRPr lang="cs-CZ" dirty="0" smtClean="0"/>
          </a:p>
          <a:p>
            <a:pPr lvl="0"/>
            <a:r>
              <a:rPr lang="cs-CZ" dirty="0" smtClean="0"/>
              <a:t>samice nemají placentu</a:t>
            </a:r>
          </a:p>
          <a:p>
            <a:pPr lvl="0"/>
            <a:r>
              <a:rPr lang="cs-CZ" dirty="0" smtClean="0"/>
              <a:t>mláďata se rodí nedokonale vyvinutá (krátký nitroděložní  vývoj)</a:t>
            </a:r>
          </a:p>
          <a:p>
            <a:pPr lvl="0"/>
            <a:r>
              <a:rPr lang="cs-CZ" dirty="0" smtClean="0"/>
              <a:t>jejich vývoj je dokončen většinou ve vaku samice</a:t>
            </a:r>
          </a:p>
          <a:p>
            <a:pPr lvl="0"/>
            <a:r>
              <a:rPr lang="cs-CZ" dirty="0" smtClean="0"/>
              <a:t>sají mateřské mléko</a:t>
            </a:r>
          </a:p>
          <a:p>
            <a:r>
              <a:rPr lang="cs-CZ" u="sng" dirty="0" smtClean="0"/>
              <a:t>Výskyt:</a:t>
            </a:r>
            <a:r>
              <a:rPr lang="cs-CZ" dirty="0" smtClean="0"/>
              <a:t> Austrálie, Tasmánie, Nová Guinea, S a J Amerika</a:t>
            </a:r>
          </a:p>
          <a:p>
            <a:r>
              <a:rPr lang="cs-CZ" u="sng" dirty="0" smtClean="0"/>
              <a:t>Druhy:</a:t>
            </a:r>
            <a:r>
              <a:rPr lang="cs-CZ" dirty="0" smtClean="0"/>
              <a:t> Klokan rudý,  Koala medvídkovitá – potravní specialista (jen listy blahovičníku), Vačice </a:t>
            </a:r>
            <a:r>
              <a:rPr lang="cs-CZ" dirty="0" err="1" smtClean="0"/>
              <a:t>opossum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jsou dostupné pod licencí Microsoft Office 2007.com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336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třída : SAVCI</vt:lpstr>
      <vt:lpstr>Charakteristika živorodých vačnatců:</vt:lpstr>
      <vt:lpstr>VÝSKYT:  původní rozšíření vačnatců bylo po celé Zemi, kromě Afriky, dnes se vyskytují pouze: </vt:lpstr>
      <vt:lpstr>KOALA MEDVÍDKOVITÁ</vt:lpstr>
      <vt:lpstr>KOALA A POTRAVA</vt:lpstr>
      <vt:lpstr>ZAJÍMAVOSTI</vt:lpstr>
      <vt:lpstr>KLOKANI</vt:lpstr>
      <vt:lpstr>Klokan obrovský</vt:lpstr>
      <vt:lpstr>Klokan rudý</vt:lpstr>
      <vt:lpstr>Vačice opossum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Jana Střížková</cp:lastModifiedBy>
  <cp:revision>12</cp:revision>
  <dcterms:modified xsi:type="dcterms:W3CDTF">2013-06-22T19:56:54Z</dcterms:modified>
</cp:coreProperties>
</file>