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8" r:id="rId4"/>
    <p:sldId id="259" r:id="rId5"/>
    <p:sldId id="260" r:id="rId6"/>
    <p:sldId id="262" r:id="rId7"/>
    <p:sldId id="261" r:id="rId8"/>
    <p:sldId id="263" r:id="rId9"/>
    <p:sldId id="257" r:id="rId10"/>
    <p:sldId id="264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6919D-AB6F-4298-94FD-1B1F228E95D3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D1026-D39E-47F1-9225-A415125C76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50072-9E7A-4DD4-AD2D-1B000BEC06D4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37612-A437-4E7B-B3B7-C9FD78FC8E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7B3F0-AF56-4A9E-8697-4D2D04168105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66357-DFA6-4DE9-B594-9B53E4E77B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42417-37E6-459C-8AAA-D926E9F37B31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CFD3B-290A-41FC-B4DB-07B3B75178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4041A-4D21-4C38-BA4F-C0289DF3BFD7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FC405-1333-4E7E-BA32-6E1A69EFEA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6CD61-E20F-4568-B9AD-FAF5D759D0DE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61301-C334-488B-9CE8-9E6A804B92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D7747-D89E-4A3E-8935-B613D8E27B0D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B6905-AF03-4BBA-A604-1D90D7EB17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38676-7C8E-4317-A534-D683CDC62F12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1623F-BCD2-41A6-8426-EC84A77AFB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E42D3-922B-493F-816C-7D967EC49B43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F5901-F02E-48A3-89FF-43CEBE916C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F3907-A8DE-4F09-8958-9983AF1D601D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38D9B-FAB6-4390-824B-093D322D75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7EE33-7528-4675-9C10-FE1E0AD9307F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7E43D-D900-4440-A156-B20E5E6F3B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134C4C-415D-4209-8DB7-AF3F9B4BD272}" type="datetimeFigureOut">
              <a:rPr lang="cs-CZ"/>
              <a:pPr>
                <a:defRPr/>
              </a:pPr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1BEA23-79E8-4C68-A4F7-1CA1C3FF33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 l="1645" t="14583" r="3758" b="10417"/>
          <a:stretch>
            <a:fillRect/>
          </a:stretch>
        </p:blipFill>
        <p:spPr bwMode="auto">
          <a:xfrm>
            <a:off x="500063" y="0"/>
            <a:ext cx="82867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                                                  </a:t>
            </a:r>
          </a:p>
          <a:p>
            <a:pPr>
              <a:buFont typeface="Arial" charset="0"/>
              <a:buNone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Font typeface="Arial" charset="0"/>
              <a:buNone/>
            </a:pPr>
            <a:r>
              <a:rPr lang="cs-CZ" sz="3000" b="1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Font typeface="Arial" charset="0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cs-CZ" sz="2000" b="1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cs-CZ" sz="2000" b="1" smtClean="0">
                <a:cs typeface="Times New Roman" pitchFamily="18" charset="0"/>
              </a:rPr>
              <a:t>		Registrační číslo projektu: </a:t>
            </a:r>
            <a:r>
              <a:rPr lang="cs-CZ" sz="2000" smtClean="0"/>
              <a:t>CZ 1.07/1.4.00/21.1886</a:t>
            </a:r>
            <a:endParaRPr lang="cs-CZ" sz="2000" b="1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cs-CZ" sz="2000" b="1" smtClean="0">
                <a:cs typeface="Times New Roman" pitchFamily="18" charset="0"/>
              </a:rPr>
              <a:t>		Šablona: 52                                     Sada:  </a:t>
            </a:r>
            <a:r>
              <a:rPr lang="cs-CZ" sz="2000" smtClean="0">
                <a:cs typeface="Times New Roman" pitchFamily="18" charset="0"/>
              </a:rPr>
              <a:t>Př 7/20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cs-CZ" sz="2000" b="1" smtClean="0">
                <a:cs typeface="Times New Roman" pitchFamily="18" charset="0"/>
              </a:rPr>
              <a:t>		Předmět: </a:t>
            </a:r>
            <a:r>
              <a:rPr lang="cs-CZ" sz="2000" smtClean="0">
                <a:cs typeface="Times New Roman" pitchFamily="18" charset="0"/>
              </a:rPr>
              <a:t>přírodopis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cs-CZ" sz="2000" b="1" smtClean="0">
                <a:cs typeface="Times New Roman" pitchFamily="18" charset="0"/>
              </a:rPr>
              <a:t>		Ročník: </a:t>
            </a:r>
            <a:r>
              <a:rPr lang="cs-CZ" sz="2000" smtClean="0">
                <a:cs typeface="Times New Roman" pitchFamily="18" charset="0"/>
              </a:rPr>
              <a:t>7.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cs-CZ" sz="2000" b="1" smtClean="0">
                <a:cs typeface="Times New Roman" pitchFamily="18" charset="0"/>
              </a:rPr>
              <a:t>		Jméno autora (vč. titul): </a:t>
            </a:r>
            <a:r>
              <a:rPr lang="cs-CZ" sz="2000" smtClean="0">
                <a:cs typeface="Times New Roman" pitchFamily="18" charset="0"/>
              </a:rPr>
              <a:t>Mgr. Petr Střížek</a:t>
            </a:r>
            <a:r>
              <a:rPr lang="cs-CZ" sz="2000" b="1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cs-CZ" sz="2000" b="1" smtClean="0">
                <a:cs typeface="Times New Roman" pitchFamily="18" charset="0"/>
              </a:rPr>
              <a:t>		Škola – adresa: </a:t>
            </a:r>
            <a:r>
              <a:rPr lang="cs-CZ" sz="2000" smtClean="0">
                <a:cs typeface="Times New Roman" pitchFamily="18" charset="0"/>
              </a:rPr>
              <a:t>ZŠ Ústí nad Labem – Hluboká 150  </a:t>
            </a:r>
          </a:p>
          <a:p>
            <a:pPr>
              <a:buFont typeface="Arial" charset="0"/>
              <a:buNone/>
            </a:pPr>
            <a:endParaRPr lang="cs-CZ" sz="2800" b="1" smtClean="0"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/>
          <a:srcRect l="5133" t="21875" r="10173" b="12500"/>
          <a:stretch>
            <a:fillRect/>
          </a:stretch>
        </p:blipFill>
        <p:spPr bwMode="auto">
          <a:xfrm>
            <a:off x="611188" y="188913"/>
            <a:ext cx="2492375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obrázek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9250" y="2133600"/>
            <a:ext cx="5603875" cy="13668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00113" y="404813"/>
            <a:ext cx="7772400" cy="1470025"/>
          </a:xfrm>
          <a:solidFill>
            <a:schemeClr val="accent6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třída : SAVCI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7813" y="2060575"/>
            <a:ext cx="6400800" cy="1752600"/>
          </a:xfrm>
          <a:solidFill>
            <a:schemeClr val="accent2">
              <a:lumMod val="5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5400" dirty="0" smtClean="0">
                <a:solidFill>
                  <a:schemeClr val="bg1"/>
                </a:solidFill>
              </a:rPr>
              <a:t>podtřída: VEJCORODÍ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4339" name="TextovéPole 3"/>
          <p:cNvSpPr txBox="1">
            <a:spLocks noChangeArrowheads="1"/>
          </p:cNvSpPr>
          <p:nvPr/>
        </p:nvSpPr>
        <p:spPr bwMode="auto">
          <a:xfrm>
            <a:off x="431800" y="4365625"/>
            <a:ext cx="82804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Klíčová slova:   vejcorodost, mateřské mléko, Austrálie, Tasmánie, Ptakopysk, Ježura …</a:t>
            </a:r>
          </a:p>
          <a:p>
            <a:endParaRPr lang="cs-CZ" sz="2400">
              <a:latin typeface="Calibri" pitchFamily="34" charset="0"/>
            </a:endParaRPr>
          </a:p>
          <a:p>
            <a:r>
              <a:rPr lang="cs-CZ" sz="2400">
                <a:latin typeface="Calibri" pitchFamily="34" charset="0"/>
              </a:rPr>
              <a:t>Anotace: pomocí prezentace seznámení s charakteristickými znaky vejcorodých savců, zajímavostmi a jejich druhy, zápis do sešitu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Charakteristika </a:t>
            </a:r>
            <a:r>
              <a:rPr lang="cs-CZ" dirty="0" smtClean="0"/>
              <a:t>vejcorodých: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cs-CZ" smtClean="0"/>
              <a:t>nejprimitivnější savci</a:t>
            </a:r>
          </a:p>
          <a:p>
            <a:pPr algn="ctr">
              <a:buFont typeface="Arial" charset="0"/>
              <a:buNone/>
            </a:pPr>
            <a:endParaRPr lang="cs-CZ" smtClean="0"/>
          </a:p>
          <a:p>
            <a:pPr algn="ctr">
              <a:buFont typeface="Arial" charset="0"/>
              <a:buNone/>
            </a:pPr>
            <a:r>
              <a:rPr lang="cs-CZ" smtClean="0"/>
              <a:t>nerodí živá mláďata, samice kladou vejce pomocí kloaky</a:t>
            </a:r>
          </a:p>
          <a:p>
            <a:pPr algn="ctr">
              <a:buFont typeface="Arial" charset="0"/>
              <a:buNone/>
            </a:pPr>
            <a:endParaRPr lang="cs-CZ" smtClean="0"/>
          </a:p>
          <a:p>
            <a:pPr algn="ctr">
              <a:buFont typeface="Arial" charset="0"/>
              <a:buNone/>
            </a:pPr>
            <a:r>
              <a:rPr lang="cs-CZ" smtClean="0"/>
              <a:t>mláďata se živí mateřským mlékem, které ale nesají, ale olizují z břicha samice</a:t>
            </a:r>
          </a:p>
          <a:p>
            <a:pPr algn="ctr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VÝSKYT:</a:t>
            </a:r>
          </a:p>
        </p:txBody>
      </p:sp>
      <p:sp>
        <p:nvSpPr>
          <p:cNvPr id="16386" name="Zástupný symbol pro obsah 3"/>
          <p:cNvSpPr>
            <a:spLocks noGrp="1"/>
          </p:cNvSpPr>
          <p:nvPr>
            <p:ph sz="half" idx="1"/>
          </p:nvPr>
        </p:nvSpPr>
        <p:spPr>
          <a:xfrm>
            <a:off x="323850" y="1700213"/>
            <a:ext cx="2746375" cy="3778250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cs-CZ" smtClean="0"/>
          </a:p>
          <a:p>
            <a:pPr algn="ctr">
              <a:buFont typeface="Arial" charset="0"/>
              <a:buNone/>
            </a:pPr>
            <a:r>
              <a:rPr lang="cs-CZ" smtClean="0"/>
              <a:t>NOVÁ GUINEA</a:t>
            </a:r>
          </a:p>
          <a:p>
            <a:pPr algn="ctr">
              <a:buFont typeface="Arial" charset="0"/>
              <a:buNone/>
            </a:pPr>
            <a:endParaRPr lang="cs-CZ" smtClean="0"/>
          </a:p>
          <a:p>
            <a:pPr algn="ctr">
              <a:buFont typeface="Arial" charset="0"/>
              <a:buNone/>
            </a:pPr>
            <a:endParaRPr lang="cs-CZ" smtClean="0"/>
          </a:p>
          <a:p>
            <a:pPr algn="ctr">
              <a:buFont typeface="Arial" charset="0"/>
              <a:buNone/>
            </a:pPr>
            <a:r>
              <a:rPr lang="cs-CZ" smtClean="0"/>
              <a:t>AUSTRÁLIE</a:t>
            </a:r>
          </a:p>
          <a:p>
            <a:pPr algn="ctr">
              <a:buFont typeface="Arial" charset="0"/>
              <a:buNone/>
            </a:pPr>
            <a:endParaRPr lang="cs-CZ" smtClean="0"/>
          </a:p>
          <a:p>
            <a:pPr algn="ctr">
              <a:buFont typeface="Arial" charset="0"/>
              <a:buNone/>
            </a:pPr>
            <a:r>
              <a:rPr lang="cs-CZ" smtClean="0"/>
              <a:t>TASMANIE</a:t>
            </a:r>
          </a:p>
        </p:txBody>
      </p:sp>
      <p:pic>
        <p:nvPicPr>
          <p:cNvPr id="16387" name="Picture 3" descr="C:\Documents and Settings\User\Local Settings\Temporary Internet Files\Content.IE5\LHU4YSIK\MC900438061[1]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067175" y="1700213"/>
            <a:ext cx="4249738" cy="42497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PTAKOPYSK PODIVNÝ</a:t>
            </a:r>
          </a:p>
        </p:txBody>
      </p:sp>
      <p:pic>
        <p:nvPicPr>
          <p:cNvPr id="17410" name="Picture 2" descr="C:\Documents and Settings\User\Local Settings\Temporary Internet Files\Content.IE5\9RU6K2KY\MC900111376[1]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62100" y="2227263"/>
            <a:ext cx="6019800" cy="32718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Velikost: 60 cm + 15 cm plochý ocas (kormidlo)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má bezzubé čelisti, které jsou kryty rohovitým „kachním“ zobákem, který používají k cezení potravy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má hustou, tuhou srst, která se ve vodě nesmáčí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vchod nory je pod vodní hladinou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dobře plave a potápí se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mezi prsty má plovací blány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tělesná teplota je jen 32 stupňů C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ve stehenní části končetiny má jedovou žlázu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Potrava: vodní živočichové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JEŽURA AUSTRALSKÁ</a:t>
            </a:r>
          </a:p>
        </p:txBody>
      </p:sp>
      <p:sp>
        <p:nvSpPr>
          <p:cNvPr id="19458" name="TextovéPole 3"/>
          <p:cNvSpPr txBox="1">
            <a:spLocks noChangeArrowheads="1"/>
          </p:cNvSpPr>
          <p:nvPr/>
        </p:nvSpPr>
        <p:spPr bwMode="auto">
          <a:xfrm>
            <a:off x="7812088" y="5876925"/>
            <a:ext cx="936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1</a:t>
            </a:r>
          </a:p>
        </p:txBody>
      </p:sp>
      <p:pic>
        <p:nvPicPr>
          <p:cNvPr id="19459" name="Zástupný symbol pro obsah 6" descr="Echidna_ST_0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620963" y="1881188"/>
            <a:ext cx="3902075" cy="3962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endParaRPr lang="cs-CZ" smtClean="0"/>
          </a:p>
          <a:p>
            <a:r>
              <a:rPr lang="cs-CZ" smtClean="0"/>
              <a:t>Velikost: cca. 45 cm</a:t>
            </a:r>
          </a:p>
          <a:p>
            <a:r>
              <a:rPr lang="cs-CZ" smtClean="0"/>
              <a:t>hustá srst se silnými ostny</a:t>
            </a:r>
          </a:p>
          <a:p>
            <a:r>
              <a:rPr lang="cs-CZ" smtClean="0"/>
              <a:t>silné hrabavé nohy s drápy, kterými vyhrabává potravu a v nebezpečí se díky nim zahrabe do země a nastaví ostny</a:t>
            </a:r>
          </a:p>
          <a:p>
            <a:r>
              <a:rPr lang="cs-CZ" smtClean="0"/>
              <a:t>mají protaženou obličejovou část, s dlouhým, na konci lepkavým jazykem</a:t>
            </a:r>
          </a:p>
          <a:p>
            <a:r>
              <a:rPr lang="cs-CZ" smtClean="0"/>
              <a:t>Potrava: mravenci a termiti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360988"/>
          </a:xfrm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Zápis do sešitu: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Třída: SAVCI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podtřída: VEJCORODÍ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nejprimitivnější savci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u="sng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u="sng" dirty="0" smtClean="0"/>
              <a:t>znaky:</a:t>
            </a:r>
            <a:r>
              <a:rPr lang="cs-CZ" dirty="0" smtClean="0"/>
              <a:t> kladou vejce a mláďata olizují mateřské mléko z kůže na břiše samičky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u="sng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u="sng" dirty="0" smtClean="0"/>
              <a:t>výskyt:</a:t>
            </a:r>
            <a:r>
              <a:rPr lang="cs-CZ" dirty="0" smtClean="0"/>
              <a:t> Austrálie,  Tasmánie, Nová Guinea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u="sng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u="sng" dirty="0" smtClean="0"/>
              <a:t>zástupci:</a:t>
            </a:r>
            <a:r>
              <a:rPr lang="cs-CZ" dirty="0" smtClean="0"/>
              <a:t> Ptakopysk podivný a Ježura australská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ZDROJE: 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z="1800" smtClean="0"/>
              <a:t>není-li uvedeno jinak, vlastní práce autora</a:t>
            </a:r>
          </a:p>
          <a:p>
            <a:pPr>
              <a:buFont typeface="Arial" charset="0"/>
              <a:buNone/>
            </a:pPr>
            <a:r>
              <a:rPr lang="cs-CZ" sz="1800" smtClean="0"/>
              <a:t>Obrázky použité v prezentaci jsou dostupné pod licencí Microsoft Office 2007.com</a:t>
            </a:r>
          </a:p>
          <a:p>
            <a:pPr>
              <a:buFont typeface="Arial" charset="0"/>
              <a:buNone/>
            </a:pPr>
            <a:r>
              <a:rPr lang="cs-CZ" sz="1800" smtClean="0"/>
              <a:t>Obr. 1 - 9. července 2003, </a:t>
            </a:r>
            <a:r>
              <a:rPr lang="en-US" sz="1800" b="1" smtClean="0"/>
              <a:t>by Ester Inbar, available from http://commons.wikimedia.org/wiki/File:Echidna_ST_03.jpg</a:t>
            </a:r>
            <a:endParaRPr lang="cs-CZ" sz="1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270</Words>
  <Application>Microsoft Office PowerPoint</Application>
  <PresentationFormat>On-screen Show (4:3)</PresentationFormat>
  <Paragraphs>71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Calibri</vt:lpstr>
      <vt:lpstr>Arial</vt:lpstr>
      <vt:lpstr>Times New Roman</vt:lpstr>
      <vt:lpstr>Motiv sady Office</vt:lpstr>
      <vt:lpstr>Snímek 1</vt:lpstr>
      <vt:lpstr>třída : SAVCI</vt:lpstr>
      <vt:lpstr>Charakteristika vejcorodých:</vt:lpstr>
      <vt:lpstr>VÝSKYT:</vt:lpstr>
      <vt:lpstr>PTAKOPYSK PODIVNÝ</vt:lpstr>
      <vt:lpstr>Snímek 6</vt:lpstr>
      <vt:lpstr>JEŽURA AUSTRALSKÁ</vt:lpstr>
      <vt:lpstr>Snímek 8</vt:lpstr>
      <vt:lpstr>Snímek 9</vt:lpstr>
      <vt:lpstr>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Třída : SAVCI</dc:title>
  <dc:creator>Jana Střížková</dc:creator>
  <cp:lastModifiedBy>DUM</cp:lastModifiedBy>
  <cp:revision>15</cp:revision>
  <dcterms:modified xsi:type="dcterms:W3CDTF">2013-07-03T19:30:21Z</dcterms:modified>
</cp:coreProperties>
</file>