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0" r:id="rId3"/>
    <p:sldId id="261" r:id="rId4"/>
    <p:sldId id="262" r:id="rId5"/>
    <p:sldId id="263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2B790D6-9518-4C85-9813-0BE097E05C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FDC64A6-CE09-411D-A46E-8852155AB7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hyperlink" Target="http://www.ochrance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d%C3%ADt%C4%9B&amp;ctt=1" TargetMode="External"/><Relationship Id="rId7" Type="http://schemas.openxmlformats.org/officeDocument/2006/relationships/hyperlink" Target="http://www.ochrance.cz/" TargetMode="External"/><Relationship Id="rId2" Type="http://schemas.openxmlformats.org/officeDocument/2006/relationships/hyperlink" Target="http://office.microsoft.com/cs-cz/images/results.aspx?ex=2&amp;qu=sou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soudci" TargetMode="External"/><Relationship Id="rId5" Type="http://schemas.openxmlformats.org/officeDocument/2006/relationships/hyperlink" Target="http://office.microsoft.com/cs-cz/images/results.aspx?qu=nad%C4%9Bje&amp;ctt=1" TargetMode="External"/><Relationship Id="rId4" Type="http://schemas.openxmlformats.org/officeDocument/2006/relationships/hyperlink" Target="http://office.microsoft.com/cs-cz/images/results.aspx?qu=spravedlnost&amp;ctt=1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308304" y="332656"/>
            <a:ext cx="1440160" cy="137359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79512" y="332656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VO.7.B.14_</a:t>
            </a:r>
            <a:r>
              <a:rPr lang="cs-CZ" b="1" kern="0" dirty="0" err="1" smtClean="0"/>
              <a:t>porusovani</a:t>
            </a:r>
            <a:r>
              <a:rPr lang="cs-CZ" b="1" kern="0" dirty="0" smtClean="0"/>
              <a:t>_</a:t>
            </a:r>
            <a:r>
              <a:rPr lang="cs-CZ" b="1" kern="0" dirty="0" err="1" smtClean="0"/>
              <a:t>lidskych</a:t>
            </a:r>
            <a:r>
              <a:rPr lang="cs-CZ" b="1" kern="0" smtClean="0"/>
              <a:t>_prav</a:t>
            </a:r>
            <a:endParaRPr lang="cs-CZ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27.2.2012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Výchova k občanství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Porušování lidských práv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7" name="Obdélník 6"/>
          <p:cNvSpPr/>
          <p:nvPr/>
        </p:nvSpPr>
        <p:spPr>
          <a:xfrm>
            <a:off x="841801" y="4202685"/>
            <a:ext cx="71865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PORUŠOVÁNÍ LIDSKÝCH PRÁV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230127" y="4941168"/>
            <a:ext cx="7375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sedmý ročník ZŠ a slouží </a:t>
            </a:r>
          </a:p>
          <a:p>
            <a:r>
              <a:rPr lang="cs-CZ" dirty="0" smtClean="0"/>
              <a:t>k opakování znalostí o lidských právech, jejich porušování a postizích.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596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Kde se můžeme domáhat lid</a:t>
            </a:r>
            <a:r>
              <a:rPr lang="cs-CZ" dirty="0"/>
              <a:t>s</a:t>
            </a:r>
            <a:r>
              <a:rPr lang="cs-CZ" dirty="0" smtClean="0"/>
              <a:t>kých práv?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467600" cy="4525963"/>
          </a:xfrm>
        </p:spPr>
        <p:txBody>
          <a:bodyPr/>
          <a:lstStyle/>
          <a:p>
            <a:endParaRPr lang="cs-CZ" sz="2000" dirty="0" smtClean="0"/>
          </a:p>
          <a:p>
            <a:r>
              <a:rPr lang="cs-CZ" sz="2000" dirty="0" smtClean="0"/>
              <a:t>Utvoř slova</a:t>
            </a:r>
          </a:p>
          <a:p>
            <a:pPr marL="36576" indent="0">
              <a:buNone/>
            </a:pP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024799" y="2559991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463992" y="3212976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463992" y="2313143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588429" y="2063940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6582094" y="3784693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5024799" y="3474029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3457212" y="4945368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27766" y="6399035"/>
            <a:ext cx="7158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oudy, poslanci, ombudsman, televize, noviny, internet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6020" y="338835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lanci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9240" y="511654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sman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01114" y="274465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ombud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16020" y="248851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52968" y="360002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vize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40457" y="223931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4122" y="39330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pos</a:t>
            </a:r>
            <a:endParaRPr lang="cs-CZ" dirty="0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6588429" y="2929323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6603504" y="1246566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834122" y="310469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sou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40457" y="14219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25" name="Vývojový diagram: alternativní postup 24"/>
          <p:cNvSpPr/>
          <p:nvPr/>
        </p:nvSpPr>
        <p:spPr>
          <a:xfrm>
            <a:off x="3463992" y="4081861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716020" y="4276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viny</a:t>
            </a:r>
            <a:endParaRPr lang="cs-CZ" dirty="0"/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4998961" y="4400662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5073464" y="1703900"/>
            <a:ext cx="1440160" cy="7200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5492851" y="186959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net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50989" y="45760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inter</a:t>
            </a:r>
            <a:endParaRPr lang="cs-CZ" dirty="0"/>
          </a:p>
        </p:txBody>
      </p:sp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0716512"/>
              </p:ext>
            </p:extLst>
          </p:nvPr>
        </p:nvGraphicFramePr>
        <p:xfrm>
          <a:off x="395536" y="2720328"/>
          <a:ext cx="2192020" cy="222504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1920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432" y="4987782"/>
            <a:ext cx="1609030" cy="1511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2502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 animBg="1"/>
      <p:bldP spid="26" grpId="0"/>
      <p:bldP spid="28" grpId="0" animBg="1"/>
      <p:bldP spid="29" grpId="0" animBg="1"/>
      <p:bldP spid="30" grpId="0"/>
      <p:bldP spid="3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podtrženou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Porušování základních lidských práv a úmyslné ubližování lidem považujeme za </a:t>
            </a:r>
            <a:r>
              <a:rPr lang="cs-CZ" sz="2000" u="sng" dirty="0" smtClean="0"/>
              <a:t>přestupek</a:t>
            </a:r>
            <a:r>
              <a:rPr lang="cs-CZ" sz="2000" dirty="0" smtClean="0"/>
              <a:t>. (__________________)</a:t>
            </a:r>
          </a:p>
          <a:p>
            <a:pPr marL="36576" indent="0">
              <a:buNone/>
            </a:pPr>
            <a:endParaRPr lang="cs-CZ" sz="2000" dirty="0" smtClean="0"/>
          </a:p>
          <a:p>
            <a:r>
              <a:rPr lang="cs-CZ" sz="2000" u="sng" dirty="0" smtClean="0"/>
              <a:t>Mladistvý</a:t>
            </a:r>
            <a:r>
              <a:rPr lang="cs-CZ" sz="2000" dirty="0" smtClean="0"/>
              <a:t> je člověk ve věku do 12 let. (_______________)</a:t>
            </a:r>
          </a:p>
          <a:p>
            <a:pPr marL="36576" indent="0">
              <a:buNone/>
            </a:pPr>
            <a:endParaRPr lang="cs-CZ" sz="2000" dirty="0" smtClean="0"/>
          </a:p>
          <a:p>
            <a:r>
              <a:rPr lang="cs-CZ" sz="2000" dirty="0" smtClean="0"/>
              <a:t>Pokud </a:t>
            </a:r>
            <a:r>
              <a:rPr lang="cs-CZ" sz="2000" u="sng" dirty="0" smtClean="0"/>
              <a:t>mladistvý</a:t>
            </a:r>
            <a:r>
              <a:rPr lang="cs-CZ" sz="2000" dirty="0" smtClean="0"/>
              <a:t> spáchá trestný čin, je za svůj čin trestně odpovědný. ( ____________________) </a:t>
            </a:r>
          </a:p>
          <a:p>
            <a:pPr marL="36576" indent="0">
              <a:buNone/>
            </a:pPr>
            <a:endParaRPr lang="cs-CZ" sz="2000" dirty="0"/>
          </a:p>
          <a:p>
            <a:r>
              <a:rPr lang="cs-CZ" sz="2000" u="sng" dirty="0" smtClean="0"/>
              <a:t>Ochranná výchova </a:t>
            </a:r>
            <a:r>
              <a:rPr lang="cs-CZ" sz="2000" dirty="0" smtClean="0"/>
              <a:t>se uskutečňuje například v dětských domovech. (_______________________) </a:t>
            </a:r>
          </a:p>
          <a:p>
            <a:pPr marL="36576" indent="0">
              <a:buNone/>
            </a:pPr>
            <a:endParaRPr lang="cs-CZ" sz="2000" dirty="0"/>
          </a:p>
          <a:p>
            <a:r>
              <a:rPr lang="cs-CZ" sz="2000" u="sng" dirty="0" smtClean="0"/>
              <a:t>Ústavní výchova </a:t>
            </a:r>
            <a:r>
              <a:rPr lang="cs-CZ" sz="2000" dirty="0" smtClean="0"/>
              <a:t>je nařízena soudem, pokud mladistvý spáchá trestný čin, za který lze uložit výjimečný trest. </a:t>
            </a:r>
          </a:p>
          <a:p>
            <a:pPr marL="36576" indent="0">
              <a:buNone/>
            </a:pPr>
            <a:r>
              <a:rPr lang="cs-CZ" sz="2000" dirty="0" smtClean="0"/>
              <a:t>	(_________________________)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87091" y="2182600"/>
            <a:ext cx="21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Trestný čin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1" y="2956302"/>
            <a:ext cx="21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Dítě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68679" y="3534024"/>
            <a:ext cx="21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Dospělý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0" y="4486717"/>
            <a:ext cx="21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Ústavní výchova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5877272"/>
            <a:ext cx="212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Ochranná výchova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6632"/>
            <a:ext cx="1321885" cy="1321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933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cizích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Rasismus=</a:t>
            </a:r>
          </a:p>
          <a:p>
            <a:r>
              <a:rPr lang="cs-CZ" dirty="0" smtClean="0"/>
              <a:t>Xenofobie=</a:t>
            </a:r>
          </a:p>
          <a:p>
            <a:r>
              <a:rPr lang="cs-CZ" dirty="0" smtClean="0"/>
              <a:t>Diskriminace=</a:t>
            </a:r>
          </a:p>
          <a:p>
            <a:r>
              <a:rPr lang="cs-CZ" dirty="0" smtClean="0"/>
              <a:t>Antisemitismus=</a:t>
            </a:r>
          </a:p>
          <a:p>
            <a:r>
              <a:rPr lang="cs-CZ" dirty="0" smtClean="0"/>
              <a:t>Holocaust=</a:t>
            </a:r>
          </a:p>
          <a:p>
            <a:r>
              <a:rPr lang="cs-CZ" dirty="0" smtClean="0"/>
              <a:t>Deklarace=</a:t>
            </a:r>
          </a:p>
          <a:p>
            <a:r>
              <a:rPr lang="cs-CZ" dirty="0" smtClean="0"/>
              <a:t>Ombudsman=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11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7467600" cy="864096"/>
          </a:xfrm>
        </p:spPr>
        <p:txBody>
          <a:bodyPr/>
          <a:lstStyle/>
          <a:p>
            <a:pPr marL="36576" indent="0">
              <a:buNone/>
            </a:pPr>
            <a:r>
              <a:rPr lang="cs-CZ" dirty="0" smtClean="0"/>
              <a:t>Jak se jmenuje současný ombudsman?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155679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JUDr. Pavel </a:t>
            </a:r>
            <a:r>
              <a:rPr lang="cs-CZ" dirty="0" err="1" smtClean="0"/>
              <a:t>Varvařovský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83768" y="2276872"/>
            <a:ext cx="26212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http://www.ochrance.cz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3493775" cy="1970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7937" y="2472439"/>
            <a:ext cx="2530826" cy="1908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71411"/>
            <a:ext cx="1518610" cy="136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230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Klipart [ on-line] 2012 [cit. 2012-01-29]. Dostupné na www: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://office.microsoft.com/cs-cz/images/results.aspx?ex=2&amp;qu=soud#ai:MC900334014|mt:0</a:t>
            </a:r>
            <a:r>
              <a:rPr lang="cs-CZ" sz="1400" dirty="0" smtClean="0">
                <a:hlinkClick r:id="rId2"/>
              </a:rPr>
              <a:t>|</a:t>
            </a:r>
            <a:endParaRPr lang="cs-CZ" sz="1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>
                <a:hlinkClick r:id="rId3"/>
              </a:rPr>
              <a:t>http://office.microsoft.com/cs-cz/images/results.aspx?qu=d%C3%ADt%C4%9B&amp;ctt=1#ai:MP900427653|mt:0</a:t>
            </a:r>
            <a:r>
              <a:rPr lang="cs-CZ" sz="1400" dirty="0" smtClean="0">
                <a:hlinkClick r:id="rId3"/>
              </a:rPr>
              <a:t>|</a:t>
            </a:r>
            <a:endParaRPr lang="cs-CZ" sz="1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>
                <a:hlinkClick r:id="rId4"/>
              </a:rPr>
              <a:t>http://office.microsoft.com/cs-cz/images/results.aspx?qu=spravedlnost&amp;ctt=1#ai:MC900335374|mt:0</a:t>
            </a:r>
            <a:r>
              <a:rPr lang="cs-CZ" sz="1400" dirty="0" smtClean="0">
                <a:hlinkClick r:id="rId4"/>
              </a:rPr>
              <a:t>|</a:t>
            </a:r>
            <a:endParaRPr lang="cs-CZ" sz="1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http://office.microsoft.com/cs-cz/images/results.aspx?qu=nad%C4%9Bje&amp;ctt=1#ai:MC900438315|mt:0</a:t>
            </a:r>
            <a:r>
              <a:rPr lang="cs-CZ" sz="1400" dirty="0" smtClean="0">
                <a:hlinkClick r:id="rId5"/>
              </a:rPr>
              <a:t>|</a:t>
            </a:r>
            <a:endParaRPr lang="cs-CZ" sz="1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>
                <a:hlinkClick r:id="rId6"/>
              </a:rPr>
              <a:t>http://office.microsoft.com/cs-cz/images/results.aspx?qu=soudci#ai:MC900056530|mt:0</a:t>
            </a:r>
            <a:r>
              <a:rPr lang="cs-CZ" sz="1400" dirty="0" smtClean="0">
                <a:hlinkClick r:id="rId6"/>
              </a:rPr>
              <a:t>|</a:t>
            </a:r>
            <a:endParaRPr lang="cs-CZ" sz="1400" dirty="0"/>
          </a:p>
          <a:p>
            <a:pPr marL="0" indent="0">
              <a:buNone/>
            </a:pPr>
            <a:endParaRPr lang="cs-CZ" sz="1400" dirty="0" smtClean="0">
              <a:hlinkClick r:id="rId7"/>
            </a:endParaRPr>
          </a:p>
          <a:p>
            <a:pPr marL="285750" indent="-285750"/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://www.ochrance.cz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285750" indent="-285750"/>
            <a:r>
              <a:rPr lang="cs-CZ" sz="1400" dirty="0"/>
              <a:t>LUNEROVÁ, J., ŠTĚRBA, R., SVOBODOVÁ, M. </a:t>
            </a:r>
            <a:r>
              <a:rPr lang="cs-CZ" sz="1400" i="1" dirty="0"/>
              <a:t>Výchova k občanství</a:t>
            </a:r>
            <a:r>
              <a:rPr lang="cs-CZ" sz="1400" dirty="0"/>
              <a:t>. Brno : Nová škola, 2010. ISBN 978-80-7289-117-7.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5863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7467600" cy="4525963"/>
          </a:xfrm>
        </p:spPr>
        <p:txBody>
          <a:bodyPr>
            <a:noAutofit/>
          </a:bodyPr>
          <a:lstStyle/>
          <a:p>
            <a:r>
              <a:rPr lang="cs-CZ" sz="1100" b="1" dirty="0"/>
              <a:t>Anotace	 	</a:t>
            </a:r>
            <a:r>
              <a:rPr lang="cs-CZ" sz="1100" dirty="0"/>
              <a:t>Prezentace </a:t>
            </a:r>
            <a:r>
              <a:rPr lang="cs-CZ" sz="1100" dirty="0" smtClean="0"/>
              <a:t>je určena pro sedmý ročník </a:t>
            </a:r>
            <a:r>
              <a:rPr lang="cs-CZ" sz="1100" smtClean="0"/>
              <a:t>ZŠ a slouží </a:t>
            </a:r>
            <a:r>
              <a:rPr lang="cs-CZ" sz="1100" dirty="0"/>
              <a:t>k opakování </a:t>
            </a:r>
            <a:r>
              <a:rPr lang="cs-CZ" sz="1100"/>
              <a:t>znalostí </a:t>
            </a:r>
            <a:r>
              <a:rPr lang="cs-CZ" sz="1100" smtClean="0"/>
              <a:t>			o </a:t>
            </a:r>
            <a:r>
              <a:rPr lang="cs-CZ" sz="1100" dirty="0"/>
              <a:t>lidských právech, </a:t>
            </a:r>
            <a:r>
              <a:rPr lang="cs-CZ" sz="1100"/>
              <a:t>jejich </a:t>
            </a:r>
            <a:r>
              <a:rPr lang="cs-CZ" sz="1100" smtClean="0"/>
              <a:t>porušování </a:t>
            </a:r>
            <a:r>
              <a:rPr lang="cs-CZ" sz="1100" dirty="0"/>
              <a:t>a postizích.</a:t>
            </a:r>
            <a:endParaRPr lang="cs-CZ" sz="1100" b="1" dirty="0"/>
          </a:p>
          <a:p>
            <a:endParaRPr lang="cs-CZ" sz="1100" b="1" dirty="0"/>
          </a:p>
          <a:p>
            <a:r>
              <a:rPr lang="cs-CZ" sz="1100" b="1" dirty="0"/>
              <a:t>Autor			</a:t>
            </a:r>
            <a:r>
              <a:rPr lang="cs-CZ" sz="1100" dirty="0"/>
              <a:t>Mgr. Sandra Tichá</a:t>
            </a:r>
          </a:p>
          <a:p>
            <a:endParaRPr lang="cs-CZ" sz="1100" dirty="0"/>
          </a:p>
          <a:p>
            <a:r>
              <a:rPr lang="cs-CZ" sz="1100" b="1" dirty="0"/>
              <a:t>Jazyk			</a:t>
            </a:r>
            <a:r>
              <a:rPr lang="cs-CZ" sz="1100" dirty="0"/>
              <a:t>čeština</a:t>
            </a:r>
          </a:p>
          <a:p>
            <a:endParaRPr lang="cs-CZ" sz="1100" dirty="0"/>
          </a:p>
          <a:p>
            <a:r>
              <a:rPr lang="cs-CZ" sz="1100" b="1" dirty="0"/>
              <a:t>Očekávaný výstup		</a:t>
            </a:r>
            <a:r>
              <a:rPr lang="cs-CZ" sz="1100" dirty="0"/>
              <a:t>Žáci </a:t>
            </a:r>
            <a:r>
              <a:rPr lang="cs-CZ" sz="1100" dirty="0" smtClean="0"/>
              <a:t>uvedou, na koho se v případě porušování lidských práv mohou 			obrátit,  uvede postihy za porušování lidských práv.</a:t>
            </a:r>
            <a:endParaRPr lang="cs-CZ" sz="1100" dirty="0"/>
          </a:p>
          <a:p>
            <a:endParaRPr lang="cs-CZ" sz="1100" b="1" dirty="0"/>
          </a:p>
          <a:p>
            <a:r>
              <a:rPr lang="cs-CZ" sz="1100" b="1" dirty="0"/>
              <a:t>Klíčová slova		</a:t>
            </a:r>
            <a:r>
              <a:rPr lang="cs-CZ" sz="1100" dirty="0" smtClean="0"/>
              <a:t>lidská </a:t>
            </a:r>
            <a:r>
              <a:rPr lang="cs-CZ" sz="1100" dirty="0"/>
              <a:t>práva, </a:t>
            </a:r>
            <a:r>
              <a:rPr lang="cs-CZ" sz="1100" dirty="0" smtClean="0"/>
              <a:t>soud, ombudsman, trestný čin, ústavní a ochranná výchova</a:t>
            </a:r>
            <a:r>
              <a:rPr lang="cs-CZ" sz="1100" dirty="0"/>
              <a:t>			</a:t>
            </a:r>
          </a:p>
          <a:p>
            <a:r>
              <a:rPr lang="cs-CZ" sz="1100" b="1" dirty="0"/>
              <a:t>Druh učebního materiálu	</a:t>
            </a:r>
            <a:r>
              <a:rPr lang="cs-CZ" sz="1100" dirty="0" smtClean="0"/>
              <a:t>prezentace</a:t>
            </a:r>
            <a:endParaRPr lang="cs-CZ" sz="1100" dirty="0"/>
          </a:p>
          <a:p>
            <a:endParaRPr lang="cs-CZ" sz="1100" dirty="0"/>
          </a:p>
          <a:p>
            <a:r>
              <a:rPr lang="cs-CZ" sz="1100" b="1" dirty="0"/>
              <a:t>Druh interaktivity		</a:t>
            </a:r>
            <a:r>
              <a:rPr lang="cs-CZ" sz="1100" dirty="0"/>
              <a:t>výklad, aktivita</a:t>
            </a:r>
          </a:p>
          <a:p>
            <a:endParaRPr lang="cs-CZ" sz="1100" dirty="0"/>
          </a:p>
          <a:p>
            <a:r>
              <a:rPr lang="cs-CZ" sz="1100" b="1" dirty="0"/>
              <a:t>Cílová skupina		</a:t>
            </a:r>
            <a:r>
              <a:rPr lang="cs-CZ" sz="1100" dirty="0"/>
              <a:t>žák</a:t>
            </a:r>
          </a:p>
          <a:p>
            <a:endParaRPr lang="cs-CZ" sz="1100" dirty="0"/>
          </a:p>
          <a:p>
            <a:r>
              <a:rPr lang="cs-CZ" sz="1100" b="1" dirty="0"/>
              <a:t>Stupeň a typ vzdělávání	</a:t>
            </a:r>
            <a:r>
              <a:rPr lang="cs-CZ" sz="1100" dirty="0" smtClean="0"/>
              <a:t>základní </a:t>
            </a:r>
            <a:r>
              <a:rPr lang="cs-CZ" sz="1100" dirty="0"/>
              <a:t>vzdělávání – druhý stupeň</a:t>
            </a:r>
          </a:p>
          <a:p>
            <a:endParaRPr lang="cs-CZ" sz="1100" dirty="0"/>
          </a:p>
          <a:p>
            <a:r>
              <a:rPr lang="cs-CZ" sz="1100" b="1" dirty="0"/>
              <a:t>Typická věková skupina	</a:t>
            </a:r>
            <a:r>
              <a:rPr lang="cs-CZ" sz="1100" dirty="0" smtClean="0"/>
              <a:t>12 </a:t>
            </a:r>
            <a:r>
              <a:rPr lang="cs-CZ" sz="1100" dirty="0"/>
              <a:t>– 13 let</a:t>
            </a:r>
          </a:p>
          <a:p>
            <a:pPr>
              <a:buNone/>
            </a:pPr>
            <a:endParaRPr lang="cs-CZ" sz="1100" dirty="0"/>
          </a:p>
          <a:p>
            <a:r>
              <a:rPr lang="cs-CZ" sz="1100" b="1" dirty="0"/>
              <a:t>Celková velikost		</a:t>
            </a:r>
            <a:r>
              <a:rPr lang="cs-CZ" sz="1100" dirty="0" smtClean="0"/>
              <a:t>282 </a:t>
            </a:r>
            <a:r>
              <a:rPr lang="cs-CZ" sz="1100" dirty="0"/>
              <a:t>kB</a:t>
            </a:r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53412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Prezentaci je vhodné zařadit do úvodní části hodiny, ve které si žáci mohou opakovat probranou látku z minulé hodiny.</a:t>
            </a:r>
          </a:p>
          <a:p>
            <a:r>
              <a:rPr lang="cs-CZ" sz="1800" dirty="0" smtClean="0"/>
              <a:t>Snímek 1- Žáci spojí vždy 2 lístečky a vytvoří slovo, které je zároveň odpovědí na danou otázku.</a:t>
            </a:r>
          </a:p>
          <a:p>
            <a:r>
              <a:rPr lang="cs-CZ" sz="1800" dirty="0" smtClean="0"/>
              <a:t>Snímek 2- Žáci opravují ve větách pojmy tak, aby byly dané věty pravdivé/správné.</a:t>
            </a:r>
          </a:p>
          <a:p>
            <a:r>
              <a:rPr lang="cs-CZ" sz="1800" dirty="0" smtClean="0"/>
              <a:t>Snímek 3- Žáci vlastními slovy vysvětlí </a:t>
            </a:r>
            <a:r>
              <a:rPr lang="cs-CZ" sz="1800" dirty="0" smtClean="0"/>
              <a:t>cizí </a:t>
            </a:r>
            <a:r>
              <a:rPr lang="cs-CZ" sz="1800" dirty="0" smtClean="0"/>
              <a:t>slova</a:t>
            </a:r>
          </a:p>
          <a:p>
            <a:r>
              <a:rPr lang="cs-CZ" sz="1800" dirty="0" smtClean="0"/>
              <a:t>Snímek 4- Žáci se pokusí odpovědět na otázku, můžeme využít internetový odkaz a žáky blíže seznámit s činností ombudsmana.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88332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120</TotalTime>
  <Words>328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Snímek 1</vt:lpstr>
      <vt:lpstr>Kde se můžeme domáhat lidských práv? </vt:lpstr>
      <vt:lpstr>Oprav podtrženou část</vt:lpstr>
      <vt:lpstr>Opakování cizích pojmů</vt:lpstr>
      <vt:lpstr>Snímek 5</vt:lpstr>
      <vt:lpstr>Použité zdroje</vt:lpstr>
      <vt:lpstr>Shrnutí</vt:lpstr>
      <vt:lpstr>Metodická poznámka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U1</cp:lastModifiedBy>
  <cp:revision>33</cp:revision>
  <dcterms:created xsi:type="dcterms:W3CDTF">2012-02-15T17:20:28Z</dcterms:created>
  <dcterms:modified xsi:type="dcterms:W3CDTF">2012-03-15T22:05:21Z</dcterms:modified>
</cp:coreProperties>
</file>