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9" r:id="rId2"/>
    <p:sldId id="280" r:id="rId3"/>
    <p:sldId id="281" r:id="rId4"/>
    <p:sldId id="282" r:id="rId5"/>
    <p:sldId id="283" r:id="rId6"/>
    <p:sldId id="284" r:id="rId7"/>
    <p:sldId id="285" r:id="rId8"/>
    <p:sldId id="286" r:id="rId9"/>
    <p:sldId id="287" r:id="rId10"/>
    <p:sldId id="28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306" autoAdjust="0"/>
  </p:normalViewPr>
  <p:slideViewPr>
    <p:cSldViewPr>
      <p:cViewPr>
        <p:scale>
          <a:sx n="70" d="100"/>
          <a:sy n="70" d="100"/>
        </p:scale>
        <p:origin x="-1302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 l="1645" t="14583" r="3758" b="10417"/>
          <a:stretch>
            <a:fillRect/>
          </a:stretch>
        </p:blipFill>
        <p:spPr bwMode="auto">
          <a:xfrm>
            <a:off x="500034" y="0"/>
            <a:ext cx="8286808" cy="2285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                                                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</a:t>
            </a:r>
            <a:r>
              <a:rPr lang="cs-CZ" sz="3000" b="1" dirty="0" smtClean="0">
                <a:solidFill>
                  <a:schemeClr val="bg1"/>
                </a:solidFill>
                <a:cs typeface="Times New Roman" pitchFamily="18" charset="0"/>
              </a:rPr>
              <a:t>Výukový materiál </a:t>
            </a:r>
          </a:p>
          <a:p>
            <a:pPr>
              <a:buNone/>
            </a:pPr>
            <a:r>
              <a:rPr lang="cs-CZ" sz="3000" b="1" dirty="0" smtClean="0">
                <a:solidFill>
                  <a:schemeClr val="bg1"/>
                </a:solidFill>
                <a:cs typeface="Times New Roman" pitchFamily="18" charset="0"/>
              </a:rPr>
              <a:t>                                    </a:t>
            </a:r>
            <a:r>
              <a:rPr lang="cs-CZ" sz="300" b="1" dirty="0" smtClean="0">
                <a:solidFill>
                  <a:schemeClr val="bg1"/>
                </a:solidFill>
                <a:cs typeface="Times New Roman" pitchFamily="18" charset="0"/>
              </a:rPr>
              <a:t>    </a:t>
            </a:r>
            <a:r>
              <a:rPr lang="cs-CZ" sz="3000" b="1" dirty="0" smtClean="0">
                <a:solidFill>
                  <a:schemeClr val="bg1"/>
                </a:solidFill>
                <a:cs typeface="Times New Roman" pitchFamily="18" charset="0"/>
              </a:rPr>
              <a:t>zpracovaný  v rámci projektu</a:t>
            </a: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Registrační číslo projektu: </a:t>
            </a:r>
            <a:r>
              <a:rPr lang="cs-CZ" sz="2000" dirty="0" smtClean="0"/>
              <a:t>CZ 1.07/1.4.00/21.1886</a:t>
            </a:r>
            <a:endParaRPr lang="cs-CZ" sz="2000" b="1" dirty="0" smtClean="0"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Šablona: 52                                     Sada:  </a:t>
            </a:r>
            <a:r>
              <a:rPr lang="cs-CZ" sz="2000" dirty="0" err="1" smtClean="0">
                <a:cs typeface="Times New Roman" pitchFamily="18" charset="0"/>
              </a:rPr>
              <a:t>Př</a:t>
            </a:r>
            <a:r>
              <a:rPr lang="cs-CZ" sz="2000" smtClean="0">
                <a:cs typeface="Times New Roman" pitchFamily="18" charset="0"/>
              </a:rPr>
              <a:t> 7/25</a:t>
            </a:r>
            <a:endParaRPr lang="cs-CZ" sz="2000" dirty="0" smtClean="0"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Předmět: </a:t>
            </a:r>
            <a:r>
              <a:rPr lang="cs-CZ" sz="2000" dirty="0" smtClean="0">
                <a:cs typeface="Times New Roman" pitchFamily="18" charset="0"/>
              </a:rPr>
              <a:t>přírodopis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Ročník: </a:t>
            </a:r>
            <a:r>
              <a:rPr lang="cs-CZ" sz="2000" dirty="0">
                <a:cs typeface="Times New Roman" pitchFamily="18" charset="0"/>
              </a:rPr>
              <a:t>7</a:t>
            </a:r>
            <a:r>
              <a:rPr lang="cs-CZ" sz="2000" dirty="0" smtClean="0">
                <a:cs typeface="Times New Roman" pitchFamily="18" charset="0"/>
              </a:rPr>
              <a:t>. 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Jméno autora (vč. titul): </a:t>
            </a:r>
            <a:r>
              <a:rPr lang="cs-CZ" sz="2000" dirty="0" smtClean="0">
                <a:cs typeface="Times New Roman" pitchFamily="18" charset="0"/>
              </a:rPr>
              <a:t>Mgr. Petr Střížek</a:t>
            </a:r>
            <a:r>
              <a:rPr lang="cs-CZ" sz="2000" b="1" dirty="0" smtClean="0">
                <a:cs typeface="Times New Roman" pitchFamily="18" charset="0"/>
              </a:rPr>
              <a:t>	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Škola – adresa: </a:t>
            </a:r>
            <a:r>
              <a:rPr lang="cs-CZ" sz="2000" dirty="0" smtClean="0">
                <a:cs typeface="Times New Roman" pitchFamily="18" charset="0"/>
              </a:rPr>
              <a:t>ZŠ Ústí nad Labem – Hluboká 150  </a:t>
            </a:r>
          </a:p>
          <a:p>
            <a:pPr>
              <a:buNone/>
            </a:pPr>
            <a:endParaRPr lang="cs-CZ" sz="2800" b="1" dirty="0" smtClean="0"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 l="5133" t="21875" r="10173" b="12500"/>
          <a:stretch>
            <a:fillRect/>
          </a:stretch>
        </p:blipFill>
        <p:spPr bwMode="auto">
          <a:xfrm>
            <a:off x="611560" y="188640"/>
            <a:ext cx="2491861" cy="165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obrázek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19672" y="2132856"/>
            <a:ext cx="5603330" cy="136815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4738220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188640"/>
            <a:ext cx="8132440" cy="1470025"/>
          </a:xfrm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b="1" dirty="0" smtClean="0"/>
              <a:t>třída : SAVCI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1628800"/>
            <a:ext cx="8280920" cy="3240360"/>
          </a:xfrm>
          <a:solidFill>
            <a:schemeClr val="accent3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sz="5400" dirty="0" smtClean="0">
                <a:solidFill>
                  <a:schemeClr val="tx1"/>
                </a:solidFill>
              </a:rPr>
              <a:t>podtřída: ŽIVORODÍ</a:t>
            </a:r>
          </a:p>
          <a:p>
            <a:r>
              <a:rPr lang="cs-CZ" sz="5400" dirty="0" smtClean="0">
                <a:solidFill>
                  <a:schemeClr val="tx1"/>
                </a:solidFill>
              </a:rPr>
              <a:t>nadřád: PLACENTÁLOVÉ</a:t>
            </a:r>
          </a:p>
          <a:p>
            <a:r>
              <a:rPr lang="cs-CZ" sz="5400" b="1" dirty="0" smtClean="0">
                <a:solidFill>
                  <a:schemeClr val="tx1"/>
                </a:solidFill>
              </a:rPr>
              <a:t>řád: LETOUNI</a:t>
            </a:r>
          </a:p>
          <a:p>
            <a:endParaRPr lang="cs-CZ" sz="5400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31540" y="4509120"/>
            <a:ext cx="846094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/>
              <a:t>Klíčová slova:  </a:t>
            </a:r>
            <a:r>
              <a:rPr lang="cs-CZ" sz="2400" dirty="0" smtClean="0"/>
              <a:t>netopýr</a:t>
            </a:r>
            <a:r>
              <a:rPr lang="cs-CZ" sz="2400" dirty="0" smtClean="0"/>
              <a:t>, kaloň, vrápenec, echolokace, létací blána, …</a:t>
            </a:r>
          </a:p>
          <a:p>
            <a:endParaRPr lang="cs-CZ" sz="2400" dirty="0"/>
          </a:p>
          <a:p>
            <a:r>
              <a:rPr lang="cs-CZ" sz="2400" dirty="0" smtClean="0"/>
              <a:t>Anotace: pomocí prezentace seznámení s charakteristickými znaky letounů, zajímavostmi a jejich druhy, zápis do sešitu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535309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CHARAKTERISTIKA LETOUNŮ</a:t>
            </a:r>
            <a:endParaRPr lang="cs-CZ" dirty="0"/>
          </a:p>
        </p:txBody>
      </p:sp>
      <p:pic>
        <p:nvPicPr>
          <p:cNvPr id="1026" name="Picture 2" descr="C:\Documents and Settings\User\Local Settings\Temporary Internet Files\Content.IE5\T4N5STZ5\MC900030717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 rot="20498110">
            <a:off x="7050309" y="959845"/>
            <a:ext cx="1848852" cy="946628"/>
          </a:xfrm>
          <a:prstGeom prst="rect">
            <a:avLst/>
          </a:prstGeom>
          <a:noFill/>
        </p:spPr>
      </p:pic>
      <p:pic>
        <p:nvPicPr>
          <p:cNvPr id="5" name="Picture 2" descr="C:\Documents and Settings\User\Local Settings\Temporary Internet Files\Content.IE5\T4N5STZ5\MC90003071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54662" flipH="1">
            <a:off x="8008" y="928002"/>
            <a:ext cx="1799863" cy="946628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827584" y="1779687"/>
            <a:ext cx="7920880" cy="60631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Jediní savci, kteří se pohybují létáním.</a:t>
            </a:r>
          </a:p>
          <a:p>
            <a:pPr algn="ctr"/>
            <a:endParaRPr lang="cs-CZ" sz="3200" dirty="0" smtClean="0"/>
          </a:p>
          <a:p>
            <a:pPr algn="ctr"/>
            <a:r>
              <a:rPr lang="cs-CZ" sz="3200" dirty="0" smtClean="0"/>
              <a:t>Přední končetiny mají přeměněny v křídla.</a:t>
            </a:r>
          </a:p>
          <a:p>
            <a:pPr algn="ctr"/>
            <a:endParaRPr lang="cs-CZ" sz="3200" dirty="0" smtClean="0"/>
          </a:p>
          <a:p>
            <a:pPr algn="ctr"/>
            <a:r>
              <a:rPr lang="cs-CZ" sz="3200" dirty="0" smtClean="0"/>
              <a:t>Létací blánu mají nataženou mezi prsty, tělem a zadními končetinami.</a:t>
            </a:r>
          </a:p>
          <a:p>
            <a:pPr algn="ctr"/>
            <a:endParaRPr lang="cs-CZ" sz="3200" dirty="0" smtClean="0"/>
          </a:p>
          <a:p>
            <a:pPr algn="ctr"/>
            <a:r>
              <a:rPr lang="cs-CZ" sz="3200" dirty="0" smtClean="0"/>
              <a:t>Žijí v koloniích, mláďata se rodí slepá a holá.</a:t>
            </a:r>
          </a:p>
          <a:p>
            <a:pPr algn="ctr"/>
            <a:endParaRPr lang="cs-CZ" sz="3200" dirty="0" smtClean="0"/>
          </a:p>
          <a:p>
            <a:pPr algn="ctr"/>
            <a:r>
              <a:rPr lang="cs-CZ" sz="3200" dirty="0" smtClean="0"/>
              <a:t>Živí se převážně hmyzem.</a:t>
            </a:r>
          </a:p>
          <a:p>
            <a:pPr algn="ctr"/>
            <a:endParaRPr lang="cs-CZ" sz="3200" dirty="0" smtClean="0"/>
          </a:p>
          <a:p>
            <a:pPr algn="ctr"/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800931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LÉTÁNÍ</a:t>
            </a:r>
            <a:endParaRPr lang="cs-CZ" dirty="0"/>
          </a:p>
        </p:txBody>
      </p:sp>
      <p:pic>
        <p:nvPicPr>
          <p:cNvPr id="2050" name="Picture 2" descr="C:\Documents and Settings\User\Local Settings\Temporary Internet Files\Content.IE5\G730MSV2\MC900019171[1].wmf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4283968" y="1700808"/>
            <a:ext cx="4627556" cy="4104456"/>
          </a:xfrm>
          <a:prstGeom prst="rect">
            <a:avLst/>
          </a:prstGeom>
          <a:noFill/>
        </p:spPr>
      </p:pic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7544" y="1700809"/>
            <a:ext cx="4038600" cy="4104455"/>
          </a:xfrm>
        </p:spPr>
        <p:txBody>
          <a:bodyPr>
            <a:normAutofit/>
          </a:bodyPr>
          <a:lstStyle/>
          <a:p>
            <a:r>
              <a:rPr lang="cs-CZ" dirty="0" smtClean="0"/>
              <a:t>Létají  v noci, velmi rychle a tiše.</a:t>
            </a:r>
          </a:p>
          <a:p>
            <a:r>
              <a:rPr lang="cs-CZ" dirty="0" smtClean="0"/>
              <a:t>Orientují se pomocí ECHOLOKACE, = vysílání ultrazvukových vln tlamičkou a přijímání odrazu sluchem.</a:t>
            </a:r>
          </a:p>
          <a:p>
            <a:r>
              <a:rPr lang="cs-CZ" dirty="0" smtClean="0"/>
              <a:t>K čemu echolokaci využívají? </a:t>
            </a:r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3568" y="5805264"/>
            <a:ext cx="77048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K ORIENTACI V PROSTORU A   VYHLEDÁVÁNÍ POTRAVY.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0637171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Víš, kde přezimují netopýři?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57200" y="4365104"/>
            <a:ext cx="8229600" cy="1761059"/>
          </a:xfrm>
        </p:spPr>
        <p:txBody>
          <a:bodyPr/>
          <a:lstStyle/>
          <a:p>
            <a:pPr algn="ctr"/>
            <a:r>
              <a:rPr lang="cs-CZ" dirty="0" smtClean="0"/>
              <a:t>V jeskyních, dutinách stromů, ve starých štolách, na půdách domů … Během zimního spánku spotřebovávají tukové zásoby. </a:t>
            </a:r>
            <a:endParaRPr lang="cs-CZ" dirty="0"/>
          </a:p>
        </p:txBody>
      </p:sp>
      <p:pic>
        <p:nvPicPr>
          <p:cNvPr id="3076" name="Picture 4" descr="C:\Documents and Settings\User\Local Settings\Temporary Internet Files\Content.IE5\T4N5STZ5\MP90031691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1412776"/>
            <a:ext cx="3657600" cy="2426208"/>
          </a:xfrm>
          <a:prstGeom prst="rect">
            <a:avLst/>
          </a:prstGeom>
          <a:noFill/>
        </p:spPr>
      </p:pic>
      <p:pic>
        <p:nvPicPr>
          <p:cNvPr id="3077" name="Picture 5" descr="C:\Documents and Settings\User\Local Settings\Temporary Internet Files\Content.IE5\M8KCAMID\MP90043308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1412776"/>
            <a:ext cx="2376264" cy="2512665"/>
          </a:xfrm>
          <a:prstGeom prst="rect">
            <a:avLst/>
          </a:prstGeom>
          <a:noFill/>
        </p:spPr>
      </p:pic>
      <p:pic>
        <p:nvPicPr>
          <p:cNvPr id="3078" name="Picture 6" descr="C:\Documents and Settings\User\Local Settings\Temporary Internet Files\Content.IE5\UU62A8WB\MP900449083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660232" y="1484784"/>
            <a:ext cx="2483768" cy="248376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6185117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  <a:solidFill>
            <a:schemeClr val="accent3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lvl="0"/>
            <a:r>
              <a:rPr lang="cs-CZ" sz="3200" u="sng" dirty="0" smtClean="0"/>
              <a:t>PODLE POTRAVNÍ SPECIALIZACE SE DĚLÍ NA: </a:t>
            </a:r>
            <a:r>
              <a:rPr lang="cs-CZ" sz="3200" dirty="0" smtClean="0"/>
              <a:t/>
            </a:r>
            <a:br>
              <a:rPr lang="cs-CZ" sz="3200" dirty="0" smtClean="0"/>
            </a:b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964704"/>
          </a:xfrm>
        </p:spPr>
        <p:txBody>
          <a:bodyPr>
            <a:normAutofit fontScale="92500" lnSpcReduction="20000"/>
          </a:bodyPr>
          <a:lstStyle/>
          <a:p>
            <a:pPr lvl="0"/>
            <a:endParaRPr lang="cs-CZ" dirty="0" smtClean="0"/>
          </a:p>
          <a:p>
            <a:pPr lvl="0" algn="ctr"/>
            <a:r>
              <a:rPr lang="cs-CZ" b="1" dirty="0" smtClean="0"/>
              <a:t>hmyzožravé </a:t>
            </a:r>
            <a:r>
              <a:rPr lang="cs-CZ" dirty="0" smtClean="0"/>
              <a:t> druhy: NETOPÝR VELKÝ, VRÁPENCI</a:t>
            </a:r>
          </a:p>
          <a:p>
            <a:pPr lvl="0" algn="ctr"/>
            <a:endParaRPr lang="cs-CZ" dirty="0" smtClean="0"/>
          </a:p>
          <a:p>
            <a:pPr algn="ctr"/>
            <a:endParaRPr lang="cs-CZ" dirty="0"/>
          </a:p>
        </p:txBody>
      </p:sp>
      <p:sp>
        <p:nvSpPr>
          <p:cNvPr id="6" name="Symbol „Zákaz“ 5"/>
          <p:cNvSpPr/>
          <p:nvPr/>
        </p:nvSpPr>
        <p:spPr>
          <a:xfrm>
            <a:off x="2699792" y="2852936"/>
            <a:ext cx="3384376" cy="3068960"/>
          </a:xfrm>
          <a:prstGeom prst="noSmoking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  <a:t>Chráněný druh</a:t>
            </a:r>
            <a:endParaRPr lang="cs-CZ" sz="3200" b="1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0711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548680"/>
            <a:ext cx="8229600" cy="1143000"/>
          </a:xfrm>
          <a:solidFill>
            <a:schemeClr val="accent3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lvl="0"/>
            <a:r>
              <a:rPr lang="cs-CZ" sz="3200" u="sng" dirty="0" smtClean="0"/>
              <a:t>PODLE POTRAVNÍ SPECIALIZACE SE DĚLÍ NA: </a:t>
            </a:r>
            <a:r>
              <a:rPr lang="cs-CZ" sz="3200" dirty="0" smtClean="0"/>
              <a:t/>
            </a:r>
            <a:br>
              <a:rPr lang="cs-CZ" sz="3200" dirty="0" smtClean="0"/>
            </a:b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3888432" cy="4104456"/>
          </a:xfrm>
        </p:spPr>
        <p:txBody>
          <a:bodyPr>
            <a:normAutofit lnSpcReduction="10000"/>
          </a:bodyPr>
          <a:lstStyle/>
          <a:p>
            <a:pPr lvl="0" algn="ctr">
              <a:buNone/>
            </a:pPr>
            <a:endParaRPr lang="cs-CZ" dirty="0" smtClean="0"/>
          </a:p>
          <a:p>
            <a:pPr lvl="0" algn="ctr"/>
            <a:r>
              <a:rPr lang="cs-CZ" b="1" dirty="0" smtClean="0"/>
              <a:t>býložravé</a:t>
            </a:r>
            <a:r>
              <a:rPr lang="cs-CZ" dirty="0" smtClean="0"/>
              <a:t>  druhy : KALONI </a:t>
            </a:r>
          </a:p>
          <a:p>
            <a:pPr lvl="0" algn="ctr"/>
            <a:r>
              <a:rPr lang="cs-CZ" dirty="0" smtClean="0"/>
              <a:t>živí se ovocem</a:t>
            </a:r>
          </a:p>
          <a:p>
            <a:pPr lvl="0" algn="ctr"/>
            <a:r>
              <a:rPr lang="cs-CZ" dirty="0" smtClean="0"/>
              <a:t>potravu hledají i přes den</a:t>
            </a:r>
          </a:p>
          <a:p>
            <a:pPr lvl="0" algn="ctr"/>
            <a:r>
              <a:rPr lang="cs-CZ" dirty="0" smtClean="0"/>
              <a:t>žijí v tropech Asie a Afriky</a:t>
            </a:r>
          </a:p>
          <a:p>
            <a:pPr lvl="0" algn="ctr"/>
            <a:endParaRPr lang="cs-CZ" dirty="0" smtClean="0"/>
          </a:p>
          <a:p>
            <a:pPr algn="ctr"/>
            <a:endParaRPr lang="cs-CZ" dirty="0"/>
          </a:p>
        </p:txBody>
      </p:sp>
      <p:sp>
        <p:nvSpPr>
          <p:cNvPr id="5" name="Symbol „Zákaz“ 4"/>
          <p:cNvSpPr/>
          <p:nvPr/>
        </p:nvSpPr>
        <p:spPr>
          <a:xfrm>
            <a:off x="4932040" y="2564904"/>
            <a:ext cx="3312368" cy="3168352"/>
          </a:xfrm>
          <a:prstGeom prst="noSmoking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  <a:t>Chráněný druh</a:t>
            </a:r>
            <a:endParaRPr lang="cs-CZ" sz="3200" b="1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68424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lvl="0"/>
            <a:r>
              <a:rPr lang="cs-CZ" sz="3200" u="sng" dirty="0" smtClean="0"/>
              <a:t>PODLE POTRAVNÍ SPECIALIZACE SE DĚLÍ NA: </a:t>
            </a:r>
            <a:r>
              <a:rPr lang="cs-CZ" sz="3200" dirty="0" smtClean="0"/>
              <a:t/>
            </a:r>
            <a:br>
              <a:rPr lang="cs-CZ" sz="3200" dirty="0" smtClean="0"/>
            </a:b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39552" y="1268760"/>
            <a:ext cx="4320480" cy="4525963"/>
          </a:xfrm>
        </p:spPr>
        <p:txBody>
          <a:bodyPr>
            <a:normAutofit/>
          </a:bodyPr>
          <a:lstStyle/>
          <a:p>
            <a:pPr lvl="0" algn="ctr">
              <a:buNone/>
            </a:pPr>
            <a:endParaRPr lang="cs-CZ" dirty="0" smtClean="0"/>
          </a:p>
          <a:p>
            <a:pPr lvl="0"/>
            <a:r>
              <a:rPr lang="cs-CZ" b="1" dirty="0" smtClean="0"/>
              <a:t>Parazitické </a:t>
            </a:r>
            <a:r>
              <a:rPr lang="cs-CZ" dirty="0" smtClean="0"/>
              <a:t> druhy: UPÍŘI</a:t>
            </a:r>
          </a:p>
          <a:p>
            <a:pPr lvl="0" algn="ctr"/>
            <a:r>
              <a:rPr lang="cs-CZ" dirty="0" smtClean="0"/>
              <a:t>sají krev větším savcům např. dobytku</a:t>
            </a:r>
          </a:p>
          <a:p>
            <a:pPr lvl="0" algn="ctr"/>
            <a:r>
              <a:rPr lang="cs-CZ" dirty="0" smtClean="0"/>
              <a:t>Ve slinách mají látku, která zabraňuje srážení krve.</a:t>
            </a:r>
          </a:p>
          <a:p>
            <a:pPr lvl="0" algn="ctr"/>
            <a:r>
              <a:rPr lang="cs-CZ" dirty="0" smtClean="0"/>
              <a:t>Jmenuj další živočichy, kteří se živí krví. </a:t>
            </a:r>
          </a:p>
          <a:p>
            <a:pPr lvl="0" algn="ctr"/>
            <a:endParaRPr lang="cs-CZ" dirty="0" smtClean="0"/>
          </a:p>
          <a:p>
            <a:pPr algn="ctr"/>
            <a:endParaRPr lang="cs-CZ" dirty="0"/>
          </a:p>
        </p:txBody>
      </p:sp>
      <p:pic>
        <p:nvPicPr>
          <p:cNvPr id="4098" name="Picture 2" descr="C:\Documents and Settings\User\Local Settings\Temporary Internet Files\Content.IE5\M8KCAMID\MC90034692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5661248"/>
            <a:ext cx="1862633" cy="973836"/>
          </a:xfrm>
          <a:prstGeom prst="rect">
            <a:avLst/>
          </a:prstGeom>
          <a:noFill/>
        </p:spPr>
      </p:pic>
      <p:sp>
        <p:nvSpPr>
          <p:cNvPr id="6" name="Symbol „Zákaz“ 5"/>
          <p:cNvSpPr/>
          <p:nvPr/>
        </p:nvSpPr>
        <p:spPr>
          <a:xfrm>
            <a:off x="5436096" y="2132856"/>
            <a:ext cx="3384376" cy="3600400"/>
          </a:xfrm>
          <a:prstGeom prst="noSmoking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Chráněný druh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0152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6048672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/>
              <a:t>Zápis do sešitu:</a:t>
            </a:r>
          </a:p>
          <a:p>
            <a:pPr>
              <a:buNone/>
            </a:pPr>
            <a:r>
              <a:rPr lang="cs-CZ" dirty="0" smtClean="0"/>
              <a:t>řád: </a:t>
            </a:r>
            <a:r>
              <a:rPr lang="cs-CZ" b="1" u="sng" dirty="0" smtClean="0"/>
              <a:t>LETOUNI</a:t>
            </a:r>
          </a:p>
          <a:p>
            <a:pPr lvl="0"/>
            <a:r>
              <a:rPr lang="cs-CZ" dirty="0" smtClean="0"/>
              <a:t>mají přední končetiny přeměněny v „křídla“  s tenkou létací blánou (blána je natažena mezi prsty)</a:t>
            </a:r>
          </a:p>
          <a:p>
            <a:pPr lvl="0"/>
            <a:r>
              <a:rPr lang="cs-CZ" dirty="0" smtClean="0"/>
              <a:t>orientují se pomocí </a:t>
            </a:r>
            <a:r>
              <a:rPr lang="cs-CZ" b="1" dirty="0" smtClean="0"/>
              <a:t>echolokace</a:t>
            </a:r>
            <a:r>
              <a:rPr lang="cs-CZ" dirty="0" smtClean="0"/>
              <a:t> = vysílání ultrazvukových signálů tlamičkou a zachycení jejich odrazu sluchem</a:t>
            </a:r>
          </a:p>
          <a:p>
            <a:pPr lvl="0">
              <a:buNone/>
            </a:pPr>
            <a:r>
              <a:rPr lang="cs-CZ" u="sng" dirty="0" smtClean="0"/>
              <a:t>podle potravní specializace se dělí na: </a:t>
            </a:r>
            <a:endParaRPr lang="cs-CZ" dirty="0" smtClean="0"/>
          </a:p>
          <a:p>
            <a:pPr lvl="0"/>
            <a:r>
              <a:rPr lang="cs-CZ" dirty="0" smtClean="0"/>
              <a:t>hmyzožravé – druhy: netopýr velký, </a:t>
            </a:r>
            <a:r>
              <a:rPr lang="cs-CZ" dirty="0" err="1" smtClean="0"/>
              <a:t>vrápenci</a:t>
            </a:r>
            <a:endParaRPr lang="cs-CZ" dirty="0" smtClean="0"/>
          </a:p>
          <a:p>
            <a:pPr lvl="0"/>
            <a:r>
              <a:rPr lang="cs-CZ" dirty="0" smtClean="0"/>
              <a:t>býložravé  - druhy : kaloni</a:t>
            </a:r>
          </a:p>
          <a:p>
            <a:pPr lvl="0"/>
            <a:r>
              <a:rPr lang="cs-CZ" dirty="0" smtClean="0"/>
              <a:t>parazitické (krví): druhy: upíři</a:t>
            </a:r>
          </a:p>
          <a:p>
            <a:pPr lvl="0">
              <a:buNone/>
            </a:pPr>
            <a:r>
              <a:rPr lang="cs-CZ" dirty="0" smtClean="0"/>
              <a:t>naši netopýři přezimují v jeskyních, dutých stromech, starých šachtách…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074567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Není-li uvedeno jinak, vlastní práce autora</a:t>
            </a:r>
          </a:p>
          <a:p>
            <a:pPr>
              <a:buNone/>
            </a:pPr>
            <a:r>
              <a:rPr lang="cs-CZ" dirty="0" smtClean="0"/>
              <a:t>Obrázky použité v prezentaci jsou dostupné pod licencí Microsoft Office 2007.com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73</TotalTime>
  <Words>277</Words>
  <Application>Microsoft Office PowerPoint</Application>
  <PresentationFormat>Předvádění na obrazovce (4:3)</PresentationFormat>
  <Paragraphs>74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třída : SAVCI</vt:lpstr>
      <vt:lpstr>CHARAKTERISTIKA LETOUNŮ</vt:lpstr>
      <vt:lpstr>LÉTÁNÍ</vt:lpstr>
      <vt:lpstr>Víš, kde přezimují netopýři?</vt:lpstr>
      <vt:lpstr>PODLE POTRAVNÍ SPECIALIZACE SE DĚLÍ NA:  </vt:lpstr>
      <vt:lpstr>PODLE POTRAVNÍ SPECIALIZACE SE DĚLÍ NA:  </vt:lpstr>
      <vt:lpstr>PODLE POTRAVNÍ SPECIALIZACE SE DĚLÍ NA:  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Ústí nad Labem, Anežky České 702/17, příspěvková organizace   Číslo projektu: CZ.1.07/1.4.00/21.2887     Název projektu: „Učíme lépe a moderněji“  OP VK 1.4                   Výukový materiál</dc:title>
  <dc:creator>Jana Střížková</dc:creator>
  <cp:lastModifiedBy>Jana Střížková</cp:lastModifiedBy>
  <cp:revision>12</cp:revision>
  <dcterms:created xsi:type="dcterms:W3CDTF">2013-02-15T16:19:12Z</dcterms:created>
  <dcterms:modified xsi:type="dcterms:W3CDTF">2013-06-22T20:01:56Z</dcterms:modified>
</cp:coreProperties>
</file>