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1" r:id="rId5"/>
    <p:sldId id="259" r:id="rId6"/>
    <p:sldId id="260" r:id="rId7"/>
    <p:sldId id="262" r:id="rId8"/>
    <p:sldId id="263" r:id="rId9"/>
    <p:sldId id="25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9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36D9AE-A90A-44C4-8D67-18FC6475BD7E}" type="doc">
      <dgm:prSet loTypeId="urn:microsoft.com/office/officeart/2005/8/layout/default#19" loCatId="list" qsTypeId="urn:microsoft.com/office/officeart/2005/8/quickstyle/simple1" qsCatId="simple" csTypeId="urn:microsoft.com/office/officeart/2005/8/colors/colorful1#8" csCatId="colorful" phldr="1"/>
      <dgm:spPr/>
      <dgm:t>
        <a:bodyPr/>
        <a:lstStyle/>
        <a:p>
          <a:endParaRPr lang="cs-CZ"/>
        </a:p>
      </dgm:t>
    </dgm:pt>
    <dgm:pt modelId="{76BB1814-221A-4119-972D-B8513F186B22}">
      <dgm:prSet phldrT="[Text]"/>
      <dgm:spPr/>
      <dgm:t>
        <a:bodyPr/>
        <a:lstStyle/>
        <a:p>
          <a:r>
            <a:rPr lang="cs-CZ" dirty="0" smtClean="0"/>
            <a:t>KRÁLÍK DIVOKÝ</a:t>
          </a:r>
        </a:p>
      </dgm:t>
    </dgm:pt>
    <dgm:pt modelId="{7A9DCB30-5013-4C1A-A39D-D8B0B0A62A19}" type="parTrans" cxnId="{4B325A53-FBD6-40E5-829A-6D169C11749F}">
      <dgm:prSet/>
      <dgm:spPr/>
      <dgm:t>
        <a:bodyPr/>
        <a:lstStyle/>
        <a:p>
          <a:endParaRPr lang="cs-CZ"/>
        </a:p>
      </dgm:t>
    </dgm:pt>
    <dgm:pt modelId="{B1DA4B16-AED9-49FB-BBF9-D8012C12BF58}" type="sibTrans" cxnId="{4B325A53-FBD6-40E5-829A-6D169C11749F}">
      <dgm:prSet/>
      <dgm:spPr/>
      <dgm:t>
        <a:bodyPr/>
        <a:lstStyle/>
        <a:p>
          <a:endParaRPr lang="cs-CZ"/>
        </a:p>
      </dgm:t>
    </dgm:pt>
    <dgm:pt modelId="{4B975029-0139-4F77-A8EA-EFB1F8DAB8DA}">
      <dgm:prSet phldrT="[Text]"/>
      <dgm:spPr/>
      <dgm:t>
        <a:bodyPr/>
        <a:lstStyle/>
        <a:p>
          <a:r>
            <a:rPr lang="cs-CZ" dirty="0" smtClean="0"/>
            <a:t>ZAJÍC POLNÍ</a:t>
          </a:r>
          <a:endParaRPr lang="cs-CZ" dirty="0"/>
        </a:p>
      </dgm:t>
    </dgm:pt>
    <dgm:pt modelId="{688B3017-F420-48A9-8281-D3AA3C2CEAAB}" type="parTrans" cxnId="{4E796A33-8BF9-40DE-9B7F-67C0CB2E7691}">
      <dgm:prSet/>
      <dgm:spPr/>
      <dgm:t>
        <a:bodyPr/>
        <a:lstStyle/>
        <a:p>
          <a:endParaRPr lang="cs-CZ"/>
        </a:p>
      </dgm:t>
    </dgm:pt>
    <dgm:pt modelId="{E59E5176-7F8E-4021-8D19-98D58FFE2F45}" type="sibTrans" cxnId="{4E796A33-8BF9-40DE-9B7F-67C0CB2E7691}">
      <dgm:prSet/>
      <dgm:spPr/>
      <dgm:t>
        <a:bodyPr/>
        <a:lstStyle/>
        <a:p>
          <a:endParaRPr lang="cs-CZ"/>
        </a:p>
      </dgm:t>
    </dgm:pt>
    <dgm:pt modelId="{6615A5C9-2D63-4474-AE36-70F892C8BEC3}" type="pres">
      <dgm:prSet presAssocID="{E736D9AE-A90A-44C4-8D67-18FC6475BD7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A1DF54-FF12-4644-9236-CF2389DCB080}" type="pres">
      <dgm:prSet presAssocID="{76BB1814-221A-4119-972D-B8513F186B22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556D26-F511-4CE8-AC04-CA54AA0B0923}" type="pres">
      <dgm:prSet presAssocID="{B1DA4B16-AED9-49FB-BBF9-D8012C12BF58}" presName="sibTrans" presStyleCnt="0"/>
      <dgm:spPr/>
    </dgm:pt>
    <dgm:pt modelId="{445E2548-E94B-40C2-9F9C-411C167566BC}" type="pres">
      <dgm:prSet presAssocID="{4B975029-0139-4F77-A8EA-EFB1F8DAB8DA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DBF45E-8E5F-416C-98E8-D1CA5B982116}" type="presOf" srcId="{76BB1814-221A-4119-972D-B8513F186B22}" destId="{0AA1DF54-FF12-4644-9236-CF2389DCB080}" srcOrd="0" destOrd="0" presId="urn:microsoft.com/office/officeart/2005/8/layout/default#19"/>
    <dgm:cxn modelId="{32989A51-A505-4443-8CB2-475E3E134019}" type="presOf" srcId="{E736D9AE-A90A-44C4-8D67-18FC6475BD7E}" destId="{6615A5C9-2D63-4474-AE36-70F892C8BEC3}" srcOrd="0" destOrd="0" presId="urn:microsoft.com/office/officeart/2005/8/layout/default#19"/>
    <dgm:cxn modelId="{4B325A53-FBD6-40E5-829A-6D169C11749F}" srcId="{E736D9AE-A90A-44C4-8D67-18FC6475BD7E}" destId="{76BB1814-221A-4119-972D-B8513F186B22}" srcOrd="0" destOrd="0" parTransId="{7A9DCB30-5013-4C1A-A39D-D8B0B0A62A19}" sibTransId="{B1DA4B16-AED9-49FB-BBF9-D8012C12BF58}"/>
    <dgm:cxn modelId="{4E796A33-8BF9-40DE-9B7F-67C0CB2E7691}" srcId="{E736D9AE-A90A-44C4-8D67-18FC6475BD7E}" destId="{4B975029-0139-4F77-A8EA-EFB1F8DAB8DA}" srcOrd="1" destOrd="0" parTransId="{688B3017-F420-48A9-8281-D3AA3C2CEAAB}" sibTransId="{E59E5176-7F8E-4021-8D19-98D58FFE2F45}"/>
    <dgm:cxn modelId="{E0C27391-4C51-46C7-BC58-4791AFF4B81D}" type="presOf" srcId="{4B975029-0139-4F77-A8EA-EFB1F8DAB8DA}" destId="{445E2548-E94B-40C2-9F9C-411C167566BC}" srcOrd="0" destOrd="0" presId="urn:microsoft.com/office/officeart/2005/8/layout/default#19"/>
    <dgm:cxn modelId="{9543C64F-1813-4133-9D89-79B48C9E444B}" type="presParOf" srcId="{6615A5C9-2D63-4474-AE36-70F892C8BEC3}" destId="{0AA1DF54-FF12-4644-9236-CF2389DCB080}" srcOrd="0" destOrd="0" presId="urn:microsoft.com/office/officeart/2005/8/layout/default#19"/>
    <dgm:cxn modelId="{DAE077AA-3805-40D3-817E-967E209AE387}" type="presParOf" srcId="{6615A5C9-2D63-4474-AE36-70F892C8BEC3}" destId="{B5556D26-F511-4CE8-AC04-CA54AA0B0923}" srcOrd="1" destOrd="0" presId="urn:microsoft.com/office/officeart/2005/8/layout/default#19"/>
    <dgm:cxn modelId="{11CB4D83-1918-4FD1-B97C-346F51759461}" type="presParOf" srcId="{6615A5C9-2D63-4474-AE36-70F892C8BEC3}" destId="{445E2548-E94B-40C2-9F9C-411C167566BC}" srcOrd="2" destOrd="0" presId="urn:microsoft.com/office/officeart/2005/8/layout/default#1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40B4F8-736A-49FA-A57A-88CDAB4285C0}" type="doc">
      <dgm:prSet loTypeId="urn:microsoft.com/office/officeart/2005/8/layout/default#20" loCatId="list" qsTypeId="urn:microsoft.com/office/officeart/2005/8/quickstyle/simple1" qsCatId="simple" csTypeId="urn:microsoft.com/office/officeart/2005/8/colors/colorful1#9" csCatId="colorful" phldr="1"/>
      <dgm:spPr/>
      <dgm:t>
        <a:bodyPr/>
        <a:lstStyle/>
        <a:p>
          <a:endParaRPr lang="cs-CZ"/>
        </a:p>
      </dgm:t>
    </dgm:pt>
    <dgm:pt modelId="{AC03681D-B0C4-4212-83B1-F1036B0A2179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nadměrná chemizace v zemědělství</a:t>
          </a:r>
          <a:endParaRPr lang="cs-CZ" dirty="0">
            <a:solidFill>
              <a:schemeClr val="tx1"/>
            </a:solidFill>
          </a:endParaRPr>
        </a:p>
      </dgm:t>
    </dgm:pt>
    <dgm:pt modelId="{B49B75CB-C7C3-4377-80F7-FFB8D0A02C52}" type="parTrans" cxnId="{ED4A42EC-EA9F-4F8D-8B80-592C693788A7}">
      <dgm:prSet/>
      <dgm:spPr/>
      <dgm:t>
        <a:bodyPr/>
        <a:lstStyle/>
        <a:p>
          <a:endParaRPr lang="cs-CZ"/>
        </a:p>
      </dgm:t>
    </dgm:pt>
    <dgm:pt modelId="{1DAA2E7C-A49A-49D6-9556-CA16F708C200}" type="sibTrans" cxnId="{ED4A42EC-EA9F-4F8D-8B80-592C693788A7}">
      <dgm:prSet/>
      <dgm:spPr/>
      <dgm:t>
        <a:bodyPr/>
        <a:lstStyle/>
        <a:p>
          <a:endParaRPr lang="cs-CZ"/>
        </a:p>
      </dgm:t>
    </dgm:pt>
    <dgm:pt modelId="{46078EA2-B59F-425F-82C6-3C495ACBA27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usmrcování mláďat  zemědělskými stroji</a:t>
          </a:r>
          <a:endParaRPr lang="cs-CZ" dirty="0">
            <a:solidFill>
              <a:schemeClr val="tx1"/>
            </a:solidFill>
          </a:endParaRPr>
        </a:p>
      </dgm:t>
    </dgm:pt>
    <dgm:pt modelId="{7EE3E844-3CD7-40A0-B1CE-1FC96CA0EC5D}" type="parTrans" cxnId="{FA3DC784-C28A-4C50-BC08-2AB98E2A35DC}">
      <dgm:prSet/>
      <dgm:spPr/>
      <dgm:t>
        <a:bodyPr/>
        <a:lstStyle/>
        <a:p>
          <a:endParaRPr lang="cs-CZ"/>
        </a:p>
      </dgm:t>
    </dgm:pt>
    <dgm:pt modelId="{D6AF17D7-7FC1-4500-ABBE-D65D884CEE67}" type="sibTrans" cxnId="{FA3DC784-C28A-4C50-BC08-2AB98E2A35DC}">
      <dgm:prSet/>
      <dgm:spPr/>
      <dgm:t>
        <a:bodyPr/>
        <a:lstStyle/>
        <a:p>
          <a:endParaRPr lang="cs-CZ"/>
        </a:p>
      </dgm:t>
    </dgm:pt>
    <dgm:pt modelId="{3480EFC9-06FC-4F61-8CD4-BAE6E5F43365}" type="pres">
      <dgm:prSet presAssocID="{A040B4F8-736A-49FA-A57A-88CDAB4285C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71C2EB-6944-406C-8059-1670F0373A33}" type="pres">
      <dgm:prSet presAssocID="{AC03681D-B0C4-4212-83B1-F1036B0A2179}" presName="node" presStyleLbl="node1" presStyleIdx="0" presStyleCnt="2" custLinFactNeighborX="238" custLinFactNeighborY="-327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626DE3-2968-4093-87BE-41178369BB1E}" type="pres">
      <dgm:prSet presAssocID="{1DAA2E7C-A49A-49D6-9556-CA16F708C200}" presName="sibTrans" presStyleCnt="0"/>
      <dgm:spPr/>
    </dgm:pt>
    <dgm:pt modelId="{B3220EA2-BF73-49FA-994A-0694E02DDF7E}" type="pres">
      <dgm:prSet presAssocID="{46078EA2-B59F-425F-82C6-3C495ACBA279}" presName="node" presStyleLbl="node1" presStyleIdx="1" presStyleCnt="2" custLinFactNeighborX="2352" custLinFactNeighborY="315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907352-D1A8-4206-A799-224C52BB3171}" type="presOf" srcId="{AC03681D-B0C4-4212-83B1-F1036B0A2179}" destId="{D171C2EB-6944-406C-8059-1670F0373A33}" srcOrd="0" destOrd="0" presId="urn:microsoft.com/office/officeart/2005/8/layout/default#20"/>
    <dgm:cxn modelId="{027DD1F4-8BD0-4E78-87E1-05F3AF263301}" type="presOf" srcId="{46078EA2-B59F-425F-82C6-3C495ACBA279}" destId="{B3220EA2-BF73-49FA-994A-0694E02DDF7E}" srcOrd="0" destOrd="0" presId="urn:microsoft.com/office/officeart/2005/8/layout/default#20"/>
    <dgm:cxn modelId="{ED4A42EC-EA9F-4F8D-8B80-592C693788A7}" srcId="{A040B4F8-736A-49FA-A57A-88CDAB4285C0}" destId="{AC03681D-B0C4-4212-83B1-F1036B0A2179}" srcOrd="0" destOrd="0" parTransId="{B49B75CB-C7C3-4377-80F7-FFB8D0A02C52}" sibTransId="{1DAA2E7C-A49A-49D6-9556-CA16F708C200}"/>
    <dgm:cxn modelId="{34A74F55-EBDE-403C-9DD0-F6BA64A74DB0}" type="presOf" srcId="{A040B4F8-736A-49FA-A57A-88CDAB4285C0}" destId="{3480EFC9-06FC-4F61-8CD4-BAE6E5F43365}" srcOrd="0" destOrd="0" presId="urn:microsoft.com/office/officeart/2005/8/layout/default#20"/>
    <dgm:cxn modelId="{FA3DC784-C28A-4C50-BC08-2AB98E2A35DC}" srcId="{A040B4F8-736A-49FA-A57A-88CDAB4285C0}" destId="{46078EA2-B59F-425F-82C6-3C495ACBA279}" srcOrd="1" destOrd="0" parTransId="{7EE3E844-3CD7-40A0-B1CE-1FC96CA0EC5D}" sibTransId="{D6AF17D7-7FC1-4500-ABBE-D65D884CEE67}"/>
    <dgm:cxn modelId="{F2E7886D-CA81-48AD-9035-AA8A8B6D1851}" type="presParOf" srcId="{3480EFC9-06FC-4F61-8CD4-BAE6E5F43365}" destId="{D171C2EB-6944-406C-8059-1670F0373A33}" srcOrd="0" destOrd="0" presId="urn:microsoft.com/office/officeart/2005/8/layout/default#20"/>
    <dgm:cxn modelId="{EE51A903-F8E0-4D3B-9B91-C1BF0C82C140}" type="presParOf" srcId="{3480EFC9-06FC-4F61-8CD4-BAE6E5F43365}" destId="{CD626DE3-2968-4093-87BE-41178369BB1E}" srcOrd="1" destOrd="0" presId="urn:microsoft.com/office/officeart/2005/8/layout/default#20"/>
    <dgm:cxn modelId="{CF4E72DD-F3A9-4DCC-A66D-0AFDA1ACD0B1}" type="presParOf" srcId="{3480EFC9-06FC-4F61-8CD4-BAE6E5F43365}" destId="{B3220EA2-BF73-49FA-994A-0694E02DDF7E}" srcOrd="2" destOrd="0" presId="urn:microsoft.com/office/officeart/2005/8/layout/default#20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A1DF54-FF12-4644-9236-CF2389DCB080}">
      <dsp:nvSpPr>
        <dsp:cNvPr id="0" name=""/>
        <dsp:cNvSpPr/>
      </dsp:nvSpPr>
      <dsp:spPr>
        <a:xfrm>
          <a:off x="1004" y="1087611"/>
          <a:ext cx="3917900" cy="23507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KRÁLÍK DIVOKÝ</a:t>
          </a:r>
        </a:p>
      </dsp:txBody>
      <dsp:txXfrm>
        <a:off x="1004" y="1087611"/>
        <a:ext cx="3917900" cy="2350740"/>
      </dsp:txXfrm>
    </dsp:sp>
    <dsp:sp modelId="{445E2548-E94B-40C2-9F9C-411C167566BC}">
      <dsp:nvSpPr>
        <dsp:cNvPr id="0" name=""/>
        <dsp:cNvSpPr/>
      </dsp:nvSpPr>
      <dsp:spPr>
        <a:xfrm>
          <a:off x="4310695" y="1087611"/>
          <a:ext cx="3917900" cy="23507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ZAJÍC POLNÍ</a:t>
          </a:r>
          <a:endParaRPr lang="cs-CZ" sz="6500" kern="1200" dirty="0"/>
        </a:p>
      </dsp:txBody>
      <dsp:txXfrm>
        <a:off x="4310695" y="1087611"/>
        <a:ext cx="3917900" cy="2350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71C2EB-6944-406C-8059-1670F0373A33}">
      <dsp:nvSpPr>
        <dsp:cNvPr id="0" name=""/>
        <dsp:cNvSpPr/>
      </dsp:nvSpPr>
      <dsp:spPr>
        <a:xfrm>
          <a:off x="10329" y="316639"/>
          <a:ext cx="3917900" cy="2350740"/>
        </a:xfrm>
        <a:prstGeom prst="rect">
          <a:avLst/>
        </a:prstGeom>
        <a:solidFill>
          <a:schemeClr val="accent2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tx1"/>
              </a:solidFill>
            </a:rPr>
            <a:t>nadměrná chemizace v zemědělství</a:t>
          </a:r>
          <a:endParaRPr lang="cs-CZ" sz="3700" kern="1200" dirty="0">
            <a:solidFill>
              <a:schemeClr val="tx1"/>
            </a:solidFill>
          </a:endParaRPr>
        </a:p>
      </dsp:txBody>
      <dsp:txXfrm>
        <a:off x="10329" y="316639"/>
        <a:ext cx="3917900" cy="2350740"/>
      </dsp:txXfrm>
    </dsp:sp>
    <dsp:sp modelId="{B3220EA2-BF73-49FA-994A-0694E02DDF7E}">
      <dsp:nvSpPr>
        <dsp:cNvPr id="0" name=""/>
        <dsp:cNvSpPr/>
      </dsp:nvSpPr>
      <dsp:spPr>
        <a:xfrm>
          <a:off x="4311699" y="1828799"/>
          <a:ext cx="3917900" cy="23507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solidFill>
                <a:schemeClr val="tx1"/>
              </a:solidFill>
            </a:rPr>
            <a:t>usmrcování mláďat  zemědělskými stroji</a:t>
          </a:r>
          <a:endParaRPr lang="cs-CZ" sz="3700" kern="1200" dirty="0">
            <a:solidFill>
              <a:schemeClr val="tx1"/>
            </a:solidFill>
          </a:endParaRPr>
        </a:p>
      </dsp:txBody>
      <dsp:txXfrm>
        <a:off x="4311699" y="1828799"/>
        <a:ext cx="3917900" cy="2350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9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0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smtClean="0">
                <a:cs typeface="Times New Roman" pitchFamily="18" charset="0"/>
              </a:rPr>
              <a:t> 7/26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>
                <a:cs typeface="Times New Roman" pitchFamily="18" charset="0"/>
              </a:rPr>
              <a:t>7</a:t>
            </a:r>
            <a:r>
              <a:rPr lang="cs-CZ" sz="2000" dirty="0" smtClean="0">
                <a:cs typeface="Times New Roman" pitchFamily="18" charset="0"/>
              </a:rPr>
              <a:t>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2132856"/>
            <a:ext cx="5603330" cy="136815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73822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8132440" cy="147002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třída : SAVCI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8280920" cy="2664296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sz="5400" dirty="0" smtClean="0">
                <a:solidFill>
                  <a:schemeClr val="tx1"/>
                </a:solidFill>
              </a:rPr>
              <a:t>podtřída: ŽIVORODÍ</a:t>
            </a:r>
          </a:p>
          <a:p>
            <a:r>
              <a:rPr lang="cs-CZ" sz="5400" dirty="0" smtClean="0">
                <a:solidFill>
                  <a:schemeClr val="tx1"/>
                </a:solidFill>
              </a:rPr>
              <a:t>nadřád: PLACENTÁLOVÉ</a:t>
            </a:r>
          </a:p>
          <a:p>
            <a:r>
              <a:rPr lang="cs-CZ" sz="5400" b="1" dirty="0" smtClean="0">
                <a:solidFill>
                  <a:schemeClr val="tx1"/>
                </a:solidFill>
              </a:rPr>
              <a:t>řád: ZAJÍCI</a:t>
            </a:r>
          </a:p>
          <a:p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725144"/>
            <a:ext cx="82809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Klíčová slova:   králík divoký, zajíc polní, býložravec, chov králíků, uši … </a:t>
            </a:r>
          </a:p>
          <a:p>
            <a:endParaRPr lang="cs-CZ" sz="2400" dirty="0"/>
          </a:p>
          <a:p>
            <a:r>
              <a:rPr lang="cs-CZ" sz="2400" dirty="0" smtClean="0"/>
              <a:t>Anotace: pomocí prezentace seznámení s charakteristickými znaky zajíců, zajímavostmi a jejich druhy, zápis do sešitu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ZAJÍCŮ: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algn="ctr">
              <a:buNone/>
            </a:pPr>
            <a:r>
              <a:rPr lang="cs-CZ" dirty="0" smtClean="0"/>
              <a:t>mají hlodavé zuby a v horní čelisti ještě navíc pár kratších řezáků (podpůrné zuby) dohromady překryté sklovinou</a:t>
            </a:r>
          </a:p>
          <a:p>
            <a:pPr lvl="0">
              <a:buNone/>
            </a:pPr>
            <a:r>
              <a:rPr lang="cs-CZ" dirty="0" smtClean="0"/>
              <a:t>Nemají tak obratné přední končetiny jako hlodavci.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Potrava: rostlinná = býložravci </a:t>
            </a:r>
          </a:p>
          <a:p>
            <a:pPr lvl="0">
              <a:buNone/>
            </a:pPr>
            <a:r>
              <a:rPr lang="cs-CZ" dirty="0" smtClean="0"/>
              <a:t>(zajíci produkují kašovitou stolici, kterou spasou a důkladně stráví, pak vyloučí pevné bobky)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1034" name="Picture 10" descr="C:\Documents and Settings\User\Local Settings\Temporary Internet Files\Content.IE5\DCG9WUW0\MC900332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88640"/>
            <a:ext cx="2145033" cy="14975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řádu zajíců: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jakých tělesných znacích se liší králík od zajíce?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Králík má kratší uši i přední končetiny než zajíc.</a:t>
            </a:r>
            <a:endParaRPr lang="cs-CZ" dirty="0"/>
          </a:p>
        </p:txBody>
      </p:sp>
      <p:pic>
        <p:nvPicPr>
          <p:cNvPr id="4" name="Picture 3" descr="C:\Documents and Settings\User\Local Settings\Temporary Internet Files\Content.IE5\DCG9WUW0\MP90043928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1259632" y="2348880"/>
            <a:ext cx="2586540" cy="419105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5" name="Picture 2" descr="C:\Documents and Settings\User\Local Settings\Temporary Internet Files\Content.IE5\QNNDW2MD\MP9004227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487822"/>
            <a:ext cx="2593578" cy="398174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Zkuste porovnat mládě zajíce a králíka.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Samičky vyhrabávají pro potomky mělké prohlubně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NAROZENÝ ZAJÍČEK </a:t>
            </a:r>
          </a:p>
          <a:p>
            <a:pPr>
              <a:buNone/>
            </a:pPr>
            <a:r>
              <a:rPr lang="cs-CZ" dirty="0" smtClean="0"/>
              <a:t>je </a:t>
            </a:r>
            <a:r>
              <a:rPr lang="cs-CZ" dirty="0" err="1" smtClean="0"/>
              <a:t>osrstěn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vidí</a:t>
            </a:r>
          </a:p>
          <a:p>
            <a:pPr>
              <a:buNone/>
            </a:pPr>
            <a:r>
              <a:rPr lang="cs-CZ" dirty="0" smtClean="0"/>
              <a:t>brzy běhá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Samičky vyhrabávají pro potomky nory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NAROZENÝ KRÁLÍČEK:  </a:t>
            </a:r>
          </a:p>
          <a:p>
            <a:pPr>
              <a:buNone/>
            </a:pPr>
            <a:r>
              <a:rPr lang="cs-CZ" dirty="0" smtClean="0"/>
              <a:t>je holý</a:t>
            </a:r>
          </a:p>
          <a:p>
            <a:pPr>
              <a:buNone/>
            </a:pPr>
            <a:r>
              <a:rPr lang="cs-CZ" dirty="0" smtClean="0"/>
              <a:t>slepý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Proč někteří lidé chovají králíka domácího?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sz="4800" dirty="0" smtClean="0"/>
              <a:t>pro maso</a:t>
            </a:r>
          </a:p>
          <a:p>
            <a:pPr lvl="0" algn="ctr"/>
            <a:endParaRPr lang="cs-CZ" sz="4800" dirty="0" smtClean="0"/>
          </a:p>
          <a:p>
            <a:pPr lvl="0" algn="ctr"/>
            <a:r>
              <a:rPr lang="cs-CZ" sz="4800" dirty="0" smtClean="0"/>
              <a:t>pro kožešinu</a:t>
            </a:r>
          </a:p>
          <a:p>
            <a:pPr lvl="0" algn="ctr"/>
            <a:endParaRPr lang="cs-CZ" sz="4800" dirty="0" smtClean="0"/>
          </a:p>
          <a:p>
            <a:pPr lvl="0" algn="ctr"/>
            <a:r>
              <a:rPr lang="cs-CZ" sz="4800" dirty="0" smtClean="0"/>
              <a:t>pro plsť na výrobu klobouků</a:t>
            </a:r>
          </a:p>
          <a:p>
            <a:pPr algn="ctr"/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Proč myslíš, že v posledních třiceti letech zajíců ubývá?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71C2EB-6944-406C-8059-1670F0373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D171C2EB-6944-406C-8059-1670F0373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D171C2EB-6944-406C-8059-1670F0373A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220EA2-BF73-49FA-994A-0694E02DDF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B3220EA2-BF73-49FA-994A-0694E02DDF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B3220EA2-BF73-49FA-994A-0694E02DDF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Zápis do sešitu</a:t>
            </a:r>
          </a:p>
          <a:p>
            <a:pPr>
              <a:buNone/>
            </a:pPr>
            <a:r>
              <a:rPr lang="cs-CZ" b="1" dirty="0" smtClean="0"/>
              <a:t>řád - ZAJÍCI</a:t>
            </a:r>
          </a:p>
          <a:p>
            <a:pPr lvl="0"/>
            <a:r>
              <a:rPr lang="cs-CZ" dirty="0" smtClean="0"/>
              <a:t>mají hlodavé zuby a v horní čelisti ještě navíc pár kratších řezáků (podpůrné zuby) dohromady překryté sklovinou</a:t>
            </a:r>
          </a:p>
          <a:p>
            <a:pPr lvl="0">
              <a:buNone/>
            </a:pPr>
            <a:r>
              <a:rPr lang="cs-CZ" u="sng" dirty="0" smtClean="0"/>
              <a:t>Druhy</a:t>
            </a:r>
            <a:r>
              <a:rPr lang="cs-CZ" dirty="0" smtClean="0"/>
              <a:t>: králík divoký  a zajíc polní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není-li uvedeno jinak, vlastní práce autora</a:t>
            </a:r>
          </a:p>
          <a:p>
            <a:pPr>
              <a:buNone/>
            </a:pPr>
            <a:r>
              <a:rPr lang="cs-CZ" dirty="0" smtClean="0"/>
              <a:t>Obrázky použité v prezentaci jsou dostupné pod licencí Microsoft Office 2007.com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189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třída : SAVCI</vt:lpstr>
      <vt:lpstr>ZNAKY ZAJÍCŮ:</vt:lpstr>
      <vt:lpstr>Zástupci řádu zajíců:</vt:lpstr>
      <vt:lpstr>V jakých tělesných znacích se liší králík od zajíce? </vt:lpstr>
      <vt:lpstr>Zkuste porovnat mládě zajíce a králíka.</vt:lpstr>
      <vt:lpstr>Proč někteří lidé chovají králíka domácího? </vt:lpstr>
      <vt:lpstr>Proč myslíš, že v posledních třiceti letech zajíců ubývá? 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 : SAVCI</dc:title>
  <dc:creator>Jana Střížková</dc:creator>
  <cp:lastModifiedBy>Jana Střížková</cp:lastModifiedBy>
  <cp:revision>10</cp:revision>
  <dcterms:modified xsi:type="dcterms:W3CDTF">2013-06-22T20:02:51Z</dcterms:modified>
</cp:coreProperties>
</file>