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5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9A3EB8-C7CA-4C3D-BAAF-B193715BAE1D}" type="doc">
      <dgm:prSet loTypeId="urn:microsoft.com/office/officeart/2005/8/layout/default#24" loCatId="list" qsTypeId="urn:microsoft.com/office/officeart/2005/8/quickstyle/simple1#6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0A9CE7FE-852F-49F7-AF99-0EE3E1EEF68A}">
      <dgm:prSet phldrT="[Text]"/>
      <dgm:spPr>
        <a:ln w="76200">
          <a:solidFill>
            <a:srgbClr val="00B050"/>
          </a:solidFill>
        </a:ln>
      </dgm:spPr>
      <dgm:t>
        <a:bodyPr/>
        <a:lstStyle/>
        <a:p>
          <a:r>
            <a:rPr lang="cs-CZ" dirty="0" smtClean="0"/>
            <a:t>Slon africký</a:t>
          </a:r>
          <a:endParaRPr lang="cs-CZ" dirty="0"/>
        </a:p>
      </dgm:t>
    </dgm:pt>
    <dgm:pt modelId="{B293A744-5D86-4E06-A048-6EDAE77BE1EE}" type="parTrans" cxnId="{2EB1681C-C7F8-4E06-B4BE-632FBED857F1}">
      <dgm:prSet/>
      <dgm:spPr/>
      <dgm:t>
        <a:bodyPr/>
        <a:lstStyle/>
        <a:p>
          <a:endParaRPr lang="cs-CZ"/>
        </a:p>
      </dgm:t>
    </dgm:pt>
    <dgm:pt modelId="{1A8DF513-F6A7-4428-8CD1-BD45D6107E0F}" type="sibTrans" cxnId="{2EB1681C-C7F8-4E06-B4BE-632FBED857F1}">
      <dgm:prSet/>
      <dgm:spPr/>
      <dgm:t>
        <a:bodyPr/>
        <a:lstStyle/>
        <a:p>
          <a:endParaRPr lang="cs-CZ"/>
        </a:p>
      </dgm:t>
    </dgm:pt>
    <dgm:pt modelId="{3C4C5450-2E85-42BA-9FAF-910F1004BB89}">
      <dgm:prSet phldrT="[Text]"/>
      <dgm:spPr>
        <a:ln w="76200">
          <a:solidFill>
            <a:srgbClr val="00B050"/>
          </a:solidFill>
        </a:ln>
      </dgm:spPr>
      <dgm:t>
        <a:bodyPr/>
        <a:lstStyle/>
        <a:p>
          <a:r>
            <a:rPr lang="cs-CZ" dirty="0" smtClean="0"/>
            <a:t>Slon indický</a:t>
          </a:r>
          <a:endParaRPr lang="cs-CZ" dirty="0"/>
        </a:p>
      </dgm:t>
    </dgm:pt>
    <dgm:pt modelId="{1C43D8EF-2F09-4DA1-8ADE-9D980DD34E0C}" type="parTrans" cxnId="{438DEB0D-EF34-42B6-95A5-0372C8A740BF}">
      <dgm:prSet/>
      <dgm:spPr/>
      <dgm:t>
        <a:bodyPr/>
        <a:lstStyle/>
        <a:p>
          <a:endParaRPr lang="cs-CZ"/>
        </a:p>
      </dgm:t>
    </dgm:pt>
    <dgm:pt modelId="{FB7AC3C4-B6DF-4336-9098-E0F50A7416AE}" type="sibTrans" cxnId="{438DEB0D-EF34-42B6-95A5-0372C8A740BF}">
      <dgm:prSet/>
      <dgm:spPr/>
      <dgm:t>
        <a:bodyPr/>
        <a:lstStyle/>
        <a:p>
          <a:endParaRPr lang="cs-CZ"/>
        </a:p>
      </dgm:t>
    </dgm:pt>
    <dgm:pt modelId="{5ACF7A8B-D2F5-46FF-AA4A-DE608CB7DB60}" type="pres">
      <dgm:prSet presAssocID="{C99A3EB8-C7CA-4C3D-BAAF-B193715BAE1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CF45C0-5AE2-4E38-987A-5990D35E3096}" type="pres">
      <dgm:prSet presAssocID="{0A9CE7FE-852F-49F7-AF99-0EE3E1EEF68A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3B2BE5-7290-4827-A7E4-F55828E76A6A}" type="pres">
      <dgm:prSet presAssocID="{1A8DF513-F6A7-4428-8CD1-BD45D6107E0F}" presName="sibTrans" presStyleCnt="0"/>
      <dgm:spPr/>
    </dgm:pt>
    <dgm:pt modelId="{43909B70-A356-45DA-BB35-C0E0A5CAB849}" type="pres">
      <dgm:prSet presAssocID="{3C4C5450-2E85-42BA-9FAF-910F1004BB89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8DEB0D-EF34-42B6-95A5-0372C8A740BF}" srcId="{C99A3EB8-C7CA-4C3D-BAAF-B193715BAE1D}" destId="{3C4C5450-2E85-42BA-9FAF-910F1004BB89}" srcOrd="1" destOrd="0" parTransId="{1C43D8EF-2F09-4DA1-8ADE-9D980DD34E0C}" sibTransId="{FB7AC3C4-B6DF-4336-9098-E0F50A7416AE}"/>
    <dgm:cxn modelId="{2EB1681C-C7F8-4E06-B4BE-632FBED857F1}" srcId="{C99A3EB8-C7CA-4C3D-BAAF-B193715BAE1D}" destId="{0A9CE7FE-852F-49F7-AF99-0EE3E1EEF68A}" srcOrd="0" destOrd="0" parTransId="{B293A744-5D86-4E06-A048-6EDAE77BE1EE}" sibTransId="{1A8DF513-F6A7-4428-8CD1-BD45D6107E0F}"/>
    <dgm:cxn modelId="{D0564071-E2D4-4DF1-BB1D-AC5E81FA3F4B}" type="presOf" srcId="{0A9CE7FE-852F-49F7-AF99-0EE3E1EEF68A}" destId="{87CF45C0-5AE2-4E38-987A-5990D35E3096}" srcOrd="0" destOrd="0" presId="urn:microsoft.com/office/officeart/2005/8/layout/default#24"/>
    <dgm:cxn modelId="{BA798AD9-E6C3-46F6-BF90-2B9B8AFAC5FE}" type="presOf" srcId="{3C4C5450-2E85-42BA-9FAF-910F1004BB89}" destId="{43909B70-A356-45DA-BB35-C0E0A5CAB849}" srcOrd="0" destOrd="0" presId="urn:microsoft.com/office/officeart/2005/8/layout/default#24"/>
    <dgm:cxn modelId="{DA1B3596-2EDC-4172-9455-D69FD20B9774}" type="presOf" srcId="{C99A3EB8-C7CA-4C3D-BAAF-B193715BAE1D}" destId="{5ACF7A8B-D2F5-46FF-AA4A-DE608CB7DB60}" srcOrd="0" destOrd="0" presId="urn:microsoft.com/office/officeart/2005/8/layout/default#24"/>
    <dgm:cxn modelId="{78281300-A8BE-4A80-9A7E-A1AA640A2422}" type="presParOf" srcId="{5ACF7A8B-D2F5-46FF-AA4A-DE608CB7DB60}" destId="{87CF45C0-5AE2-4E38-987A-5990D35E3096}" srcOrd="0" destOrd="0" presId="urn:microsoft.com/office/officeart/2005/8/layout/default#24"/>
    <dgm:cxn modelId="{B0C0D3DF-48E6-4145-A8E1-39BAF1DC1CF8}" type="presParOf" srcId="{5ACF7A8B-D2F5-46FF-AA4A-DE608CB7DB60}" destId="{1A3B2BE5-7290-4827-A7E4-F55828E76A6A}" srcOrd="1" destOrd="0" presId="urn:microsoft.com/office/officeart/2005/8/layout/default#24"/>
    <dgm:cxn modelId="{6D113270-53FA-4B56-9593-869D0EEBB315}" type="presParOf" srcId="{5ACF7A8B-D2F5-46FF-AA4A-DE608CB7DB60}" destId="{43909B70-A356-45DA-BB35-C0E0A5CAB849}" srcOrd="2" destOrd="0" presId="urn:microsoft.com/office/officeart/2005/8/layout/default#2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2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04CCE-843B-4498-92D3-9A2BCB7D6F0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7421D-204F-4E8D-95F7-2D1B531F4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E3C8E-759D-4722-A199-126DA3E39F2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09CC-F58E-4A2D-BE28-A2881690B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0488-EC66-4F8B-BE9E-F417E1CBF04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8E325-E691-4291-9361-E2F23292E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AAC7D-54E2-4158-8BBF-2D4BB135398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40438-AC3C-4D92-AADF-6A3D97E14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BB7ED-B695-49DF-AEE6-F8EEE899D13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7A17D-C742-4DED-9CB8-26E97FE6A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B274F-9291-4C98-8CFF-A437BD0AAE5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6A372-C1C7-4952-AAD9-8DDD399CD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5D6CA-2687-4111-BB84-2C88B4542DE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C1A0A-79B9-4CC3-B0DE-9BF156248B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81B80-EEBA-4EBC-B37D-7C29BBB138A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9DD42-BCB4-4C89-B320-59CCF03F7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DEB7F-83DE-41B4-AC85-D083FF3AFFF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55D9F-B138-4DD9-96FA-906146DF11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FFE36-16E3-4AEF-BB2C-370EB69CED4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FFAE7-8830-4D7C-A923-4B27A35A7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9284E-4EA0-4D06-9A19-6296B1C0815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B8CCA-8581-4D28-A446-295D9631F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21E5B8-1FD7-434C-B66B-8BE8D44548F7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13B8139-4FB8-45B5-8E94-C5E4035E1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7/30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750" y="188913"/>
            <a:ext cx="8132763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1628775"/>
            <a:ext cx="8280400" cy="2808288"/>
          </a:xfrm>
          <a:solidFill>
            <a:schemeClr val="accent3">
              <a:lumMod val="20000"/>
              <a:lumOff val="80000"/>
            </a:schemeClr>
          </a:solidFill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b="1" dirty="0" smtClean="0">
                <a:solidFill>
                  <a:schemeClr val="tx1"/>
                </a:solidFill>
              </a:rPr>
              <a:t>řád: CHOBOTNATCI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539750" y="4508500"/>
            <a:ext cx="82804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Klíčová slova:   chobot, sloupovité nohy, kly, hmatový prstík, slon indický a africký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Anotace: pomocí prezentace seznámení s charakteristickými znaky chobotnatců, zajímavostmi a jejich druhy, 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 chobotnatců: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 rtlCol="0">
            <a:normAutofit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největší suchozemští savci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chobot je prodloužený nos spojený s horním pyskem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chobot používají k uchopení předmětů, čichu a hmatu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kly jsou přeměněné řezáky v horní čelisti, které používají k hrabání v půdě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2" action="ppaction://hlinksldjump"/>
              </a:rPr>
              <a:t>kly</a:t>
            </a:r>
            <a:r>
              <a:rPr lang="cs-CZ" dirty="0" smtClean="0"/>
              <a:t> po celý život dorůstají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sloupovité nohy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Documents and Settings\User\Local Settings\Temporary Internet Files\Content.IE5\QNNDW2MD\MP900180637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63713" y="1196975"/>
            <a:ext cx="7221537" cy="4741863"/>
          </a:xfrm>
        </p:spPr>
      </p:pic>
      <p:sp>
        <p:nvSpPr>
          <p:cNvPr id="5" name="Vývojový diagram: postup 4"/>
          <p:cNvSpPr/>
          <p:nvPr/>
        </p:nvSpPr>
        <p:spPr>
          <a:xfrm>
            <a:off x="900113" y="3500438"/>
            <a:ext cx="2268537" cy="720725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CHOBOT</a:t>
            </a:r>
            <a:endParaRPr lang="cs-CZ" sz="2800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323850" y="5084763"/>
            <a:ext cx="2519363" cy="720725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KLY</a:t>
            </a:r>
            <a:endParaRPr lang="cs-CZ" sz="2800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4716463" y="5732463"/>
            <a:ext cx="3455987" cy="720725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SLOUPOVITÉ NOHY</a:t>
            </a:r>
            <a:endParaRPr lang="cs-CZ" sz="2800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179388" y="260350"/>
            <a:ext cx="8785225" cy="720725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ZOPAKUJEME ZNAKY CHOBOTNATCŮ: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sloni se živí trávou, větvičkami s listím</a:t>
            </a:r>
            <a:endParaRPr lang="cs-CZ" dirty="0"/>
          </a:p>
        </p:txBody>
      </p:sp>
      <p:sp>
        <p:nvSpPr>
          <p:cNvPr id="9" name="Oválný popisek 8"/>
          <p:cNvSpPr>
            <a:spLocks noChangeArrowheads="1"/>
          </p:cNvSpPr>
          <p:nvPr/>
        </p:nvSpPr>
        <p:spPr bwMode="auto">
          <a:xfrm rot="1470108">
            <a:off x="4224338" y="2097088"/>
            <a:ext cx="4762500" cy="3024187"/>
          </a:xfrm>
          <a:prstGeom prst="wedgeEllipseCallout">
            <a:avLst>
              <a:gd name="adj1" fmla="val -426"/>
              <a:gd name="adj2" fmla="val 50755"/>
            </a:avLst>
          </a:prstGeom>
          <a:solidFill>
            <a:schemeClr val="bg1"/>
          </a:solidFill>
          <a:ln w="57150" algn="ctr">
            <a:solidFill>
              <a:srgbClr val="00B050"/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chemeClr val="dk1"/>
                </a:solidFill>
                <a:latin typeface="+mn-lt"/>
                <a:cs typeface="+mn-cs"/>
              </a:rPr>
              <a:t>jsou býložravci</a:t>
            </a:r>
            <a:endParaRPr lang="cs-CZ" sz="5400" dirty="0">
              <a:solidFill>
                <a:schemeClr val="dk1"/>
              </a:solidFill>
              <a:latin typeface="+mn-lt"/>
              <a:cs typeface="+mn-cs"/>
            </a:endParaRPr>
          </a:p>
        </p:txBody>
      </p:sp>
      <p:pic>
        <p:nvPicPr>
          <p:cNvPr id="17411" name="Picture 5" descr="C:\Documents and Settings\User\Local Settings\Temporary Internet Files\Content.IE5\LHU4YSIK\MP900180374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87450" y="1341438"/>
            <a:ext cx="3241675" cy="51308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7272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Samice je březí 22 měsíců, rodí jen jedno mládě a kojí ho 6 let.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8434" name="Picture 2" descr="C:\Documents and Settings\User\Local Settings\Temporary Internet Files\Content.IE5\3YD0CJ5H\MP900403198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16013" y="2060575"/>
            <a:ext cx="679132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600"/>
          </a:xfrm>
          <a:solidFill>
            <a:schemeClr val="accent3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 Zemi existují dva druhy slonů: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CF45C0-5AE2-4E38-987A-5990D35E30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7CF45C0-5AE2-4E38-987A-5990D35E30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7CF45C0-5AE2-4E38-987A-5990D35E30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909B70-A356-45DA-BB35-C0E0A5CAB8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43909B70-A356-45DA-BB35-C0E0A5CAB8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43909B70-A356-45DA-BB35-C0E0A5CAB8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Slon indický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3970338" cy="4210050"/>
          </a:xfrm>
        </p:spPr>
        <p:txBody>
          <a:bodyPr/>
          <a:lstStyle/>
          <a:p>
            <a:r>
              <a:rPr lang="cs-CZ" smtClean="0"/>
              <a:t>menší trojúhelníkové ušní boltce</a:t>
            </a:r>
          </a:p>
          <a:p>
            <a:r>
              <a:rPr lang="cs-CZ" smtClean="0"/>
              <a:t>chobot s jedním hmatovým prstíkem</a:t>
            </a:r>
          </a:p>
          <a:p>
            <a:r>
              <a:rPr lang="cs-CZ" smtClean="0"/>
              <a:t>kratší kly</a:t>
            </a:r>
          </a:p>
          <a:p>
            <a:r>
              <a:rPr lang="cs-CZ" smtClean="0"/>
              <a:t>kly mají pouze samci</a:t>
            </a:r>
          </a:p>
          <a:p>
            <a:endParaRPr lang="cs-CZ" smtClean="0"/>
          </a:p>
        </p:txBody>
      </p:sp>
      <p:pic>
        <p:nvPicPr>
          <p:cNvPr id="20483" name="Picture 6" descr="C:\Documents and Settings\User\Local Settings\Temporary Internet Files\Content.IE5\DCG9WUW0\MP9004308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1773238"/>
            <a:ext cx="4221163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Slon africký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9500"/>
            <a:ext cx="3970338" cy="3743325"/>
          </a:xfrm>
        </p:spPr>
        <p:txBody>
          <a:bodyPr/>
          <a:lstStyle/>
          <a:p>
            <a:r>
              <a:rPr lang="cs-CZ" smtClean="0"/>
              <a:t>větší ušní boltce</a:t>
            </a:r>
          </a:p>
          <a:p>
            <a:r>
              <a:rPr lang="cs-CZ" smtClean="0"/>
              <a:t>chobot zakončen 2 hmatovými prstíky</a:t>
            </a:r>
          </a:p>
          <a:p>
            <a:r>
              <a:rPr lang="cs-CZ" smtClean="0"/>
              <a:t>kly jsou dlouhé i přes 2 m</a:t>
            </a:r>
          </a:p>
          <a:p>
            <a:r>
              <a:rPr lang="cs-CZ" smtClean="0"/>
              <a:t>kly mívají  i samice</a:t>
            </a:r>
          </a:p>
        </p:txBody>
      </p:sp>
      <p:pic>
        <p:nvPicPr>
          <p:cNvPr id="21507" name="Picture 6" descr="C:\Documents and Settings\User\Local Settings\Temporary Internet Files\Content.IE5\QNNDW2MD\MP90018037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1628775"/>
            <a:ext cx="2906713" cy="460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smtClean="0"/>
              <a:t>A byly to právě kly, které slona málem přivedly k vyhubení. Víš</a:t>
            </a:r>
            <a:r>
              <a:rPr lang="cs-CZ" sz="4000" smtClean="0">
                <a:latin typeface="Arial" charset="0"/>
              </a:rPr>
              <a:t>,</a:t>
            </a:r>
            <a:r>
              <a:rPr lang="cs-CZ" sz="4000" smtClean="0"/>
              <a:t> proč?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1943100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Kvůli pytlákům, kteří slonům kly odřezávají. Kly  jsou tvořeny převážně  dentinem a člověk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 z nich vyrábí šperky a ozdobné předměty.</a:t>
            </a:r>
          </a:p>
        </p:txBody>
      </p:sp>
      <p:sp>
        <p:nvSpPr>
          <p:cNvPr id="4" name="Tlačítko akce: Dopředu nebo Další 3">
            <a:hlinkClick r:id="" action="ppaction://hlinkshowjump?jump=lastslideviewed" highlightClick="1"/>
          </p:cNvPr>
          <p:cNvSpPr/>
          <p:nvPr/>
        </p:nvSpPr>
        <p:spPr>
          <a:xfrm>
            <a:off x="7164388" y="6308725"/>
            <a:ext cx="1511300" cy="54927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46" name="Picture 2" descr="C:\Documents and Settings\User\Local Settings\Temporary Internet Files\Content.IE5\BI2D836D\MC9003362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644900"/>
            <a:ext cx="2592388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Documents and Settings\User\Local Settings\Temporary Internet Files\Content.IE5\3YD0CJ5H\MC90041153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3429000"/>
            <a:ext cx="2376487" cy="265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cs-CZ" smtClean="0"/>
              <a:t>ZAJÍMAVOSTI: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000" smtClean="0"/>
              <a:t>ZA DEN SLON VYPRODUKUJE 100 – 180 KG TRUSU</a:t>
            </a:r>
          </a:p>
          <a:p>
            <a:pPr algn="ctr">
              <a:lnSpc>
                <a:spcPct val="90000"/>
              </a:lnSpc>
            </a:pPr>
            <a:r>
              <a:rPr lang="cs-CZ" sz="3000" smtClean="0"/>
              <a:t>POTRAVA JE VELMI ŠPATNĚ </a:t>
            </a:r>
            <a:r>
              <a:rPr lang="cs-CZ" sz="3000" smtClean="0">
                <a:latin typeface="Arial" charset="0"/>
              </a:rPr>
              <a:t>S</a:t>
            </a:r>
            <a:r>
              <a:rPr lang="cs-CZ" sz="3000" smtClean="0"/>
              <a:t>TRÁVENA, A PROTO SE TRUSEM ŽIVÍ JEŠTĚ MNOHO DALŠÍCH ŽIVOČICHŮ</a:t>
            </a:r>
          </a:p>
          <a:p>
            <a:pPr algn="ctr">
              <a:lnSpc>
                <a:spcPct val="90000"/>
              </a:lnSpc>
            </a:pPr>
            <a:r>
              <a:rPr lang="cs-CZ" sz="3000" smtClean="0"/>
              <a:t>SLONI VELMI DOBŘE SLYŠÍ I NA VELKOU VZDÁLENOST. V ROCE 2004 CÍTILI OTŘESY ZPŮSOBENÉ NA OCEÁNSKÉM DNĚ ZEMĚTŘESENÍM, KTERÉ VYVOLALO NIČIVOU VLNU TSUNAMI, KTERÁ VZALA ŽIVOT MNOHA LIDEM.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TIPOVACÍ SOUTĚŽ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611188" y="2060575"/>
            <a:ext cx="5411787" cy="1973263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ZKUS ODHADNOUT, KOLIK VÁŽÍ SRDCE SLONA.</a:t>
            </a:r>
          </a:p>
        </p:txBody>
      </p:sp>
      <p:pic>
        <p:nvPicPr>
          <p:cNvPr id="24579" name="Picture 2" descr="C:\Documents and Settings\User\Local Settings\Temporary Internet Files\Content.IE5\3YD0CJ5H\MP90039958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1412875"/>
            <a:ext cx="249555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s odříznutým rohem na stejné straně 4"/>
          <p:cNvSpPr/>
          <p:nvPr/>
        </p:nvSpPr>
        <p:spPr>
          <a:xfrm>
            <a:off x="3203575" y="5157788"/>
            <a:ext cx="3097213" cy="1511300"/>
          </a:xfrm>
          <a:prstGeom prst="snip2SameRect">
            <a:avLst/>
          </a:prstGeom>
          <a:solidFill>
            <a:srgbClr val="FFC000"/>
          </a:solidFill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/>
              <a:t>18 KG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61037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Zápis do sešitu: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řád:  CHOBOTNATCI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chobot = nos + horní pysk, funkce: uchopení předmětů, čich, hmat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kly = přeměněné řezáky v horní čelisti, funkce: hrabání v půdě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sloupovité nohy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Potrava:</a:t>
            </a:r>
            <a:r>
              <a:rPr lang="cs-CZ" dirty="0" smtClean="0"/>
              <a:t> býložravci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Život</a:t>
            </a:r>
            <a:r>
              <a:rPr lang="cs-CZ" dirty="0" smtClean="0"/>
              <a:t>: ve stádech (20-100)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Samice rodí jedno mládě, březí 22 měsíců, kojí 6 let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Druhy: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Slon africký</a:t>
            </a:r>
            <a:r>
              <a:rPr lang="cs-CZ" dirty="0" smtClean="0"/>
              <a:t> : větší ušní boltce, chobot zakončen 2 hmatovými prstíky, kly jsou dlouhé i přes 2 m, mívají je i samice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Slon indický</a:t>
            </a:r>
            <a:r>
              <a:rPr lang="cs-CZ" dirty="0" smtClean="0"/>
              <a:t>: menší trojúhelníkové ušní boltce, chobot s jedním hmatovým prstíkem, kratší kly, mají je pouze samci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Arial" charset="0"/>
              <a:buNone/>
            </a:pPr>
            <a:r>
              <a:rPr lang="cs-CZ" smtClean="0"/>
              <a:t>Obrázky použité v prezentaci jsou dostupné pod licencí Microsoft Office 2007.com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378</Words>
  <Application>Microsoft Office PowerPoint</Application>
  <PresentationFormat>On-screen Show (4:3)</PresentationFormat>
  <Paragraphs>74</Paragraphs>
  <Slides>14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Calibri</vt:lpstr>
      <vt:lpstr>Arial</vt:lpstr>
      <vt:lpstr>Times New Roman</vt:lpstr>
      <vt:lpstr>Motiv sady Office</vt:lpstr>
      <vt:lpstr>Snímek 1</vt:lpstr>
      <vt:lpstr>třída : SAVCI</vt:lpstr>
      <vt:lpstr>Charakteristika chobotnatců:</vt:lpstr>
      <vt:lpstr>Snímek 4</vt:lpstr>
      <vt:lpstr>sloni se živí trávou, větvičkami s listím</vt:lpstr>
      <vt:lpstr> Samice je březí 22 měsíců, rodí jen jedno mládě a kojí ho 6 let. </vt:lpstr>
      <vt:lpstr>Na Zemi existují dva druhy slonů:</vt:lpstr>
      <vt:lpstr>Slon indický</vt:lpstr>
      <vt:lpstr>Slon africký</vt:lpstr>
      <vt:lpstr>A byly to právě kly, které slona málem přivedly k vyhubení. Víš, proč?</vt:lpstr>
      <vt:lpstr>ZAJÍMAVOSTI:</vt:lpstr>
      <vt:lpstr>TIPOVACÍ SOUTĚŽ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DUM</cp:lastModifiedBy>
  <cp:revision>19</cp:revision>
  <dcterms:modified xsi:type="dcterms:W3CDTF">2013-07-03T19:41:36Z</dcterms:modified>
</cp:coreProperties>
</file>