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57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7/33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8132440" cy="1470025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třída : SAVCI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8280920" cy="2952328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podtřída: ŽIVORODÍ</a:t>
            </a:r>
          </a:p>
          <a:p>
            <a:r>
              <a:rPr lang="cs-CZ" sz="5400" dirty="0" smtClean="0">
                <a:solidFill>
                  <a:schemeClr val="tx1"/>
                </a:solidFill>
              </a:rPr>
              <a:t>nadřád: PLACENTÁLOVÉ</a:t>
            </a:r>
          </a:p>
          <a:p>
            <a:r>
              <a:rPr lang="cs-CZ" sz="5400" b="1" dirty="0" smtClean="0">
                <a:solidFill>
                  <a:schemeClr val="tx1"/>
                </a:solidFill>
              </a:rPr>
              <a:t>řád: PRIMÁTI</a:t>
            </a:r>
          </a:p>
          <a:p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946" y="4797152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Klíčová slova:   poloopice, opice, nehet, tlupa, lidoop, …</a:t>
            </a:r>
          </a:p>
          <a:p>
            <a:endParaRPr lang="cs-CZ" sz="2400" dirty="0"/>
          </a:p>
          <a:p>
            <a:r>
              <a:rPr lang="cs-CZ" sz="2400" dirty="0" smtClean="0"/>
              <a:t>Anotace: pomocí prezentace seznámení s charakteristickými znaky primátů, zajímavostmi a jejich druhy, zápis do sešitu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Charakteristika primátů: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dirty="0" smtClean="0"/>
              <a:t>vyvinuli se z </a:t>
            </a:r>
            <a:r>
              <a:rPr lang="cs-CZ" b="1" dirty="0" smtClean="0"/>
              <a:t>hmyzožravců</a:t>
            </a:r>
            <a:endParaRPr lang="cs-CZ" dirty="0" smtClean="0"/>
          </a:p>
          <a:p>
            <a:pPr lvl="0"/>
            <a:r>
              <a:rPr lang="cs-CZ" dirty="0" smtClean="0"/>
              <a:t>přizpůsobili se životu na stromech</a:t>
            </a:r>
          </a:p>
          <a:p>
            <a:pPr lvl="0"/>
            <a:r>
              <a:rPr lang="cs-CZ" u="sng" dirty="0" smtClean="0"/>
              <a:t>vyskyt</a:t>
            </a:r>
            <a:r>
              <a:rPr lang="cs-CZ" dirty="0" smtClean="0"/>
              <a:t>ují se v oblasti tropů a subtropů celého světa (kromě Austrálie)</a:t>
            </a:r>
          </a:p>
          <a:p>
            <a:pPr lvl="0"/>
            <a:r>
              <a:rPr lang="cs-CZ" dirty="0" smtClean="0"/>
              <a:t>často žijí v organizovaných skupinách - </a:t>
            </a:r>
            <a:r>
              <a:rPr lang="cs-CZ" u="sng" dirty="0" smtClean="0"/>
              <a:t>tlupách</a:t>
            </a:r>
            <a:endParaRPr lang="cs-CZ" dirty="0" smtClean="0"/>
          </a:p>
          <a:p>
            <a:pPr>
              <a:buNone/>
            </a:pPr>
            <a:r>
              <a:rPr lang="cs-CZ" u="sng" dirty="0" smtClean="0"/>
              <a:t>Znaky:</a:t>
            </a:r>
            <a:endParaRPr lang="cs-CZ" dirty="0" smtClean="0"/>
          </a:p>
          <a:p>
            <a:pPr lvl="0"/>
            <a:r>
              <a:rPr lang="cs-CZ" dirty="0" smtClean="0"/>
              <a:t>dobře vyvinuté </a:t>
            </a:r>
            <a:r>
              <a:rPr lang="cs-CZ" b="1" dirty="0" smtClean="0"/>
              <a:t>mimické svaly</a:t>
            </a:r>
            <a:r>
              <a:rPr lang="cs-CZ" dirty="0" smtClean="0"/>
              <a:t> – dorozumívání</a:t>
            </a:r>
          </a:p>
          <a:p>
            <a:pPr lvl="0"/>
            <a:r>
              <a:rPr lang="cs-CZ" dirty="0" smtClean="0"/>
              <a:t>dobře vyvinutý </a:t>
            </a:r>
            <a:r>
              <a:rPr lang="cs-CZ" b="1" dirty="0" smtClean="0"/>
              <a:t>mozek</a:t>
            </a:r>
            <a:endParaRPr lang="cs-CZ" dirty="0" smtClean="0"/>
          </a:p>
          <a:p>
            <a:pPr lvl="0"/>
            <a:r>
              <a:rPr lang="cs-CZ" dirty="0" smtClean="0"/>
              <a:t>drápy na končetinách (prstech) se přeměnily v </a:t>
            </a:r>
            <a:r>
              <a:rPr lang="cs-CZ" b="1" dirty="0" smtClean="0"/>
              <a:t>nehty</a:t>
            </a:r>
            <a:r>
              <a:rPr lang="cs-CZ" dirty="0" smtClean="0"/>
              <a:t>, palec v opozici</a:t>
            </a:r>
          </a:p>
          <a:p>
            <a:pPr lvl="0"/>
            <a:r>
              <a:rPr lang="cs-CZ" dirty="0" smtClean="0"/>
              <a:t>dokonalý </a:t>
            </a:r>
            <a:r>
              <a:rPr lang="cs-CZ" b="1" dirty="0" smtClean="0"/>
              <a:t>zrak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i="1" u="sng" dirty="0" smtClean="0"/>
              <a:t/>
            </a:r>
            <a:br>
              <a:rPr lang="cs-CZ" b="1" i="1" u="sng" dirty="0" smtClean="0"/>
            </a:br>
            <a:r>
              <a:rPr lang="cs-CZ" b="1" i="1" u="sng" dirty="0" smtClean="0"/>
              <a:t>POLOOPICE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Noční způsob života, chápavý ocas</a:t>
            </a:r>
          </a:p>
          <a:p>
            <a:pPr lvl="0"/>
            <a:r>
              <a:rPr lang="cs-CZ" dirty="0" smtClean="0"/>
              <a:t>Protažený čenich – dobře vyvinut čich -&gt;živí se hmyzem, velké oči, malý mozek, místo nehtů drápy (jen na palci nehet)</a:t>
            </a:r>
          </a:p>
          <a:p>
            <a:pPr lvl="0"/>
            <a:r>
              <a:rPr lang="cs-CZ" u="sng" dirty="0" smtClean="0"/>
              <a:t>Výskyt</a:t>
            </a:r>
            <a:r>
              <a:rPr lang="cs-CZ" dirty="0" smtClean="0"/>
              <a:t>: pralesy Afriky, Madagaskar, J Asie</a:t>
            </a:r>
          </a:p>
          <a:p>
            <a:pPr lvl="0"/>
            <a:r>
              <a:rPr lang="cs-CZ" u="sng" dirty="0" smtClean="0"/>
              <a:t>Druhy:</a:t>
            </a:r>
            <a:r>
              <a:rPr lang="cs-CZ" dirty="0" smtClean="0"/>
              <a:t>  Lemur kata, Komba ušatá </a:t>
            </a:r>
          </a:p>
          <a:p>
            <a:endParaRPr lang="cs-CZ" dirty="0"/>
          </a:p>
        </p:txBody>
      </p:sp>
      <p:pic>
        <p:nvPicPr>
          <p:cNvPr id="1028" name="Picture 4" descr="C:\Documents and Settings\User\Local Settings\Temporary Internet Files\Content.IE5\9RU6K2KY\MP9001788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0"/>
            <a:ext cx="3657600" cy="2438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>OPICE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Aktivní ve dne, větší zbrázděný mozek, oči směřují dopředu, pár mléčných bradavek na hrudníku, zkrácený čenich -&gt;špatný čich, srst bez podsady, nehty</a:t>
            </a:r>
          </a:p>
          <a:p>
            <a:pPr lvl="0"/>
            <a:r>
              <a:rPr lang="cs-CZ" dirty="0" smtClean="0"/>
              <a:t>Potrava: převážně rostlinná </a:t>
            </a:r>
          </a:p>
          <a:p>
            <a:endParaRPr lang="cs-CZ" dirty="0"/>
          </a:p>
        </p:txBody>
      </p:sp>
      <p:pic>
        <p:nvPicPr>
          <p:cNvPr id="2050" name="Picture 2" descr="C:\Documents and Settings\User\Local Settings\Temporary Internet Files\Content.IE5\TCXMQFPY\MP9001788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200400"/>
            <a:ext cx="2420112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pPr lvl="0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>PLOSKONOSÉ OPICE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široká nosní přepážka mezi otvory, chápavý ocas</a:t>
            </a:r>
          </a:p>
          <a:p>
            <a:pPr lvl="0"/>
            <a:r>
              <a:rPr lang="cs-CZ" dirty="0" smtClean="0"/>
              <a:t>Žijí v J Americe</a:t>
            </a:r>
          </a:p>
          <a:p>
            <a:pPr lvl="0"/>
            <a:r>
              <a:rPr lang="cs-CZ" u="sng" dirty="0" smtClean="0"/>
              <a:t>Druhy:</a:t>
            </a:r>
            <a:r>
              <a:rPr lang="cs-CZ" dirty="0" smtClean="0"/>
              <a:t> malpy, chápáni, vřešťani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>ÚZKONOSÉ OPICE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úzká nosní přepážka</a:t>
            </a:r>
          </a:p>
          <a:p>
            <a:pPr lvl="0"/>
            <a:r>
              <a:rPr lang="cs-CZ" dirty="0" smtClean="0"/>
              <a:t>Žijí v Africe, Asii,  1 druh v Evropě</a:t>
            </a:r>
          </a:p>
          <a:p>
            <a:pPr lvl="0"/>
            <a:r>
              <a:rPr lang="cs-CZ" u="sng" dirty="0" smtClean="0"/>
              <a:t>Druhy</a:t>
            </a:r>
            <a:r>
              <a:rPr lang="cs-CZ" dirty="0" smtClean="0"/>
              <a:t>: makakové, kočkodani, paviáni, </a:t>
            </a:r>
            <a:r>
              <a:rPr lang="cs-CZ" dirty="0" err="1" smtClean="0"/>
              <a:t>guerézy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Documents and Settings\User\Local Settings\Temporary Internet Files\Content.IE5\9QIGPH2B\MP9001804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429000"/>
            <a:ext cx="2022352" cy="3201613"/>
          </a:xfrm>
          <a:prstGeom prst="rect">
            <a:avLst/>
          </a:prstGeom>
          <a:noFill/>
        </p:spPr>
      </p:pic>
      <p:pic>
        <p:nvPicPr>
          <p:cNvPr id="3075" name="Picture 3" descr="C:\Documents and Settings\User\Local Settings\Temporary Internet Files\Content.IE5\9RU6K2KY\MP9001806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284984"/>
            <a:ext cx="2110378" cy="33409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>LIDOOPI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Nejlépe vyvinuté opice, zakrnělý ocas, řídká srst, přední končetiny prodloužené, zadní silné s velkými chodidly, snadno se učí</a:t>
            </a:r>
          </a:p>
          <a:p>
            <a:pPr lvl="0"/>
            <a:r>
              <a:rPr lang="cs-CZ" u="sng" dirty="0" smtClean="0"/>
              <a:t>Druhy</a:t>
            </a:r>
            <a:r>
              <a:rPr lang="cs-CZ" dirty="0" smtClean="0"/>
              <a:t>: šimpanz, gorila, orangutan</a:t>
            </a:r>
          </a:p>
          <a:p>
            <a:endParaRPr lang="cs-CZ" dirty="0"/>
          </a:p>
        </p:txBody>
      </p:sp>
      <p:pic>
        <p:nvPicPr>
          <p:cNvPr id="4098" name="Picture 2" descr="C:\Documents and Settings\User\Local Settings\Temporary Internet Files\Content.IE5\TCXMQFPY\MP9004318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05064"/>
            <a:ext cx="3131840" cy="2109099"/>
          </a:xfrm>
          <a:prstGeom prst="rect">
            <a:avLst/>
          </a:prstGeom>
          <a:noFill/>
        </p:spPr>
      </p:pic>
      <p:pic>
        <p:nvPicPr>
          <p:cNvPr id="4099" name="Picture 3" descr="C:\Documents and Settings\User\Local Settings\Temporary Internet Files\Content.IE5\KVOEMSOR\MP9001787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3861048"/>
            <a:ext cx="3657600" cy="2444496"/>
          </a:xfrm>
          <a:prstGeom prst="rect">
            <a:avLst/>
          </a:prstGeom>
          <a:noFill/>
        </p:spPr>
      </p:pic>
      <p:pic>
        <p:nvPicPr>
          <p:cNvPr id="4100" name="Picture 4" descr="C:\Documents and Settings\User\Local Settings\Temporary Internet Files\Content.IE5\KVOEMSOR\MP9004092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4699" y="2924944"/>
            <a:ext cx="2629301" cy="17542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200" dirty="0" smtClean="0"/>
              <a:t>Zápis do sešitu:</a:t>
            </a:r>
          </a:p>
          <a:p>
            <a:pPr>
              <a:buNone/>
            </a:pPr>
            <a:r>
              <a:rPr lang="cs-CZ" sz="1800" dirty="0" smtClean="0"/>
              <a:t>řád - </a:t>
            </a:r>
            <a:r>
              <a:rPr lang="cs-CZ" sz="1800" b="1" i="1" dirty="0" smtClean="0"/>
              <a:t>PRIMÁTI</a:t>
            </a:r>
            <a:endParaRPr lang="cs-CZ" sz="1800" dirty="0" smtClean="0"/>
          </a:p>
          <a:p>
            <a:pPr lvl="0"/>
            <a:r>
              <a:rPr lang="cs-CZ" sz="1800" dirty="0" smtClean="0"/>
              <a:t>vyvinuli se z </a:t>
            </a:r>
            <a:r>
              <a:rPr lang="cs-CZ" sz="1800" b="1" dirty="0" smtClean="0"/>
              <a:t>hmyzožravců</a:t>
            </a:r>
            <a:endParaRPr lang="cs-CZ" sz="1800" dirty="0" smtClean="0"/>
          </a:p>
          <a:p>
            <a:pPr lvl="0"/>
            <a:r>
              <a:rPr lang="cs-CZ" sz="1800" dirty="0" smtClean="0"/>
              <a:t>přizpůsobili se životu na stromech, žijí v tlupách</a:t>
            </a:r>
          </a:p>
          <a:p>
            <a:pPr lvl="0"/>
            <a:r>
              <a:rPr lang="cs-CZ" sz="1800" u="sng" dirty="0" smtClean="0"/>
              <a:t>výskyt</a:t>
            </a:r>
            <a:r>
              <a:rPr lang="cs-CZ" sz="1800" dirty="0" smtClean="0"/>
              <a:t>: oblast tropů a subtropů celého světa (kromě Austrálie)</a:t>
            </a:r>
          </a:p>
          <a:p>
            <a:pPr>
              <a:buNone/>
            </a:pPr>
            <a:r>
              <a:rPr lang="cs-CZ" sz="1800" b="1" dirty="0" smtClean="0"/>
              <a:t>Dělení primátů: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A – </a:t>
            </a:r>
            <a:r>
              <a:rPr lang="cs-CZ" sz="1800" b="1" i="1" u="sng" dirty="0" smtClean="0"/>
              <a:t>POLOOPICE</a:t>
            </a:r>
            <a:endParaRPr lang="cs-CZ" sz="1800" dirty="0" smtClean="0"/>
          </a:p>
          <a:p>
            <a:pPr lvl="0"/>
            <a:r>
              <a:rPr lang="cs-CZ" sz="1800" dirty="0" smtClean="0"/>
              <a:t>noční způsob života, chápavý ocas, </a:t>
            </a:r>
            <a:r>
              <a:rPr lang="cs-CZ" sz="1800" u="sng" dirty="0" smtClean="0"/>
              <a:t>výskyt</a:t>
            </a:r>
            <a:r>
              <a:rPr lang="cs-CZ" sz="1800" dirty="0" smtClean="0"/>
              <a:t>: pralesy Afriky, Madagaskar, J Asie</a:t>
            </a:r>
          </a:p>
          <a:p>
            <a:pPr lvl="0">
              <a:buNone/>
            </a:pPr>
            <a:r>
              <a:rPr lang="cs-CZ" sz="1800" u="sng" dirty="0" smtClean="0"/>
              <a:t>Druhy:</a:t>
            </a:r>
            <a:r>
              <a:rPr lang="cs-CZ" sz="1800" dirty="0" smtClean="0"/>
              <a:t>  Lemur kata, Komba ušatá</a:t>
            </a:r>
          </a:p>
          <a:p>
            <a:pPr>
              <a:buNone/>
            </a:pPr>
            <a:r>
              <a:rPr lang="cs-CZ" sz="1800" dirty="0" smtClean="0"/>
              <a:t>B - </a:t>
            </a:r>
            <a:r>
              <a:rPr lang="cs-CZ" sz="1800" b="1" u="sng" dirty="0" smtClean="0"/>
              <a:t>OPICE</a:t>
            </a:r>
            <a:endParaRPr lang="cs-CZ" sz="1800" dirty="0" smtClean="0"/>
          </a:p>
          <a:p>
            <a:pPr lvl="0"/>
            <a:r>
              <a:rPr lang="cs-CZ" sz="1800" dirty="0" smtClean="0"/>
              <a:t>aktivní ve dne, větší zbrázděný mozek</a:t>
            </a:r>
          </a:p>
          <a:p>
            <a:pPr lvl="0">
              <a:buNone/>
            </a:pPr>
            <a:r>
              <a:rPr lang="cs-CZ" sz="1800" b="1" u="sng" dirty="0" smtClean="0"/>
              <a:t>PLOSKONOSÉ OPICE</a:t>
            </a:r>
            <a:endParaRPr lang="cs-CZ" sz="1800" dirty="0" smtClean="0"/>
          </a:p>
          <a:p>
            <a:pPr lvl="0"/>
            <a:r>
              <a:rPr lang="cs-CZ" sz="1800" u="sng" dirty="0" smtClean="0"/>
              <a:t>Druhy:</a:t>
            </a:r>
            <a:r>
              <a:rPr lang="cs-CZ" sz="1800" dirty="0" smtClean="0"/>
              <a:t> malpy, chápáni, vřešťani</a:t>
            </a:r>
          </a:p>
          <a:p>
            <a:pPr lvl="0">
              <a:buNone/>
            </a:pPr>
            <a:r>
              <a:rPr lang="cs-CZ" sz="1800" b="1" u="sng" dirty="0" smtClean="0"/>
              <a:t>ÚZKONOSÉ OPICE</a:t>
            </a:r>
            <a:endParaRPr lang="cs-CZ" sz="1800" dirty="0" smtClean="0"/>
          </a:p>
          <a:p>
            <a:pPr lvl="0"/>
            <a:r>
              <a:rPr lang="cs-CZ" sz="1800" u="sng" dirty="0" smtClean="0"/>
              <a:t>Druhy</a:t>
            </a:r>
            <a:r>
              <a:rPr lang="cs-CZ" sz="1800" dirty="0" smtClean="0"/>
              <a:t>: makakové, kočkodani, paviáni, </a:t>
            </a:r>
            <a:r>
              <a:rPr lang="cs-CZ" sz="1800" dirty="0" err="1" smtClean="0"/>
              <a:t>guerézy</a:t>
            </a:r>
            <a:endParaRPr lang="cs-CZ" sz="1800" dirty="0" smtClean="0"/>
          </a:p>
          <a:p>
            <a:pPr lvl="0">
              <a:buNone/>
            </a:pPr>
            <a:r>
              <a:rPr lang="cs-CZ" sz="1800" b="1" u="sng" dirty="0" smtClean="0"/>
              <a:t>LIDOOPI</a:t>
            </a:r>
            <a:endParaRPr lang="cs-CZ" sz="1800" dirty="0" smtClean="0"/>
          </a:p>
          <a:p>
            <a:pPr lvl="0"/>
            <a:r>
              <a:rPr lang="cs-CZ" sz="1800" dirty="0" smtClean="0"/>
              <a:t>Nejlépe vyvinuté opice, zakrnělý ocas, řídká srst, přední končetiny prodloužené, zadní silné s velkými chodidly, snadno se učí</a:t>
            </a:r>
          </a:p>
          <a:p>
            <a:pPr lvl="0"/>
            <a:r>
              <a:rPr lang="cs-CZ" sz="1800" u="sng" dirty="0" smtClean="0"/>
              <a:t>Druhy</a:t>
            </a:r>
            <a:r>
              <a:rPr lang="cs-CZ" sz="1800" dirty="0" smtClean="0"/>
              <a:t>: šimpanz, gorila, orangutan</a:t>
            </a:r>
          </a:p>
          <a:p>
            <a:endParaRPr lang="cs-CZ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</a:t>
            </a:r>
          </a:p>
          <a:p>
            <a:pPr>
              <a:buNone/>
            </a:pPr>
            <a:r>
              <a:rPr lang="cs-CZ" dirty="0" smtClean="0"/>
              <a:t>Obrázky použité v prezentaci jsou dostupné pod licencí Microsoft Office 2007.com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202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třída : SAVCI</vt:lpstr>
      <vt:lpstr>Charakteristika primátů:</vt:lpstr>
      <vt:lpstr> POLOOPICE </vt:lpstr>
      <vt:lpstr> OPICE </vt:lpstr>
      <vt:lpstr> PLOSKONOSÉ OPICE </vt:lpstr>
      <vt:lpstr> ÚZKONOSÉ OPICE </vt:lpstr>
      <vt:lpstr> LIDOOPI </vt:lpstr>
      <vt:lpstr>Prezentace aplikace PowerPoint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 : SAVCI</dc:title>
  <dc:creator>Jana Střížková</dc:creator>
  <cp:lastModifiedBy>Jana Střížková</cp:lastModifiedBy>
  <cp:revision>7</cp:revision>
  <dcterms:modified xsi:type="dcterms:W3CDTF">2013-06-22T20:09:35Z</dcterms:modified>
</cp:coreProperties>
</file>