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Override3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heme/themeOverride1.xml" ContentType="application/vnd.openxmlformats-officedocument.themeOverr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2.xml" ContentType="application/vnd.openxmlformats-officedocument.themeOverride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32"/>
  </p:notesMasterIdLst>
  <p:sldIdLst>
    <p:sldId id="28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1F6E3C1-BA02-4B09-82F4-4EA89E184842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608B66F-E0CD-4305-B03C-4C4DA5DF96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BC52712-7C96-4CA0-B08F-6B8C40F2AE3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ltGray">
          <a:xfrm>
            <a:off x="0" y="0"/>
            <a:ext cx="9144000" cy="513556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0" y="5127625"/>
            <a:ext cx="9144000" cy="46038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tIns="0" bIns="0" anchor="t"/>
          <a:lstStyle>
            <a:lvl1pPr algn="l">
              <a:defRPr sz="47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360A9-B57C-4EF2-856A-DFC9D8A3EADD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C338A-62AA-4456-B3C4-C933176CF1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CF3D6-541B-4ECA-AA21-B520F40CBF02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60C04-E082-4D07-942C-0B555F28BE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ltGray">
          <a:xfrm>
            <a:off x="0" y="0"/>
            <a:ext cx="9144000" cy="26019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invGray">
          <a:xfrm>
            <a:off x="0" y="2601913"/>
            <a:ext cx="9144000" cy="46037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tIns="0" rIns="91440" bIns="0" anchor="b"/>
          <a:lstStyle>
            <a:lvl1pPr algn="l">
              <a:defRPr sz="47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F5386-5C81-4690-A0A1-FBC943E72636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656B6-22D6-4D32-B8BB-F565DBB334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1114C-BB37-411C-9F3F-930F9A0E90BF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AB3BE-357B-43CA-990C-913C53ABDC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702C83-60A1-4947-95AD-5782CBAFE1C9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0C489D-684D-444F-BBF7-7672E247A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9ED636-98F4-40DC-9A4E-DF337C6F2EB1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A26B2E-368B-4021-9C4A-D90D8E6143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FAECC6-74B8-46A9-BEDD-6993858E17AD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9ACA78-A994-4B0F-8D13-B8C9835468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1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526124-D2DE-4298-9E30-BC15BDC3EAAA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4B752-0B5D-4BB8-94E8-E0CE0FBDF8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 bwMode="invGray"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5100" y="1169988"/>
            <a:ext cx="2522538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12E048-630B-4E04-B939-655E2922D595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300" y="1169988"/>
            <a:ext cx="5194300" cy="201612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138" y="1169988"/>
            <a:ext cx="733425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DEFFCB-3AF6-4298-9D57-A9846CAB3D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9FD7C-E44D-4FBF-8E2C-976C6BF5A81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080290-4ABE-486B-93AE-0B55FBC803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invGray">
          <a:xfrm>
            <a:off x="6599238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 bwMode="ltGray">
          <a:xfrm>
            <a:off x="6648450" y="0"/>
            <a:ext cx="2514600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EA926-CA18-41ED-B626-804672DCF6DB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013" y="6376988"/>
            <a:ext cx="383698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8E613-C91C-4E54-847B-B24ED87688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B0CA4-5D75-4A66-A671-3D4BA05D4283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C3D3E-8DDD-44BE-BB84-D4B275937B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026A7A-E8E8-4CC6-A882-E3902E6259F7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8BE9C-841C-4EF4-ACEC-C84544F2ED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D063D4-DD62-4E3B-8A54-BD949FC35B14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38531F-ED32-48CB-948A-EF36379874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97523E-851D-421A-A772-96D4BD09D65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E46BEB-2E94-48F3-A7EA-D0192D990E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50509-DF0F-4496-926E-DCEE5FBBCC43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D2CB7-06F2-4648-97EB-50FD8D8CCD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382A50-25CA-488B-8184-D0CCE66BC158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E52E2-B50F-46E1-B28D-003B739865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5C08E3-2C77-4FD3-84C0-8CCFFBC492A3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DF121-3F65-42A2-B2F3-ECAD4BF681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82B52-7936-4C6E-AB2F-BA1329F7E592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ACEE4-9260-4F8E-85DC-11FD68A28B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FCD21-ACBF-48B9-947A-78B9F0E591F4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75C23-67AB-466F-954C-FEFAA06E6A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0FA2F-E0E2-46B4-B5AE-81DB7258A71C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222D0-76DC-40D8-A414-FDC2624AD5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1A9344-ED1E-412C-8E5F-E6ABAC0BD6CB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4AF6A-3332-49BE-9C9A-166525451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6688"/>
            <a:ext cx="9144000" cy="444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4000" cy="14335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0950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774825"/>
            <a:ext cx="8229600" cy="462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54864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7000"/>
            <a:ext cx="2133600" cy="274638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639083C6-D82B-41CB-A2AF-62238F847012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013" y="6477000"/>
            <a:ext cx="5508625" cy="274638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200" y="6477000"/>
            <a:ext cx="733425" cy="274638"/>
          </a:xfrm>
          <a:prstGeom prst="rect">
            <a:avLst/>
          </a:prstGeom>
        </p:spPr>
        <p:txBody>
          <a:bodyPr vert="horz" bIns="0" rtlCol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B9F626F4-0576-4CAD-98B5-EF4B63BCE6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79" r:id="rId2"/>
    <p:sldLayoutId id="2147483792" r:id="rId3"/>
    <p:sldLayoutId id="2147483778" r:id="rId4"/>
    <p:sldLayoutId id="2147483777" r:id="rId5"/>
    <p:sldLayoutId id="2147483776" r:id="rId6"/>
    <p:sldLayoutId id="2147483793" r:id="rId7"/>
    <p:sldLayoutId id="2147483794" r:id="rId8"/>
    <p:sldLayoutId id="2147483795" r:id="rId9"/>
    <p:sldLayoutId id="2147483775" r:id="rId10"/>
    <p:sldLayoutId id="214748379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500" b="1" kern="1200">
          <a:solidFill>
            <a:srgbClr val="FFC800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9pPr>
      <a:extLst/>
    </p:titleStyle>
    <p:bodyStyle>
      <a:lvl1pPr marL="438150" indent="-319088" algn="l" rtl="0" fontAlgn="base">
        <a:spcBef>
          <a:spcPct val="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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0250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fontAlgn="base">
        <a:spcBef>
          <a:spcPct val="20000"/>
        </a:spcBef>
        <a:spcAft>
          <a:spcPct val="0"/>
        </a:spcAft>
        <a:buClr>
          <a:srgbClr val="E66C7D"/>
        </a:buClr>
        <a:buFont typeface="Arial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025" indent="-182563" algn="l" rtl="0" fontAlgn="base">
        <a:spcBef>
          <a:spcPct val="20000"/>
        </a:spcBef>
        <a:spcAft>
          <a:spcPct val="0"/>
        </a:spcAft>
        <a:buClr>
          <a:srgbClr val="6BB76D"/>
        </a:buClr>
        <a:buFont typeface="Arial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182563" algn="l" rtl="0" fontAlgn="base">
        <a:spcBef>
          <a:spcPct val="20000"/>
        </a:spcBef>
        <a:spcAft>
          <a:spcPct val="0"/>
        </a:spcAft>
        <a:buClr>
          <a:srgbClr val="E88651"/>
        </a:buClr>
        <a:buFont typeface="Wingdings 3" pitchFamily="18" charset="2"/>
        <a:buChar char=""/>
        <a:defRPr lang="en-US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C46A42-50DC-4B26-815E-BD62F9FA788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9FD02D0-C99A-4157-92E1-3781201750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89" r:id="rId2"/>
    <p:sldLayoutId id="2147483788" r:id="rId3"/>
    <p:sldLayoutId id="2147483787" r:id="rId4"/>
    <p:sldLayoutId id="2147483786" r:id="rId5"/>
    <p:sldLayoutId id="2147483785" r:id="rId6"/>
    <p:sldLayoutId id="2147483784" r:id="rId7"/>
    <p:sldLayoutId id="2147483783" r:id="rId8"/>
    <p:sldLayoutId id="2147483782" r:id="rId9"/>
    <p:sldLayoutId id="2147483781" r:id="rId10"/>
    <p:sldLayoutId id="2147483780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3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18" Type="http://schemas.openxmlformats.org/officeDocument/2006/relationships/slide" Target="slide19.xml"/><Relationship Id="rId26" Type="http://schemas.openxmlformats.org/officeDocument/2006/relationships/slide" Target="slide27.xml"/><Relationship Id="rId3" Type="http://schemas.openxmlformats.org/officeDocument/2006/relationships/slide" Target="slide4.xml"/><Relationship Id="rId21" Type="http://schemas.openxmlformats.org/officeDocument/2006/relationships/slide" Target="slide22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5" Type="http://schemas.openxmlformats.org/officeDocument/2006/relationships/slide" Target="slide24.xml"/><Relationship Id="rId2" Type="http://schemas.openxmlformats.org/officeDocument/2006/relationships/notesSlide" Target="../notesSlides/notesSlide1.xml"/><Relationship Id="rId16" Type="http://schemas.openxmlformats.org/officeDocument/2006/relationships/slide" Target="slide17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24" Type="http://schemas.openxmlformats.org/officeDocument/2006/relationships/slide" Target="slide25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26.xml"/><Relationship Id="rId10" Type="http://schemas.openxmlformats.org/officeDocument/2006/relationships/slide" Target="slide11.xml"/><Relationship Id="rId19" Type="http://schemas.openxmlformats.org/officeDocument/2006/relationships/slide" Target="slide20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Relationship Id="rId22" Type="http://schemas.openxmlformats.org/officeDocument/2006/relationships/slide" Target="slide23.xml"/><Relationship Id="rId27" Type="http://schemas.openxmlformats.org/officeDocument/2006/relationships/slide" Target="slide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3"/>
          <a:srcRect l="1645" t="14583" r="3758" b="10417"/>
          <a:stretch>
            <a:fillRect/>
          </a:stretch>
        </p:blipFill>
        <p:spPr bwMode="auto">
          <a:xfrm>
            <a:off x="500063" y="0"/>
            <a:ext cx="82867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                                             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Font typeface="Arial" charset="0"/>
              <a:buNone/>
            </a:pP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Registrační číslo projektu: </a:t>
            </a:r>
            <a:r>
              <a:rPr lang="cs-CZ" sz="2000" smtClean="0"/>
              <a:t>CZ 1.07/1.4.00/21.1886</a:t>
            </a:r>
            <a:endParaRPr lang="cs-CZ" sz="2000" b="1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smtClean="0">
                <a:cs typeface="Times New Roman" pitchFamily="18" charset="0"/>
              </a:rPr>
              <a:t>Př 7/35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Předmět: </a:t>
            </a:r>
            <a:r>
              <a:rPr lang="cs-CZ" sz="200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Ročník: </a:t>
            </a:r>
            <a:r>
              <a:rPr lang="cs-CZ" sz="2000" smtClean="0">
                <a:cs typeface="Times New Roman" pitchFamily="18" charset="0"/>
              </a:rPr>
              <a:t>7. 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Mgr. Petr Střížek</a:t>
            </a:r>
            <a:r>
              <a:rPr lang="cs-CZ" sz="2000" b="1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Škola – adresa: </a:t>
            </a:r>
            <a:r>
              <a:rPr lang="cs-CZ" sz="2000" smtClean="0">
                <a:cs typeface="Times New Roman" pitchFamily="18" charset="0"/>
              </a:rPr>
              <a:t>ZŠ Ústí nad Labem – Hluboká 150  </a:t>
            </a:r>
          </a:p>
          <a:p>
            <a:pPr>
              <a:buFont typeface="Arial" charset="0"/>
              <a:buNone/>
            </a:pPr>
            <a:endParaRPr lang="cs-CZ" sz="2800" b="1" smtClean="0"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26628" name="Picture 3"/>
          <p:cNvPicPr>
            <a:picLocks noChangeAspect="1" noChangeArrowheads="1"/>
          </p:cNvPicPr>
          <p:nvPr/>
        </p:nvPicPr>
        <p:blipFill>
          <a:blip r:embed="rId4"/>
          <a:srcRect l="5133" t="21875" r="10173" b="12500"/>
          <a:stretch>
            <a:fillRect/>
          </a:stretch>
        </p:blipFill>
        <p:spPr bwMode="auto">
          <a:xfrm>
            <a:off x="611188" y="188913"/>
            <a:ext cx="249237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obrázek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619250" y="2133600"/>
            <a:ext cx="5603875" cy="13668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RISKUJ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27650" name="Podnadpis 4"/>
          <p:cNvSpPr>
            <a:spLocks noGrp="1"/>
          </p:cNvSpPr>
          <p:nvPr>
            <p:ph type="subTitle" idx="1"/>
          </p:nvPr>
        </p:nvSpPr>
        <p:spPr>
          <a:xfrm>
            <a:off x="611188" y="1125538"/>
            <a:ext cx="8077200" cy="1498600"/>
          </a:xfrm>
        </p:spPr>
        <p:txBody>
          <a:bodyPr/>
          <a:lstStyle/>
          <a:p>
            <a:r>
              <a:rPr lang="cs-CZ" sz="2400" smtClean="0"/>
              <a:t>Klíčová slova: šelmy, ploutvonožci, kytovci, sudokopytníci, lichokopytníci, primáti, chobotnatci</a:t>
            </a:r>
          </a:p>
          <a:p>
            <a:endParaRPr lang="cs-CZ" sz="2400" smtClean="0"/>
          </a:p>
          <a:p>
            <a:r>
              <a:rPr lang="cs-CZ" sz="2400" smtClean="0"/>
              <a:t>Anotace: opakování  řádů savců pomocí hry riskuj: kliknutím na pole s body se otevře otázka, kliknutím na odpověď – kontrola odpovědi, kliknutím na pole zpět – hlavní stránka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179388" y="188913"/>
            <a:ext cx="2232025" cy="91440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ŠELMY</a:t>
            </a:r>
            <a:endParaRPr lang="cs-CZ" sz="20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179388" y="1628775"/>
            <a:ext cx="2232025" cy="91440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PLOUTVONOŽCI</a:t>
            </a:r>
            <a:endParaRPr lang="cs-CZ" sz="20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179388" y="2997200"/>
            <a:ext cx="2232025" cy="91440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KYTOVCI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CHOBOTNATCI</a:t>
            </a:r>
            <a:endParaRPr lang="cs-CZ" sz="20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179388" y="4437063"/>
            <a:ext cx="2232025" cy="91440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SUDOKOPYTNÍCI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LICHOKOPYTNÍCI</a:t>
            </a:r>
            <a:endParaRPr lang="cs-CZ" sz="20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179388" y="5805488"/>
            <a:ext cx="2232025" cy="91440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PRIMÁTI</a:t>
            </a:r>
            <a:endParaRPr lang="cs-CZ" sz="2000" dirty="0"/>
          </a:p>
        </p:txBody>
      </p:sp>
      <p:sp>
        <p:nvSpPr>
          <p:cNvPr id="15" name="Zaoblený obdélník 14">
            <a:hlinkClick r:id="rId3" action="ppaction://hlinksldjump"/>
          </p:cNvPr>
          <p:cNvSpPr/>
          <p:nvPr/>
        </p:nvSpPr>
        <p:spPr>
          <a:xfrm>
            <a:off x="2843213" y="26035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100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4140200" y="26035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200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>
            <a:hlinkClick r:id="rId5" action="ppaction://hlinksldjump"/>
          </p:cNvPr>
          <p:cNvSpPr/>
          <p:nvPr/>
        </p:nvSpPr>
        <p:spPr>
          <a:xfrm>
            <a:off x="5364163" y="26035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300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aoblený obdélník 18">
            <a:hlinkClick r:id="rId6" action="ppaction://hlinksldjump"/>
          </p:cNvPr>
          <p:cNvSpPr/>
          <p:nvPr/>
        </p:nvSpPr>
        <p:spPr>
          <a:xfrm>
            <a:off x="6659563" y="26035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400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>
            <a:hlinkClick r:id="rId7" action="ppaction://hlinksldjump"/>
          </p:cNvPr>
          <p:cNvSpPr/>
          <p:nvPr/>
        </p:nvSpPr>
        <p:spPr>
          <a:xfrm>
            <a:off x="7956550" y="26035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500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Zaoblený obdélník 20">
            <a:hlinkClick r:id="rId8" action="ppaction://hlinksldjump"/>
          </p:cNvPr>
          <p:cNvSpPr/>
          <p:nvPr/>
        </p:nvSpPr>
        <p:spPr>
          <a:xfrm>
            <a:off x="2843213" y="1628775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100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Zaoblený obdélník 21">
            <a:hlinkClick r:id="rId9" action="ppaction://hlinksldjump"/>
          </p:cNvPr>
          <p:cNvSpPr/>
          <p:nvPr/>
        </p:nvSpPr>
        <p:spPr>
          <a:xfrm>
            <a:off x="4140200" y="1628775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200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Zaoblený obdélník 22">
            <a:hlinkClick r:id="rId10" action="ppaction://hlinksldjump"/>
          </p:cNvPr>
          <p:cNvSpPr/>
          <p:nvPr/>
        </p:nvSpPr>
        <p:spPr>
          <a:xfrm>
            <a:off x="5435600" y="1628775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300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Zaoblený obdélník 23">
            <a:hlinkClick r:id="rId11" action="ppaction://hlinksldjump"/>
          </p:cNvPr>
          <p:cNvSpPr/>
          <p:nvPr/>
        </p:nvSpPr>
        <p:spPr>
          <a:xfrm>
            <a:off x="6732588" y="1628775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400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Zaoblený obdélník 24">
            <a:hlinkClick r:id="rId12" action="ppaction://hlinksldjump"/>
          </p:cNvPr>
          <p:cNvSpPr/>
          <p:nvPr/>
        </p:nvSpPr>
        <p:spPr>
          <a:xfrm>
            <a:off x="7956550" y="1628775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500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Zaoblený obdélník 25">
            <a:hlinkClick r:id="rId13" action="ppaction://hlinksldjump"/>
          </p:cNvPr>
          <p:cNvSpPr/>
          <p:nvPr/>
        </p:nvSpPr>
        <p:spPr>
          <a:xfrm>
            <a:off x="2843213" y="306863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100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Zaoblený obdélník 26">
            <a:hlinkClick r:id="rId14" action="ppaction://hlinksldjump"/>
          </p:cNvPr>
          <p:cNvSpPr/>
          <p:nvPr/>
        </p:nvSpPr>
        <p:spPr>
          <a:xfrm>
            <a:off x="4140200" y="306863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200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Zaoblený obdélník 27">
            <a:hlinkClick r:id="rId15" action="ppaction://hlinksldjump"/>
          </p:cNvPr>
          <p:cNvSpPr/>
          <p:nvPr/>
        </p:nvSpPr>
        <p:spPr>
          <a:xfrm>
            <a:off x="5435600" y="306863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300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Zaoblený obdélník 28">
            <a:hlinkClick r:id="rId16" action="ppaction://hlinksldjump"/>
          </p:cNvPr>
          <p:cNvSpPr/>
          <p:nvPr/>
        </p:nvSpPr>
        <p:spPr>
          <a:xfrm>
            <a:off x="6732588" y="306863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400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Zaoblený obdélník 29">
            <a:hlinkClick r:id="rId17" action="ppaction://hlinksldjump"/>
          </p:cNvPr>
          <p:cNvSpPr/>
          <p:nvPr/>
        </p:nvSpPr>
        <p:spPr>
          <a:xfrm>
            <a:off x="7956550" y="306863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500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Zaoblený obdélník 30">
            <a:hlinkClick r:id="rId18" action="ppaction://hlinksldjump"/>
          </p:cNvPr>
          <p:cNvSpPr/>
          <p:nvPr/>
        </p:nvSpPr>
        <p:spPr>
          <a:xfrm>
            <a:off x="2843213" y="450850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100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Zaoblený obdélník 31">
            <a:hlinkClick r:id="rId19" action="ppaction://hlinksldjump"/>
          </p:cNvPr>
          <p:cNvSpPr/>
          <p:nvPr/>
        </p:nvSpPr>
        <p:spPr>
          <a:xfrm>
            <a:off x="4140200" y="450850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200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Zaoblený obdélník 32">
            <a:hlinkClick r:id="rId20" action="ppaction://hlinksldjump"/>
          </p:cNvPr>
          <p:cNvSpPr/>
          <p:nvPr/>
        </p:nvSpPr>
        <p:spPr>
          <a:xfrm>
            <a:off x="5435600" y="450850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300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Zaoblený obdélník 33">
            <a:hlinkClick r:id="rId21" action="ppaction://hlinksldjump"/>
          </p:cNvPr>
          <p:cNvSpPr/>
          <p:nvPr/>
        </p:nvSpPr>
        <p:spPr>
          <a:xfrm>
            <a:off x="6732588" y="450850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400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Zaoblený obdélník 34">
            <a:hlinkClick r:id="rId22" action="ppaction://hlinksldjump"/>
          </p:cNvPr>
          <p:cNvSpPr/>
          <p:nvPr/>
        </p:nvSpPr>
        <p:spPr>
          <a:xfrm>
            <a:off x="7956550" y="450850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500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Zaoblený obdélník 35">
            <a:hlinkClick r:id="rId23" action="ppaction://hlinksldjump"/>
          </p:cNvPr>
          <p:cNvSpPr/>
          <p:nvPr/>
        </p:nvSpPr>
        <p:spPr>
          <a:xfrm>
            <a:off x="5435600" y="58054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300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Zaoblený obdélník 36">
            <a:hlinkClick r:id="rId24" action="ppaction://hlinksldjump"/>
          </p:cNvPr>
          <p:cNvSpPr/>
          <p:nvPr/>
        </p:nvSpPr>
        <p:spPr>
          <a:xfrm>
            <a:off x="4140200" y="58054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200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Zaoblený obdélník 37">
            <a:hlinkClick r:id="rId25" action="ppaction://hlinksldjump"/>
          </p:cNvPr>
          <p:cNvSpPr/>
          <p:nvPr/>
        </p:nvSpPr>
        <p:spPr>
          <a:xfrm>
            <a:off x="2843213" y="58054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100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Zaoblený obdélník 38">
            <a:hlinkClick r:id="rId26" action="ppaction://hlinksldjump"/>
          </p:cNvPr>
          <p:cNvSpPr/>
          <p:nvPr/>
        </p:nvSpPr>
        <p:spPr>
          <a:xfrm>
            <a:off x="6732588" y="58054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400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Zaoblený obdélník 39">
            <a:hlinkClick r:id="rId27" action="ppaction://hlinksldjump"/>
          </p:cNvPr>
          <p:cNvSpPr/>
          <p:nvPr/>
        </p:nvSpPr>
        <p:spPr>
          <a:xfrm>
            <a:off x="7956550" y="58054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500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ŠELMY za 100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0722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r>
              <a:rPr lang="cs-CZ" smtClean="0"/>
              <a:t>Řekni, jak se jmenuje druh zubů, které jsou         u šelem mohutné a ostré.</a:t>
            </a:r>
          </a:p>
        </p:txBody>
      </p:sp>
      <p:sp>
        <p:nvSpPr>
          <p:cNvPr id="30723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132138" y="5949950"/>
            <a:ext cx="2519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132138" y="3716338"/>
            <a:ext cx="2879725" cy="7207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ODPOVĚĎ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979613" y="4797425"/>
            <a:ext cx="48958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>
                <a:latin typeface="Corbel" pitchFamily="34" charset="0"/>
              </a:rPr>
              <a:t>špičáky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ŠELMY  za 200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174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z="2800" smtClean="0"/>
              <a:t>Řekni dva charakteristické znaky psovitých šelem a uveď dva druhy.</a:t>
            </a:r>
          </a:p>
        </p:txBody>
      </p:sp>
      <p:sp>
        <p:nvSpPr>
          <p:cNvPr id="3174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419475" y="5949950"/>
            <a:ext cx="2520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547813" y="4581525"/>
            <a:ext cx="61928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Charakteristické znaky psovitých šelem: nezatažitelné drápy, svou kořist štvou, lebka je protáhlého tvaru.</a:t>
            </a:r>
          </a:p>
          <a:p>
            <a:pPr algn="ctr"/>
            <a:r>
              <a:rPr lang="cs-CZ">
                <a:latin typeface="Corbel" pitchFamily="34" charset="0"/>
              </a:rPr>
              <a:t>Druhy: vlk obecný, liška obecná, 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348038" y="3644900"/>
            <a:ext cx="2879725" cy="7207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ŠELMY za 300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2770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r>
              <a:rPr lang="cs-CZ" smtClean="0"/>
              <a:t>Řekni dva charakteristické znaky kočkovitých šelem a uveď čtyři druhy.</a:t>
            </a:r>
          </a:p>
          <a:p>
            <a:pPr algn="ctr"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32771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419475" y="6021388"/>
            <a:ext cx="2665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059113" y="3429000"/>
            <a:ext cx="2881312" cy="7207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2268538" y="4365625"/>
            <a:ext cx="4572000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Charakteristické znaky kočkovitých šelem: zatažitelné drápy, svou kořist loví skokem, kulatá lebka, velké oči a mrštné tělo.</a:t>
            </a:r>
          </a:p>
          <a:p>
            <a:pPr algn="ctr"/>
            <a:r>
              <a:rPr lang="cs-CZ">
                <a:latin typeface="Corbel" pitchFamily="34" charset="0"/>
              </a:rPr>
              <a:t>Druhy: rys ostrovid, kočka divoká, lev východoafrický, tygr indický, levhart skvrnitý,  gepard královský , …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ŠELMY za 400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3794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z="2800" smtClean="0"/>
              <a:t>Jmenuj dva druhy lasicovitých šelem a řekni, jaký znak je pro ně charakteristický.</a:t>
            </a:r>
          </a:p>
        </p:txBody>
      </p:sp>
      <p:sp>
        <p:nvSpPr>
          <p:cNvPr id="3379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419475" y="5876925"/>
            <a:ext cx="2520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835150" y="4508500"/>
            <a:ext cx="56165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Lasice kolčava a hranostaj, kuna skalní a lesní, tchoř tmavý, vydra říční. </a:t>
            </a:r>
          </a:p>
        </p:txBody>
      </p:sp>
      <p:sp>
        <p:nvSpPr>
          <p:cNvPr id="8" name="Oválný popisek 7"/>
          <p:cNvSpPr/>
          <p:nvPr/>
        </p:nvSpPr>
        <p:spPr>
          <a:xfrm>
            <a:off x="3276600" y="3644900"/>
            <a:ext cx="2879725" cy="7207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ŠELMY za 500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4818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z="2800" smtClean="0"/>
              <a:t>Řekni, jak se jmenuje medvědovitá šelma, jejíž silueta je symbolem ohrožených zvířat. Dále uveď zkratku organizace. </a:t>
            </a:r>
          </a:p>
        </p:txBody>
      </p:sp>
      <p:sp>
        <p:nvSpPr>
          <p:cNvPr id="34819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563938" y="5949950"/>
            <a:ext cx="23034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692275" y="4941888"/>
            <a:ext cx="59753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Corbel" pitchFamily="34" charset="0"/>
              </a:rPr>
              <a:t>Panda velká, WWF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059113" y="3860800"/>
            <a:ext cx="2881312" cy="7207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PLOUTVONOŽCI za 100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5842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	Jmenuj tři druhy ploutvonožců.</a:t>
            </a:r>
          </a:p>
        </p:txBody>
      </p:sp>
      <p:sp>
        <p:nvSpPr>
          <p:cNvPr id="35843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563938" y="5949950"/>
            <a:ext cx="2520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979613" y="4581525"/>
            <a:ext cx="5400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Corbel" pitchFamily="34" charset="0"/>
              </a:rPr>
              <a:t>Lachtan jižní, mrož lední, tuleň obecný.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348038" y="3644900"/>
            <a:ext cx="2879725" cy="7207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PLOUTVONOŽCI za 200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686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r>
              <a:rPr lang="cs-CZ" smtClean="0"/>
              <a:t>Jmenuj tři charakteristické znaky ploutvonožců.</a:t>
            </a:r>
          </a:p>
        </p:txBody>
      </p:sp>
      <p:sp>
        <p:nvSpPr>
          <p:cNvPr id="3686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492500" y="6092825"/>
            <a:ext cx="25923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411413" y="5229225"/>
            <a:ext cx="48974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Krátká a hustá srst, končetiny přeměněny na ploutve, torpédovitý tvar těla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348038" y="4365625"/>
            <a:ext cx="2879725" cy="71913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870" name="Picture 2" descr="C:\Documents and Settings\User\Local Settings\Temporary Internet Files\Content.IE5\M8KCAMID\MC90035613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68538" y="2708275"/>
            <a:ext cx="5003800" cy="1633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PLOUTVONOŽCI za 300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7890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Řekni, proč musí člověk ploutvonožce chránit?</a:t>
            </a:r>
          </a:p>
        </p:txBody>
      </p:sp>
      <p:sp>
        <p:nvSpPr>
          <p:cNvPr id="37891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492500" y="6021388"/>
            <a:ext cx="25193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187450" y="4724400"/>
            <a:ext cx="67691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Protože jich ubývá v důsledku znečištění moří.</a:t>
            </a:r>
          </a:p>
          <a:p>
            <a:pPr algn="ctr"/>
            <a:r>
              <a:rPr lang="cs-CZ">
                <a:latin typeface="Corbel" pitchFamily="34" charset="0"/>
              </a:rPr>
              <a:t>V minulosti se lovili pro vzácnou kožešinu.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2916238" y="3500438"/>
            <a:ext cx="2879725" cy="7207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PLOUTVONOŽCI za 400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8914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348038" y="6308725"/>
            <a:ext cx="25193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pic>
        <p:nvPicPr>
          <p:cNvPr id="1028" name="Picture 4" descr="C:\Documents and Settings\User\Local Settings\Temporary Internet Files\Content.IE5\T4N5STZ5\MP900442513[1].jp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2339975" y="2492375"/>
            <a:ext cx="4549775" cy="303371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PLOUTVONOŽCI za 500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9938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Jaký druh ploutvonožce je největší?</a:t>
            </a:r>
          </a:p>
          <a:p>
            <a:pPr algn="ctr">
              <a:buFont typeface="Wingdings 2" pitchFamily="18" charset="2"/>
              <a:buNone/>
            </a:pPr>
            <a:r>
              <a:rPr lang="cs-CZ" smtClean="0"/>
              <a:t> Měří až 6 m. </a:t>
            </a:r>
          </a:p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 </a:t>
            </a:r>
          </a:p>
        </p:txBody>
      </p:sp>
      <p:sp>
        <p:nvSpPr>
          <p:cNvPr id="39939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492500" y="6021388"/>
            <a:ext cx="25193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484438" y="4797425"/>
            <a:ext cx="4391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Corbel" pitchFamily="34" charset="0"/>
              </a:rPr>
              <a:t>Rypouš sloní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276600" y="3789363"/>
            <a:ext cx="2879725" cy="719137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KYTOVCI, CHOBOTNATCI za 100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40962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r>
              <a:rPr lang="cs-CZ" smtClean="0"/>
              <a:t>Vyjmenuj charakteristické znaky chobotnatců.</a:t>
            </a:r>
          </a:p>
          <a:p>
            <a:pPr algn="ctr">
              <a:buFont typeface="Wingdings 2" pitchFamily="18" charset="2"/>
              <a:buNone/>
            </a:pPr>
            <a:r>
              <a:rPr lang="cs-CZ" smtClean="0"/>
              <a:t>Znaky vysvětli.</a:t>
            </a:r>
          </a:p>
        </p:txBody>
      </p:sp>
      <p:sp>
        <p:nvSpPr>
          <p:cNvPr id="40963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563938" y="5949950"/>
            <a:ext cx="2520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059113" y="4508500"/>
            <a:ext cx="33131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Chobot = nos srostlý s horním pyskem, kly= zuby řezáky, sloupovité nohy.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276600" y="3429000"/>
            <a:ext cx="2879725" cy="7207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KYTOVCI, CHOBOTNATCI za 200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4198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Řekni 2 rozdíly mezi slonem africkým a indickým.</a:t>
            </a:r>
          </a:p>
        </p:txBody>
      </p:sp>
      <p:sp>
        <p:nvSpPr>
          <p:cNvPr id="4198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492500" y="5876925"/>
            <a:ext cx="2519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195513" y="4652963"/>
            <a:ext cx="44640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Slon indický má menší ušní boltce, chobot mají zakončen jen jedním hmatovým prstíkem, mají kratší kly a kly mají jen samci. 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419475" y="3644900"/>
            <a:ext cx="2881313" cy="7207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KYTOVCI, CHOBOTNATCI za 300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43010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Vyjmenuj dva druhy dravých kytovců. </a:t>
            </a:r>
          </a:p>
        </p:txBody>
      </p:sp>
      <p:sp>
        <p:nvSpPr>
          <p:cNvPr id="43011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132138" y="5949950"/>
            <a:ext cx="2519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843213" y="4868863"/>
            <a:ext cx="34575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Delfín obecný, kosatka dravá, vorvaň tuponosý.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276600" y="3644900"/>
            <a:ext cx="2879725" cy="7207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KYTOVCI, CHOBOTNATCI za 400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44034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r>
              <a:rPr lang="cs-CZ" smtClean="0"/>
              <a:t>Řekni, jak se kytovci přizpůsobil</a:t>
            </a:r>
            <a:r>
              <a:rPr lang="cs-CZ" smtClean="0">
                <a:latin typeface="Arial" charset="0"/>
              </a:rPr>
              <a:t>i</a:t>
            </a:r>
            <a:r>
              <a:rPr lang="cs-CZ" smtClean="0"/>
              <a:t> životu v moři.</a:t>
            </a:r>
          </a:p>
        </p:txBody>
      </p:sp>
      <p:sp>
        <p:nvSpPr>
          <p:cNvPr id="4403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203575" y="6165850"/>
            <a:ext cx="2520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76375" y="5157788"/>
            <a:ext cx="626427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Kůže bez srsti, velká vrstva podkožního tuku, přední končetiny přeměněny na ploutve, zakrnělé zadní končetiny, vodorovná ocasní ploutev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059113" y="4292600"/>
            <a:ext cx="2881312" cy="7207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4038" name="Picture 2" descr="C:\Documents and Settings\User\Local Settings\Temporary Internet Files\Content.IE5\M8KCAMID\MC900034151[2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87675" y="2420938"/>
            <a:ext cx="3298825" cy="1958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KYTOVCI, CHOBOTNATCI za 500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45058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Řekni, co má místo zubů v ústní dutině velryba grónská a čím se živí.</a:t>
            </a:r>
          </a:p>
        </p:txBody>
      </p:sp>
      <p:sp>
        <p:nvSpPr>
          <p:cNvPr id="45059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203575" y="6165850"/>
            <a:ext cx="2520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547813" y="5084763"/>
            <a:ext cx="65532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>
                <a:latin typeface="Corbel" pitchFamily="34" charset="0"/>
              </a:rPr>
              <a:t>Rohovité kostice, kterými cedí drobný plankton.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2916238" y="3933825"/>
            <a:ext cx="2879725" cy="71913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SUDOKOPYTNÍCI A LICHOKOPYTNÍCI za 100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46082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Jmenuj charakteristický znak lichokopytníků.</a:t>
            </a:r>
          </a:p>
          <a:p>
            <a:pPr algn="ctr">
              <a:buFont typeface="Wingdings 2" pitchFamily="18" charset="2"/>
              <a:buNone/>
            </a:pPr>
            <a:r>
              <a:rPr lang="cs-CZ" smtClean="0"/>
              <a:t>Vyjmenuj tři druhy.</a:t>
            </a:r>
          </a:p>
        </p:txBody>
      </p:sp>
      <p:sp>
        <p:nvSpPr>
          <p:cNvPr id="46083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492500" y="6092825"/>
            <a:ext cx="2519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124075" y="4724400"/>
            <a:ext cx="58324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Lichý počet prstů v kopytě – váha těla na prostředním prstu</a:t>
            </a:r>
          </a:p>
          <a:p>
            <a:pPr algn="ctr"/>
            <a:r>
              <a:rPr lang="cs-CZ">
                <a:latin typeface="Corbel" pitchFamily="34" charset="0"/>
              </a:rPr>
              <a:t>Druhy: osel domácí, tapír čabrakový, zebra stepní, kůň Převalského, nosorožec tuponosý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348038" y="3860800"/>
            <a:ext cx="2879725" cy="7207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SUDOKOPYTNÍCI A LICHOKOPYTNÍCI za 200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4710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r>
              <a:rPr lang="cs-CZ" smtClean="0"/>
              <a:t>Jmenuj charakteristický znak sudokopytníků.</a:t>
            </a:r>
          </a:p>
          <a:p>
            <a:pPr algn="ctr">
              <a:buFont typeface="Wingdings 2" pitchFamily="18" charset="2"/>
              <a:buNone/>
            </a:pPr>
            <a:r>
              <a:rPr lang="cs-CZ" smtClean="0"/>
              <a:t>Vyjmenuj tři druhy.</a:t>
            </a:r>
          </a:p>
          <a:p>
            <a:pPr algn="ctr"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710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348038" y="6021388"/>
            <a:ext cx="2519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835150" y="4724400"/>
            <a:ext cx="5761038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Sudý počet prstů překrytý rohovitým kopýtkem – váha těla je rozložena na oba prsty.</a:t>
            </a:r>
          </a:p>
          <a:p>
            <a:pPr algn="ctr"/>
            <a:r>
              <a:rPr lang="cs-CZ">
                <a:latin typeface="Corbel" pitchFamily="34" charset="0"/>
              </a:rPr>
              <a:t>Druhy: prase divoké, hroch obojživelný, lama guanako, velbloud jednohrbý, daněk skvrnitý …</a:t>
            </a:r>
          </a:p>
          <a:p>
            <a:pPr algn="ctr"/>
            <a:endParaRPr lang="cs-CZ">
              <a:latin typeface="Corbel" pitchFamily="34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3059113" y="3716338"/>
            <a:ext cx="2881312" cy="7207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SUDOKOPYTNÍCI A LICHOKOPYTNÍCI za 300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48130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Vysvětli rozdíl mezi rohem a parohem a řekni druh, který je má.</a:t>
            </a:r>
          </a:p>
        </p:txBody>
      </p:sp>
      <p:sp>
        <p:nvSpPr>
          <p:cNvPr id="48131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492500" y="6021388"/>
            <a:ext cx="25193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268538" y="5084763"/>
            <a:ext cx="52562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Roh je dutý a po celý život – př. muflon.</a:t>
            </a:r>
          </a:p>
          <a:p>
            <a:pPr algn="ctr"/>
            <a:r>
              <a:rPr lang="cs-CZ">
                <a:latin typeface="Corbel" pitchFamily="34" charset="0"/>
              </a:rPr>
              <a:t>Paroh je plný a na zimu se shazují – př. jelen evropský.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348038" y="4076700"/>
            <a:ext cx="2879725" cy="7207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SUDOKOPYTNÍCI A LICHOKOPYTNÍCI za 400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49154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Vyjmenuj žaludky přežvýkavých sudokopytník</a:t>
            </a:r>
            <a:r>
              <a:rPr lang="cs-CZ" smtClean="0">
                <a:latin typeface="Arial" charset="0"/>
              </a:rPr>
              <a:t>ů</a:t>
            </a:r>
            <a:r>
              <a:rPr lang="cs-CZ" smtClean="0"/>
              <a:t>.</a:t>
            </a:r>
          </a:p>
        </p:txBody>
      </p:sp>
      <p:sp>
        <p:nvSpPr>
          <p:cNvPr id="4915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419475" y="5949950"/>
            <a:ext cx="2520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987675" y="4941888"/>
            <a:ext cx="31686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>
                <a:latin typeface="Corbel" pitchFamily="34" charset="0"/>
              </a:rPr>
              <a:t>Bachor, kniha, čepec a sléz.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203575" y="3860800"/>
            <a:ext cx="2881313" cy="7207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SUDOKOPYTNÍCI A LICHOKOPYTNÍCI za 500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50178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Jmenuj druhy sudokopytníků, kteří byly u nás </a:t>
            </a:r>
            <a:r>
              <a:rPr lang="cs-CZ" smtClean="0">
                <a:latin typeface="Arial" charset="0"/>
              </a:rPr>
              <a:t>                    </a:t>
            </a:r>
            <a:r>
              <a:rPr lang="cs-CZ" smtClean="0"/>
              <a:t>v ČR uměle vysazeny. Zkus vyvodit, jaký vliv to má na ekosystém.</a:t>
            </a:r>
          </a:p>
        </p:txBody>
      </p:sp>
      <p:sp>
        <p:nvSpPr>
          <p:cNvPr id="50179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419475" y="6165850"/>
            <a:ext cx="2520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03350" y="4868863"/>
            <a:ext cx="64817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muflon a daněk</a:t>
            </a:r>
          </a:p>
          <a:p>
            <a:pPr algn="ctr"/>
            <a:r>
              <a:rPr lang="cs-CZ">
                <a:latin typeface="Corbel" pitchFamily="34" charset="0"/>
              </a:rPr>
              <a:t>Vlivy: menší množství potravy -&gt; nižší rozmnožovací schopnost původních druhů,snížení populací původních druhů, …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419475" y="3933825"/>
            <a:ext cx="2881313" cy="71913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PRIMÁTI za 100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51202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Řekni dva příklady, v čem se liší poloopice od opic.</a:t>
            </a:r>
          </a:p>
        </p:txBody>
      </p:sp>
      <p:sp>
        <p:nvSpPr>
          <p:cNvPr id="51203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276600" y="6021388"/>
            <a:ext cx="25193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76375" y="4652963"/>
            <a:ext cx="61198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Poloopice mají na prstech drápy, opice nehty.</a:t>
            </a:r>
          </a:p>
          <a:p>
            <a:pPr algn="ctr"/>
            <a:r>
              <a:rPr lang="cs-CZ">
                <a:latin typeface="Corbel" pitchFamily="34" charset="0"/>
              </a:rPr>
              <a:t>Poloopice se živí hlavně hmyzem, opice rostlinami.</a:t>
            </a:r>
          </a:p>
          <a:p>
            <a:pPr algn="ctr"/>
            <a:r>
              <a:rPr lang="cs-CZ">
                <a:latin typeface="Corbel" pitchFamily="34" charset="0"/>
              </a:rPr>
              <a:t>Opice mají větší a zbrázděný mozek.</a:t>
            </a:r>
          </a:p>
          <a:p>
            <a:pPr algn="ctr"/>
            <a:r>
              <a:rPr lang="cs-CZ">
                <a:latin typeface="Corbel" pitchFamily="34" charset="0"/>
              </a:rPr>
              <a:t>Opice žijí denním způsobem života a poloopice nočním.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348038" y="3789363"/>
            <a:ext cx="2879725" cy="719137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PRIMÁTI za 200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5222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Jmenuj jeden druh poloopice a jeden druh opice.</a:t>
            </a:r>
          </a:p>
        </p:txBody>
      </p:sp>
      <p:sp>
        <p:nvSpPr>
          <p:cNvPr id="5222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276600" y="6092825"/>
            <a:ext cx="2519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051050" y="5084763"/>
            <a:ext cx="5473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Poloopice: lemur kata, komba ušatá</a:t>
            </a:r>
          </a:p>
          <a:p>
            <a:pPr algn="ctr"/>
            <a:r>
              <a:rPr lang="cs-CZ">
                <a:latin typeface="Corbel" pitchFamily="34" charset="0"/>
              </a:rPr>
              <a:t>Opice: malpa kapucínská, kočkodan zelený…</a:t>
            </a:r>
          </a:p>
          <a:p>
            <a:pPr algn="ctr"/>
            <a:endParaRPr lang="cs-CZ">
              <a:latin typeface="Corbel" pitchFamily="34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3132138" y="4005263"/>
            <a:ext cx="2879725" cy="719137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PRIMÁTI za 300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53250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Řekni, na jaké skupiny  dělíme opice podle tvaru nosu.</a:t>
            </a:r>
          </a:p>
        </p:txBody>
      </p:sp>
      <p:sp>
        <p:nvSpPr>
          <p:cNvPr id="53251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132138" y="6021388"/>
            <a:ext cx="2519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700338" y="4724400"/>
            <a:ext cx="39592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Opice ploskonosé a úzkonosé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059113" y="3716338"/>
            <a:ext cx="2881312" cy="7207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PRIMÁTI za 400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54274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Řekni, jak se primáti přizpůsobili pohybu na stromech.</a:t>
            </a:r>
          </a:p>
        </p:txBody>
      </p:sp>
      <p:sp>
        <p:nvSpPr>
          <p:cNvPr id="5427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203575" y="5949950"/>
            <a:ext cx="2520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187450" y="4941888"/>
            <a:ext cx="626427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Palec mohou postavit proti ostatním prstům, šplhavé nohy bez drápů, mimořádně pohyblivý ramenní kloub,  poloopice  a opice mají  chápavý ocas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2916238" y="3933825"/>
            <a:ext cx="2879725" cy="71913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1">
                    <a:satMod val="150000"/>
                  </a:schemeClr>
                </a:solidFill>
              </a:rPr>
              <a:t>PRIMÁTI za 500</a:t>
            </a:r>
            <a:endParaRPr lang="cs-CZ" sz="36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55298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Vysvětli, jak člověk svým chováním snižuje počet lidoopů ve volné přírodě.</a:t>
            </a:r>
          </a:p>
        </p:txBody>
      </p:sp>
      <p:sp>
        <p:nvSpPr>
          <p:cNvPr id="55299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492500" y="6021388"/>
            <a:ext cx="25193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555875" y="4797425"/>
            <a:ext cx="431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Kácí deštné pralesy, tím ubývá přirozené ŽP  pro lidoop</a:t>
            </a:r>
            <a:r>
              <a:rPr lang="cs-CZ"/>
              <a:t>y</a:t>
            </a:r>
            <a:r>
              <a:rPr lang="cs-CZ">
                <a:latin typeface="Corbel" pitchFamily="34" charset="0"/>
              </a:rPr>
              <a:t>, tím se snižuje jejich počet.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492500" y="3789363"/>
            <a:ext cx="2879725" cy="719137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satMod val="150000"/>
                  </a:schemeClr>
                </a:solidFill>
              </a:rPr>
              <a:t>ZDROJE: </a:t>
            </a:r>
            <a:endParaRPr lang="cs-CZ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563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není-li uvedeno jinak, vlastní práce autora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Obrázky použité v prezentaci jsou dostupné pod licencí Microsoft Office 2007.com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ppt/theme/themeOverride2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181</TotalTime>
  <Words>711</Words>
  <Application>Microsoft Office PowerPoint</Application>
  <PresentationFormat>On-screen Show (4:3)</PresentationFormat>
  <Paragraphs>190</Paragraphs>
  <Slides>29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29</vt:i4>
      </vt:variant>
    </vt:vector>
  </HeadingPairs>
  <TitlesOfParts>
    <vt:vector size="44" baseType="lpstr">
      <vt:lpstr>Corbel</vt:lpstr>
      <vt:lpstr>Arial</vt:lpstr>
      <vt:lpstr>Wingdings 2</vt:lpstr>
      <vt:lpstr>Wingdings</vt:lpstr>
      <vt:lpstr>Wingdings 3</vt:lpstr>
      <vt:lpstr>Calibri</vt:lpstr>
      <vt:lpstr>Times New Roman</vt:lpstr>
      <vt:lpstr>Modul</vt:lpstr>
      <vt:lpstr>Motiv sady Office</vt:lpstr>
      <vt:lpstr>Modul</vt:lpstr>
      <vt:lpstr>Modul</vt:lpstr>
      <vt:lpstr>Modul</vt:lpstr>
      <vt:lpstr>Modul</vt:lpstr>
      <vt:lpstr>Modul</vt:lpstr>
      <vt:lpstr>Modul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Střížková</dc:creator>
  <cp:lastModifiedBy>DUM</cp:lastModifiedBy>
  <cp:revision>21</cp:revision>
  <dcterms:modified xsi:type="dcterms:W3CDTF">2013-07-03T19:50:00Z</dcterms:modified>
</cp:coreProperties>
</file>