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8" r:id="rId8"/>
    <p:sldId id="263" r:id="rId9"/>
    <p:sldId id="269" r:id="rId10"/>
    <p:sldId id="264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107E4B-64DD-4B26-8167-C03FEB765F11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0636F4-99CB-46B5-9A19-F5727B286B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2120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D0DB1-31B9-495C-8996-D656F2CA72A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755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7C8094-A9F9-49CD-B4F6-A0677D0D9261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87624" y="4509120"/>
            <a:ext cx="712879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prstClr val="black"/>
                </a:solidFill>
              </a:rPr>
              <a:t>Název DUM:  </a:t>
            </a:r>
            <a:r>
              <a:rPr lang="cs-CZ" sz="1400" dirty="0" smtClean="0">
                <a:solidFill>
                  <a:prstClr val="black"/>
                </a:solidFill>
              </a:rPr>
              <a:t>VY_32_INOVACE_VII_2_09  </a:t>
            </a:r>
            <a:r>
              <a:rPr lang="cs-CZ" sz="1400" dirty="0" err="1" smtClean="0">
                <a:solidFill>
                  <a:prstClr val="black"/>
                </a:solidFill>
              </a:rPr>
              <a:t>was</a:t>
            </a:r>
            <a:r>
              <a:rPr lang="cs-CZ" sz="1400" dirty="0" smtClean="0">
                <a:solidFill>
                  <a:prstClr val="black"/>
                </a:solidFill>
              </a:rPr>
              <a:t>, </a:t>
            </a:r>
            <a:r>
              <a:rPr lang="cs-CZ" sz="1400" dirty="0" err="1" smtClean="0">
                <a:solidFill>
                  <a:prstClr val="black"/>
                </a:solidFill>
              </a:rPr>
              <a:t>were</a:t>
            </a:r>
            <a:r>
              <a:rPr lang="cs-CZ" sz="1400" dirty="0" smtClean="0">
                <a:solidFill>
                  <a:prstClr val="black"/>
                </a:solidFill>
              </a:rPr>
              <a:t>, prezentace</a:t>
            </a:r>
          </a:p>
          <a:p>
            <a:endParaRPr lang="cs-CZ" sz="1400" b="1" dirty="0" smtClean="0">
              <a:solidFill>
                <a:prstClr val="black"/>
              </a:solidFill>
            </a:endParaRPr>
          </a:p>
          <a:p>
            <a:r>
              <a:rPr lang="cs-CZ" sz="1400" b="1" dirty="0" smtClean="0">
                <a:solidFill>
                  <a:prstClr val="black"/>
                </a:solidFill>
              </a:rPr>
              <a:t>Šablona číslo:  </a:t>
            </a:r>
            <a:r>
              <a:rPr lang="cs-CZ" sz="1400" dirty="0" smtClean="0">
                <a:solidFill>
                  <a:prstClr val="black"/>
                </a:solidFill>
              </a:rPr>
              <a:t>VII</a:t>
            </a:r>
            <a:r>
              <a:rPr lang="cs-CZ" sz="1400" b="1" dirty="0" smtClean="0">
                <a:solidFill>
                  <a:prstClr val="black"/>
                </a:solidFill>
              </a:rPr>
              <a:t>           Sada číslo: </a:t>
            </a:r>
            <a:r>
              <a:rPr lang="cs-CZ" sz="1400" dirty="0" smtClean="0">
                <a:solidFill>
                  <a:prstClr val="black"/>
                </a:solidFill>
              </a:rPr>
              <a:t>2</a:t>
            </a:r>
            <a:r>
              <a:rPr lang="cs-CZ" sz="1400" b="1" dirty="0" smtClean="0">
                <a:solidFill>
                  <a:prstClr val="black"/>
                </a:solidFill>
              </a:rPr>
              <a:t>            Pořadové číslo DUM:</a:t>
            </a:r>
            <a:r>
              <a:rPr lang="cs-CZ" sz="1400" dirty="0" smtClean="0">
                <a:solidFill>
                  <a:prstClr val="black"/>
                </a:solidFill>
              </a:rPr>
              <a:t> 09</a:t>
            </a:r>
            <a:r>
              <a:rPr lang="cs-CZ" sz="1400" b="1" dirty="0" smtClean="0">
                <a:solidFill>
                  <a:prstClr val="black"/>
                </a:solidFill>
              </a:rPr>
              <a:t>  </a:t>
            </a:r>
            <a:endParaRPr lang="cs-CZ" sz="1400" dirty="0" smtClean="0">
              <a:solidFill>
                <a:prstClr val="black"/>
              </a:solidFill>
            </a:endParaRPr>
          </a:p>
          <a:p>
            <a:endParaRPr lang="cs-CZ" b="1" dirty="0" smtClean="0">
              <a:solidFill>
                <a:prstClr val="black"/>
              </a:solidFill>
            </a:endParaRPr>
          </a:p>
          <a:p>
            <a:r>
              <a:rPr lang="cs-CZ" sz="1400" b="1" dirty="0" smtClean="0">
                <a:solidFill>
                  <a:prstClr val="black"/>
                </a:solidFill>
              </a:rPr>
              <a:t>Autor: </a:t>
            </a:r>
            <a:r>
              <a:rPr lang="cs-CZ" sz="1400" dirty="0" smtClean="0">
                <a:solidFill>
                  <a:prstClr val="black"/>
                </a:solidFill>
              </a:rPr>
              <a:t>Mgr. Radmila Smolíková</a:t>
            </a:r>
            <a:endParaRPr lang="cs-CZ" sz="1400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04664"/>
            <a:ext cx="6078537" cy="1487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6671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err="1" smtClean="0"/>
              <a:t>was</a:t>
            </a:r>
            <a:r>
              <a:rPr lang="cs-CZ" sz="1600" dirty="0" smtClean="0"/>
              <a:t>, </a:t>
            </a:r>
            <a:r>
              <a:rPr lang="cs-CZ" sz="1600" dirty="0" err="1" smtClean="0"/>
              <a:t>were</a:t>
            </a:r>
            <a:r>
              <a:rPr lang="cs-CZ" sz="1600" dirty="0"/>
              <a:t> </a:t>
            </a:r>
            <a:r>
              <a:rPr lang="cs-CZ" sz="1600" dirty="0" smtClean="0"/>
              <a:t>(sloveso „to </a:t>
            </a:r>
            <a:r>
              <a:rPr lang="cs-CZ" sz="1600" dirty="0" err="1" smtClean="0"/>
              <a:t>be</a:t>
            </a:r>
            <a:r>
              <a:rPr lang="cs-CZ" sz="1600" dirty="0" smtClean="0"/>
              <a:t>“ v minulém čase)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se seznámí  s tvary „</a:t>
            </a:r>
            <a:r>
              <a:rPr lang="cs-CZ" sz="1600" dirty="0" err="1" smtClean="0"/>
              <a:t>was</a:t>
            </a:r>
            <a:r>
              <a:rPr lang="cs-CZ" sz="1600" dirty="0" smtClean="0"/>
              <a:t>“ a „</a:t>
            </a:r>
            <a:r>
              <a:rPr lang="cs-CZ" sz="1600" dirty="0" err="1" smtClean="0"/>
              <a:t>were</a:t>
            </a:r>
            <a:r>
              <a:rPr lang="cs-CZ" sz="1600" dirty="0" smtClean="0"/>
              <a:t>“</a:t>
            </a:r>
          </a:p>
          <a:p>
            <a:endParaRPr lang="cs-CZ" sz="1600" b="1" dirty="0"/>
          </a:p>
          <a:p>
            <a:r>
              <a:rPr lang="cs-CZ" sz="1600" b="1" dirty="0" smtClean="0"/>
              <a:t>Typická věková skupina:</a:t>
            </a:r>
            <a:r>
              <a:rPr lang="cs-CZ" sz="1600" dirty="0" smtClean="0"/>
              <a:t> 11-12 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err="1" smtClean="0"/>
              <a:t>was</a:t>
            </a:r>
            <a:r>
              <a:rPr lang="cs-CZ" sz="1600" dirty="0" smtClean="0"/>
              <a:t>, </a:t>
            </a:r>
            <a:r>
              <a:rPr lang="cs-CZ" sz="1600" dirty="0" err="1" smtClean="0"/>
              <a:t>were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Pomůcky a materiál:</a:t>
            </a:r>
            <a:r>
              <a:rPr lang="cs-CZ" sz="1600" dirty="0" smtClean="0"/>
              <a:t> interaktivní tabule, sešit, psací potřeby</a:t>
            </a:r>
          </a:p>
          <a:p>
            <a:endParaRPr lang="cs-CZ" sz="1600" b="1" dirty="0"/>
          </a:p>
          <a:p>
            <a:r>
              <a:rPr lang="cs-CZ" sz="1600" b="1" dirty="0" smtClean="0"/>
              <a:t>Potřebný čas pro výuku DUM:</a:t>
            </a:r>
            <a:r>
              <a:rPr lang="cs-CZ" sz="1600" dirty="0" smtClean="0"/>
              <a:t> 30 minut</a:t>
            </a:r>
            <a:endParaRPr lang="cs-CZ" sz="1600" b="1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látku na interaktivní tabuli, při procvičování se žáci aktivně zapojují. </a:t>
            </a:r>
            <a:r>
              <a:rPr lang="cs-CZ" sz="1600" dirty="0"/>
              <a:t>C</a:t>
            </a:r>
            <a:r>
              <a:rPr lang="cs-CZ" sz="1600" dirty="0" smtClean="0"/>
              <a:t>vičení realizují žáci ústně i písemně do sešitů. Pracují podle tabulky, kterou si opsali do svých sešitů. Kontrolní překlad je simultánně promítán na interaktivní tabuli.</a:t>
            </a:r>
            <a:endParaRPr lang="cs-CZ" sz="1600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2193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800" dirty="0" smtClean="0"/>
              <a:t>PROJECT - </a:t>
            </a:r>
            <a:r>
              <a:rPr lang="cs-CZ" sz="1800" dirty="0" err="1" smtClean="0"/>
              <a:t>Students</a:t>
            </a:r>
            <a:r>
              <a:rPr lang="cs-CZ" sz="1800" dirty="0" smtClean="0"/>
              <a:t>´ </a:t>
            </a:r>
            <a:r>
              <a:rPr lang="cs-CZ" sz="1800" dirty="0" err="1" smtClean="0"/>
              <a:t>Book</a:t>
            </a:r>
            <a:r>
              <a:rPr lang="cs-CZ" sz="1800" dirty="0" smtClean="0"/>
              <a:t> 2, Tom </a:t>
            </a:r>
            <a:r>
              <a:rPr lang="cs-CZ" sz="1800" dirty="0" err="1" smtClean="0"/>
              <a:t>Hutchinson</a:t>
            </a:r>
            <a:r>
              <a:rPr lang="cs-CZ" sz="1800" dirty="0" smtClean="0"/>
              <a:t>, Oxford University </a:t>
            </a:r>
            <a:r>
              <a:rPr lang="cs-CZ" sz="1800" dirty="0" err="1" smtClean="0"/>
              <a:t>Press</a:t>
            </a:r>
            <a:r>
              <a:rPr lang="cs-CZ" sz="1800" dirty="0" smtClean="0"/>
              <a:t> 1999</a:t>
            </a:r>
          </a:p>
          <a:p>
            <a:pPr marL="0" indent="0">
              <a:buNone/>
            </a:pPr>
            <a:r>
              <a:rPr lang="cs-CZ" sz="1800" dirty="0" smtClean="0"/>
              <a:t>PROJECT – pracovní sešit 2, Tom </a:t>
            </a:r>
            <a:r>
              <a:rPr lang="cs-CZ" sz="1800" dirty="0" err="1" smtClean="0"/>
              <a:t>Hutchinson</a:t>
            </a:r>
            <a:r>
              <a:rPr lang="cs-CZ" sz="1800" dirty="0" smtClean="0"/>
              <a:t>, Oxford University </a:t>
            </a:r>
            <a:r>
              <a:rPr lang="cs-CZ" sz="1800" dirty="0" err="1" smtClean="0"/>
              <a:t>Press</a:t>
            </a:r>
            <a:r>
              <a:rPr lang="cs-CZ" sz="1800" dirty="0" smtClean="0"/>
              <a:t> 1999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826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u="sng" dirty="0" smtClean="0"/>
              <a:t>Zopakujme si sloveso „to </a:t>
            </a:r>
            <a:r>
              <a:rPr lang="cs-CZ" u="sng" dirty="0" err="1" smtClean="0"/>
              <a:t>be</a:t>
            </a:r>
            <a:r>
              <a:rPr lang="cs-CZ" u="sng" dirty="0" smtClean="0"/>
              <a:t>“  </a:t>
            </a:r>
            <a:r>
              <a:rPr lang="cs-CZ" sz="1200" u="sng" dirty="0" smtClean="0"/>
              <a:t>(přítomný čas):</a:t>
            </a:r>
            <a:endParaRPr lang="cs-CZ" sz="1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2000" dirty="0" smtClean="0"/>
              <a:t>I </a:t>
            </a:r>
            <a:r>
              <a:rPr lang="cs-CZ" sz="2000" dirty="0" err="1" smtClean="0"/>
              <a:t>am</a:t>
            </a:r>
            <a:endParaRPr lang="cs-CZ" sz="2000" dirty="0" smtClean="0"/>
          </a:p>
          <a:p>
            <a:pPr marL="68580" indent="0" algn="ctr">
              <a:buNone/>
            </a:pPr>
            <a:r>
              <a:rPr lang="cs-CZ" sz="2000" dirty="0" err="1" smtClean="0"/>
              <a:t>you</a:t>
            </a:r>
            <a:r>
              <a:rPr lang="cs-CZ" sz="2000" dirty="0" smtClean="0"/>
              <a:t> are</a:t>
            </a:r>
          </a:p>
          <a:p>
            <a:pPr marL="68580" indent="0" algn="ctr">
              <a:buNone/>
            </a:pPr>
            <a:r>
              <a:rPr lang="cs-CZ" sz="2000" dirty="0" smtClean="0"/>
              <a:t>he </a:t>
            </a:r>
            <a:r>
              <a:rPr lang="cs-CZ" sz="2000" dirty="0" err="1" smtClean="0"/>
              <a:t>is</a:t>
            </a:r>
            <a:endParaRPr lang="cs-CZ" sz="2000" dirty="0" smtClean="0"/>
          </a:p>
          <a:p>
            <a:pPr marL="68580" indent="0" algn="ctr">
              <a:buNone/>
            </a:pP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endParaRPr lang="cs-CZ" sz="2000" dirty="0" smtClean="0"/>
          </a:p>
          <a:p>
            <a:pPr marL="68580" indent="0" algn="ctr">
              <a:buNone/>
            </a:pP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endParaRPr lang="cs-CZ" sz="2000" dirty="0" smtClean="0"/>
          </a:p>
          <a:p>
            <a:pPr marL="68580" indent="0" algn="ctr">
              <a:buNone/>
            </a:pPr>
            <a:r>
              <a:rPr lang="cs-CZ" sz="2000" dirty="0" err="1" smtClean="0"/>
              <a:t>we</a:t>
            </a:r>
            <a:r>
              <a:rPr lang="cs-CZ" sz="2000" dirty="0" smtClean="0"/>
              <a:t> are</a:t>
            </a:r>
          </a:p>
          <a:p>
            <a:pPr marL="68580" indent="0" algn="ctr">
              <a:buNone/>
            </a:pPr>
            <a:r>
              <a:rPr lang="cs-CZ" sz="2000" dirty="0" err="1" smtClean="0"/>
              <a:t>you</a:t>
            </a:r>
            <a:r>
              <a:rPr lang="cs-CZ" sz="2000" dirty="0" smtClean="0"/>
              <a:t> are</a:t>
            </a:r>
          </a:p>
          <a:p>
            <a:pPr marL="68580" indent="0" algn="ctr">
              <a:buNone/>
            </a:pPr>
            <a:r>
              <a:rPr lang="cs-CZ" sz="2000" dirty="0" err="1" smtClean="0"/>
              <a:t>they</a:t>
            </a:r>
            <a:r>
              <a:rPr lang="cs-CZ" sz="2000" dirty="0" smtClean="0"/>
              <a:t> are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22058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A teď něco nového: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68580" indent="0" algn="r">
              <a:buNone/>
            </a:pPr>
            <a:r>
              <a:rPr lang="cs-CZ" u="sng" dirty="0" smtClean="0"/>
              <a:t>„to </a:t>
            </a:r>
            <a:r>
              <a:rPr lang="cs-CZ" u="sng" dirty="0" err="1" smtClean="0"/>
              <a:t>be</a:t>
            </a:r>
            <a:r>
              <a:rPr lang="cs-CZ" u="sng" dirty="0" smtClean="0"/>
              <a:t>“ v přítomném čase   </a:t>
            </a:r>
            <a:r>
              <a:rPr lang="cs-CZ" sz="1400" u="sng" dirty="0" smtClean="0"/>
              <a:t>(to už dávno známe)</a:t>
            </a:r>
            <a:endParaRPr lang="cs-CZ" u="sng" dirty="0" smtClean="0"/>
          </a:p>
          <a:p>
            <a:pPr marL="68580" indent="0" algn="r">
              <a:buNone/>
            </a:pPr>
            <a:r>
              <a:rPr lang="cs-CZ" dirty="0" smtClean="0"/>
              <a:t>I </a:t>
            </a:r>
            <a:r>
              <a:rPr lang="cs-CZ" dirty="0" err="1" smtClean="0"/>
              <a:t>am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are</a:t>
            </a:r>
          </a:p>
          <a:p>
            <a:pPr marL="68580" indent="0" algn="r">
              <a:buNone/>
            </a:pPr>
            <a:r>
              <a:rPr lang="cs-CZ" dirty="0" smtClean="0"/>
              <a:t>he </a:t>
            </a:r>
            <a:r>
              <a:rPr lang="cs-CZ" dirty="0" err="1" smtClean="0"/>
              <a:t>is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we</a:t>
            </a:r>
            <a:r>
              <a:rPr lang="cs-CZ" dirty="0" smtClean="0"/>
              <a:t> are</a:t>
            </a:r>
          </a:p>
          <a:p>
            <a:pPr marL="68580" indent="0" algn="r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are</a:t>
            </a:r>
          </a:p>
          <a:p>
            <a:pPr marL="68580" indent="0" algn="r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are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68580" indent="0">
              <a:buNone/>
            </a:pPr>
            <a:endParaRPr lang="cs-CZ" u="sng" dirty="0" smtClean="0"/>
          </a:p>
          <a:p>
            <a:pPr marL="68580" indent="0">
              <a:buNone/>
            </a:pPr>
            <a:r>
              <a:rPr lang="cs-CZ" u="sng" dirty="0" smtClean="0"/>
              <a:t>„to </a:t>
            </a:r>
            <a:r>
              <a:rPr lang="cs-CZ" u="sng" dirty="0" err="1" smtClean="0"/>
              <a:t>be</a:t>
            </a:r>
            <a:r>
              <a:rPr lang="cs-CZ" u="sng" dirty="0" smtClean="0"/>
              <a:t>“ v minulém čase      </a:t>
            </a:r>
            <a:r>
              <a:rPr lang="cs-CZ" sz="1400" u="sng" dirty="0" smtClean="0"/>
              <a:t>(to se právě naučíme)</a:t>
            </a:r>
          </a:p>
          <a:p>
            <a:pPr marL="6858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was</a:t>
            </a:r>
            <a:endParaRPr lang="cs-CZ" dirty="0" smtClean="0"/>
          </a:p>
          <a:p>
            <a:pPr marL="6858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he </a:t>
            </a:r>
            <a:r>
              <a:rPr lang="cs-CZ" dirty="0" err="1" smtClean="0"/>
              <a:t>was</a:t>
            </a:r>
            <a:endParaRPr lang="cs-CZ" dirty="0" smtClean="0"/>
          </a:p>
          <a:p>
            <a:pPr marL="68580" indent="0">
              <a:buNone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endParaRPr lang="cs-CZ" dirty="0" smtClean="0"/>
          </a:p>
          <a:p>
            <a:pPr marL="68580" indent="0">
              <a:buNone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endParaRPr lang="cs-CZ" dirty="0" smtClean="0"/>
          </a:p>
          <a:p>
            <a:pPr marL="68580" indent="0">
              <a:buNone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 smtClean="0"/>
          </a:p>
          <a:p>
            <a:pPr marL="6858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 smtClean="0"/>
          </a:p>
          <a:p>
            <a:pPr marL="68580" indent="0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 smtClean="0"/>
          </a:p>
          <a:p>
            <a:pPr marL="68580" indent="0">
              <a:buNone/>
            </a:pPr>
            <a:r>
              <a:rPr lang="cs-CZ" u="sng" dirty="0" smtClean="0"/>
              <a:t> 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1303333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u="sng" dirty="0" smtClean="0"/>
              <a:t>Zapamatoval/zapamatovala sis?</a:t>
            </a:r>
            <a:br>
              <a:rPr lang="cs-CZ" sz="3200" u="sng" dirty="0" smtClean="0"/>
            </a:b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u="sng" dirty="0" smtClean="0"/>
              <a:t>„to </a:t>
            </a:r>
            <a:r>
              <a:rPr lang="cs-CZ" u="sng" dirty="0" err="1" smtClean="0"/>
              <a:t>be</a:t>
            </a:r>
            <a:r>
              <a:rPr lang="cs-CZ" u="sng" dirty="0" smtClean="0"/>
              <a:t>“ v přítomném čase: </a:t>
            </a:r>
          </a:p>
          <a:p>
            <a:pPr marL="68580" indent="0" algn="r">
              <a:buNone/>
            </a:pPr>
            <a:r>
              <a:rPr lang="cs-CZ" dirty="0" smtClean="0"/>
              <a:t>I </a:t>
            </a:r>
            <a:r>
              <a:rPr lang="cs-CZ" dirty="0" err="1" smtClean="0"/>
              <a:t>am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are</a:t>
            </a:r>
          </a:p>
          <a:p>
            <a:pPr marL="68580" indent="0" algn="r">
              <a:buNone/>
            </a:pPr>
            <a:r>
              <a:rPr lang="cs-CZ" dirty="0" smtClean="0"/>
              <a:t>he </a:t>
            </a:r>
            <a:r>
              <a:rPr lang="cs-CZ" dirty="0" err="1" smtClean="0"/>
              <a:t>is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we</a:t>
            </a:r>
            <a:r>
              <a:rPr lang="cs-CZ" dirty="0" smtClean="0"/>
              <a:t> are</a:t>
            </a:r>
          </a:p>
          <a:p>
            <a:pPr marL="68580" indent="0" algn="r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are</a:t>
            </a:r>
          </a:p>
          <a:p>
            <a:pPr marL="68580" indent="0" algn="r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are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u="sng" dirty="0" smtClean="0"/>
              <a:t>„to </a:t>
            </a:r>
            <a:r>
              <a:rPr lang="cs-CZ" u="sng" dirty="0" err="1" smtClean="0"/>
              <a:t>be</a:t>
            </a:r>
            <a:r>
              <a:rPr lang="cs-CZ" u="sng" dirty="0" smtClean="0"/>
              <a:t>“ v minulém čase</a:t>
            </a:r>
          </a:p>
          <a:p>
            <a:pPr marL="6858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was</a:t>
            </a:r>
            <a:endParaRPr lang="cs-CZ" dirty="0" smtClean="0"/>
          </a:p>
          <a:p>
            <a:pPr marL="6858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he </a:t>
            </a:r>
            <a:r>
              <a:rPr lang="cs-CZ" dirty="0" err="1" smtClean="0"/>
              <a:t>was</a:t>
            </a:r>
            <a:endParaRPr lang="cs-CZ" dirty="0" smtClean="0"/>
          </a:p>
          <a:p>
            <a:pPr marL="68580" indent="0">
              <a:buNone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endParaRPr lang="cs-CZ" dirty="0" smtClean="0"/>
          </a:p>
          <a:p>
            <a:pPr marL="68580" indent="0">
              <a:buNone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endParaRPr lang="cs-CZ" dirty="0" smtClean="0"/>
          </a:p>
          <a:p>
            <a:pPr marL="68580" indent="0">
              <a:buNone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 smtClean="0"/>
          </a:p>
          <a:p>
            <a:pPr marL="6858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 smtClean="0"/>
          </a:p>
          <a:p>
            <a:pPr marL="68580" indent="0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46408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10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Přepiš si tabulku do sešitu: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1558086"/>
              </p:ext>
            </p:extLst>
          </p:nvPr>
        </p:nvGraphicFramePr>
        <p:xfrm>
          <a:off x="1009650" y="1806570"/>
          <a:ext cx="7306766" cy="41427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3383"/>
                <a:gridCol w="3653383"/>
              </a:tblGrid>
              <a:tr h="46030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„to </a:t>
                      </a:r>
                      <a:r>
                        <a:rPr lang="cs-CZ" dirty="0" err="1" smtClean="0"/>
                        <a:t>be</a:t>
                      </a:r>
                      <a:r>
                        <a:rPr lang="cs-CZ" dirty="0" smtClean="0"/>
                        <a:t>“ v přítomném čase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„to </a:t>
                      </a:r>
                      <a:r>
                        <a:rPr lang="cs-CZ" dirty="0" err="1" smtClean="0"/>
                        <a:t>be</a:t>
                      </a:r>
                      <a:r>
                        <a:rPr lang="cs-CZ" dirty="0" smtClean="0"/>
                        <a:t>“ v minulém čase</a:t>
                      </a:r>
                      <a:endParaRPr lang="cs-CZ" dirty="0"/>
                    </a:p>
                  </a:txBody>
                  <a:tcPr/>
                </a:tc>
              </a:tr>
              <a:tr h="46030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am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was</a:t>
                      </a:r>
                      <a:endParaRPr lang="cs-CZ" dirty="0" smtClean="0"/>
                    </a:p>
                  </a:txBody>
                  <a:tcPr/>
                </a:tc>
              </a:tr>
              <a:tr h="460301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</a:t>
                      </a:r>
                      <a:endParaRPr lang="cs-CZ" dirty="0"/>
                    </a:p>
                  </a:txBody>
                  <a:tcPr/>
                </a:tc>
              </a:tr>
              <a:tr h="46030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he </a:t>
                      </a:r>
                      <a:r>
                        <a:rPr lang="cs-CZ" dirty="0" err="1" smtClean="0"/>
                        <a:t>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he </a:t>
                      </a:r>
                      <a:r>
                        <a:rPr lang="cs-CZ" dirty="0" err="1" smtClean="0"/>
                        <a:t>was</a:t>
                      </a:r>
                      <a:endParaRPr lang="cs-CZ" dirty="0"/>
                    </a:p>
                  </a:txBody>
                  <a:tcPr/>
                </a:tc>
              </a:tr>
              <a:tr h="460301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was</a:t>
                      </a:r>
                      <a:endParaRPr lang="cs-CZ" dirty="0"/>
                    </a:p>
                  </a:txBody>
                  <a:tcPr/>
                </a:tc>
              </a:tr>
              <a:tr h="460301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was</a:t>
                      </a:r>
                      <a:endParaRPr lang="cs-CZ" dirty="0"/>
                    </a:p>
                  </a:txBody>
                  <a:tcPr/>
                </a:tc>
              </a:tr>
              <a:tr h="460301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are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</a:t>
                      </a:r>
                      <a:endParaRPr lang="cs-CZ" dirty="0"/>
                    </a:p>
                  </a:txBody>
                  <a:tcPr/>
                </a:tc>
              </a:tr>
              <a:tr h="460301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are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you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were</a:t>
                      </a:r>
                      <a:endParaRPr lang="cs-CZ" dirty="0"/>
                    </a:p>
                  </a:txBody>
                  <a:tcPr/>
                </a:tc>
              </a:tr>
              <a:tr h="460301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are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9313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Zkusme z přítomného času vytvořit minulý </a:t>
            </a:r>
            <a:r>
              <a:rPr lang="cs-CZ" sz="2000" u="sng" dirty="0" smtClean="0"/>
              <a:t>(používej tabulku)</a:t>
            </a:r>
            <a:r>
              <a:rPr lang="cs-CZ" u="sng" dirty="0" smtClean="0"/>
              <a:t>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penfriend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My </a:t>
            </a:r>
            <a:r>
              <a:rPr lang="cs-CZ" dirty="0" err="1" smtClean="0"/>
              <a:t>parents</a:t>
            </a:r>
            <a:r>
              <a:rPr lang="cs-CZ" dirty="0" smtClean="0"/>
              <a:t> are                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Jane </a:t>
            </a:r>
            <a:r>
              <a:rPr lang="cs-CZ" dirty="0" err="1" smtClean="0"/>
              <a:t>is</a:t>
            </a:r>
            <a:r>
              <a:rPr lang="cs-CZ" dirty="0" smtClean="0"/>
              <a:t> in </a:t>
            </a:r>
            <a:r>
              <a:rPr lang="cs-CZ" dirty="0" err="1" smtClean="0"/>
              <a:t>bed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ill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The</a:t>
            </a:r>
            <a:r>
              <a:rPr lang="cs-CZ" dirty="0" smtClean="0"/>
              <a:t> pop concert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great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are on </a:t>
            </a:r>
            <a:r>
              <a:rPr lang="cs-CZ" dirty="0" err="1" smtClean="0"/>
              <a:t>holiday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r>
              <a:rPr lang="cs-CZ" dirty="0" smtClean="0"/>
              <a:t>He </a:t>
            </a:r>
            <a:r>
              <a:rPr lang="cs-CZ" dirty="0" err="1" smtClean="0"/>
              <a:t>was</a:t>
            </a:r>
            <a:r>
              <a:rPr lang="cs-CZ" dirty="0" smtClean="0"/>
              <a:t> my </a:t>
            </a:r>
            <a:r>
              <a:rPr lang="cs-CZ" dirty="0" err="1" smtClean="0"/>
              <a:t>penfriend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r>
              <a:rPr lang="cs-CZ" dirty="0" smtClean="0"/>
              <a:t>My </a:t>
            </a:r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            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r>
              <a:rPr lang="cs-CZ" dirty="0" smtClean="0"/>
              <a:t>Jane </a:t>
            </a:r>
            <a:r>
              <a:rPr lang="cs-CZ" dirty="0" err="1" smtClean="0"/>
              <a:t>was</a:t>
            </a:r>
            <a:r>
              <a:rPr lang="cs-CZ" dirty="0" smtClean="0"/>
              <a:t> in </a:t>
            </a:r>
            <a:r>
              <a:rPr lang="cs-CZ" dirty="0" err="1" smtClean="0"/>
              <a:t>bed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ill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r>
              <a:rPr lang="cs-CZ" dirty="0" err="1" smtClean="0"/>
              <a:t>The</a:t>
            </a:r>
            <a:r>
              <a:rPr lang="cs-CZ" dirty="0" smtClean="0"/>
              <a:t> pop concert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great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on </a:t>
            </a:r>
            <a:r>
              <a:rPr lang="cs-CZ" dirty="0" err="1" smtClean="0"/>
              <a:t>holiday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26689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00387" y="675724"/>
            <a:ext cx="7125113" cy="924475"/>
          </a:xfrm>
        </p:spPr>
        <p:txBody>
          <a:bodyPr/>
          <a:lstStyle/>
          <a:p>
            <a:pPr algn="ctr"/>
            <a:r>
              <a:rPr lang="cs-CZ" u="sng" dirty="0" smtClean="0"/>
              <a:t>Kdy používáme minulý čas prostý (past </a:t>
            </a:r>
            <a:r>
              <a:rPr lang="cs-CZ" u="sng" dirty="0" err="1" smtClean="0"/>
              <a:t>simple</a:t>
            </a:r>
            <a:r>
              <a:rPr lang="cs-CZ" u="sng" dirty="0" smtClean="0"/>
              <a:t>)?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Minulý čas </a:t>
            </a:r>
            <a:r>
              <a:rPr lang="cs-CZ" sz="2000" dirty="0"/>
              <a:t>prostý u slovesa „to </a:t>
            </a:r>
            <a:r>
              <a:rPr lang="cs-CZ" sz="2000" dirty="0" err="1"/>
              <a:t>be</a:t>
            </a:r>
            <a:r>
              <a:rPr lang="cs-CZ" sz="2000" dirty="0"/>
              <a:t>“ užíváme, pokud hovoříme o určité době v minulosti, např. </a:t>
            </a:r>
            <a:r>
              <a:rPr lang="cs-CZ" sz="2000" i="1" dirty="0"/>
              <a:t>last </a:t>
            </a:r>
            <a:r>
              <a:rPr lang="cs-CZ" sz="2000" i="1" dirty="0" err="1"/>
              <a:t>week</a:t>
            </a:r>
            <a:r>
              <a:rPr lang="cs-CZ" sz="2000" i="1" dirty="0"/>
              <a:t>, </a:t>
            </a:r>
            <a:r>
              <a:rPr lang="cs-CZ" sz="2000" i="1" dirty="0" err="1"/>
              <a:t>yesterday</a:t>
            </a:r>
            <a:r>
              <a:rPr lang="cs-CZ" sz="2000" i="1" dirty="0"/>
              <a:t>, </a:t>
            </a:r>
            <a:r>
              <a:rPr lang="cs-CZ" sz="2000" i="1" dirty="0" err="1"/>
              <a:t>yesterday</a:t>
            </a:r>
            <a:r>
              <a:rPr lang="cs-CZ" sz="2000" i="1" dirty="0"/>
              <a:t> </a:t>
            </a:r>
            <a:r>
              <a:rPr lang="cs-CZ" sz="2000" i="1" dirty="0" err="1"/>
              <a:t>afternoon</a:t>
            </a:r>
            <a:r>
              <a:rPr lang="cs-CZ" sz="2000" i="1" dirty="0"/>
              <a:t>, last night, ..</a:t>
            </a:r>
            <a:endParaRPr lang="cs-CZ" sz="2000" dirty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246571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A teď sám/sama </a:t>
            </a:r>
            <a:r>
              <a:rPr lang="cs-CZ" sz="2400" u="sng" dirty="0" smtClean="0"/>
              <a:t>(zkus si přeložit do sešitu, používej tabulku)</a:t>
            </a:r>
            <a:r>
              <a:rPr lang="cs-CZ" sz="2200" u="sng" dirty="0" smtClean="0"/>
              <a:t>:</a:t>
            </a:r>
            <a:endParaRPr lang="cs-CZ" sz="2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>
              <a:buFont typeface="+mj-lt"/>
              <a:buAutoNum type="arabicPeriod"/>
            </a:pPr>
            <a:r>
              <a:rPr lang="cs-CZ" dirty="0" smtClean="0"/>
              <a:t>Byl jsem nemocný.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Moji rodiče byli včera ve škole.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Mary byla minulý týden doma.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Ve čtvrtek jsme byli v kině.</a:t>
            </a:r>
          </a:p>
          <a:p>
            <a:pPr>
              <a:buFont typeface="+mj-lt"/>
              <a:buAutoNum type="arabicPeriod"/>
            </a:pPr>
            <a:endParaRPr lang="cs-CZ" dirty="0" smtClean="0"/>
          </a:p>
          <a:p>
            <a:pPr>
              <a:buFont typeface="+mj-lt"/>
              <a:buAutoNum type="arabicPeriod"/>
            </a:pPr>
            <a:r>
              <a:rPr lang="cs-CZ" dirty="0" smtClean="0"/>
              <a:t>Jeho  pes byl na zahradě.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Pan </a:t>
            </a:r>
            <a:r>
              <a:rPr lang="cs-CZ" dirty="0" err="1" smtClean="0"/>
              <a:t>Bean</a:t>
            </a:r>
            <a:r>
              <a:rPr lang="cs-CZ" dirty="0" smtClean="0"/>
              <a:t> byl na dovolené.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Pat a Mat byli na fotbalovém zápase.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Byli jste nejlepší.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 algn="r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411480">
              <a:buFont typeface="+mj-lt"/>
              <a:buAutoNum type="arabicPeriod"/>
            </a:pPr>
            <a:r>
              <a:rPr lang="cs-CZ" dirty="0" smtClean="0"/>
              <a:t>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ill</a:t>
            </a:r>
            <a:r>
              <a:rPr lang="cs-CZ" dirty="0" smtClean="0"/>
              <a:t>.</a:t>
            </a:r>
          </a:p>
          <a:p>
            <a:pPr marL="411480">
              <a:buFont typeface="+mj-lt"/>
              <a:buAutoNum type="arabicPeriod"/>
            </a:pPr>
            <a:r>
              <a:rPr lang="cs-CZ" dirty="0" smtClean="0"/>
              <a:t>My </a:t>
            </a:r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</a:t>
            </a:r>
          </a:p>
          <a:p>
            <a:pPr marL="411480">
              <a:buFont typeface="+mj-lt"/>
              <a:buAutoNum type="arabicPeriod"/>
            </a:pPr>
            <a:r>
              <a:rPr lang="cs-CZ" dirty="0" smtClean="0"/>
              <a:t>Mary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pPr marL="411480">
              <a:buFont typeface="+mj-lt"/>
              <a:buAutoNum type="arabicPeriod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       on </a:t>
            </a:r>
            <a:r>
              <a:rPr lang="cs-CZ" dirty="0" err="1" smtClean="0"/>
              <a:t>Thursday</a:t>
            </a:r>
            <a:r>
              <a:rPr lang="cs-CZ" dirty="0" smtClean="0"/>
              <a:t>.</a:t>
            </a:r>
          </a:p>
          <a:p>
            <a:pPr marL="411480">
              <a:buFont typeface="+mj-lt"/>
              <a:buAutoNum type="arabicPeriod"/>
            </a:pPr>
            <a:r>
              <a:rPr lang="cs-CZ" dirty="0" smtClean="0"/>
              <a:t>His dog </a:t>
            </a:r>
            <a:r>
              <a:rPr lang="cs-CZ" dirty="0" err="1" smtClean="0"/>
              <a:t>was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garden.</a:t>
            </a:r>
          </a:p>
          <a:p>
            <a:pPr marL="411480">
              <a:buFont typeface="+mj-lt"/>
              <a:buAutoNum type="arabicPeriod"/>
            </a:pPr>
            <a:r>
              <a:rPr lang="cs-CZ" dirty="0" err="1" smtClean="0"/>
              <a:t>Mr</a:t>
            </a:r>
            <a:r>
              <a:rPr lang="cs-CZ" dirty="0" smtClean="0"/>
              <a:t> </a:t>
            </a:r>
            <a:r>
              <a:rPr lang="cs-CZ" dirty="0" err="1" smtClean="0"/>
              <a:t>Bean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on </a:t>
            </a:r>
            <a:r>
              <a:rPr lang="cs-CZ" dirty="0" err="1" smtClean="0"/>
              <a:t>holiday</a:t>
            </a:r>
            <a:r>
              <a:rPr lang="cs-CZ" dirty="0" smtClean="0"/>
              <a:t>.</a:t>
            </a:r>
          </a:p>
          <a:p>
            <a:pPr marL="411480">
              <a:buFont typeface="+mj-lt"/>
              <a:buAutoNum type="arabicPeriod"/>
            </a:pPr>
            <a:r>
              <a:rPr lang="cs-CZ" dirty="0" smtClean="0"/>
              <a:t>Pat and Mat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            a </a:t>
            </a:r>
            <a:r>
              <a:rPr lang="cs-CZ" dirty="0" err="1" smtClean="0"/>
              <a:t>football</a:t>
            </a:r>
            <a:r>
              <a:rPr lang="cs-CZ" dirty="0" smtClean="0"/>
              <a:t> </a:t>
            </a:r>
            <a:r>
              <a:rPr lang="cs-CZ" dirty="0" err="1" smtClean="0"/>
              <a:t>match</a:t>
            </a:r>
            <a:r>
              <a:rPr lang="cs-CZ" dirty="0" smtClean="0"/>
              <a:t>. </a:t>
            </a:r>
          </a:p>
          <a:p>
            <a:pPr marL="411480">
              <a:buFont typeface="+mj-lt"/>
              <a:buAutoNum type="arabicPeriod"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9296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Co ses dnes naučil/naučila?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Tvary slovesa „to </a:t>
            </a:r>
            <a:r>
              <a:rPr lang="cs-CZ" dirty="0" err="1" smtClean="0"/>
              <a:t>be</a:t>
            </a:r>
            <a:r>
              <a:rPr lang="cs-CZ" dirty="0" smtClean="0"/>
              <a:t>“ v minulém čase.</a:t>
            </a:r>
          </a:p>
          <a:p>
            <a:r>
              <a:rPr lang="cs-CZ" dirty="0" smtClean="0"/>
              <a:t>Víš, </a:t>
            </a:r>
            <a:r>
              <a:rPr lang="cs-CZ" dirty="0" smtClean="0"/>
              <a:t>že minulý čas prostý u slovesa „to </a:t>
            </a:r>
            <a:r>
              <a:rPr lang="cs-CZ" dirty="0" err="1" smtClean="0"/>
              <a:t>be</a:t>
            </a:r>
            <a:r>
              <a:rPr lang="cs-CZ" dirty="0" smtClean="0"/>
              <a:t>“ užíváme, pokud hovoříme o určité době v minulosti, např. </a:t>
            </a:r>
            <a:r>
              <a:rPr lang="cs-CZ" i="1" dirty="0" smtClean="0"/>
              <a:t>last </a:t>
            </a:r>
            <a:r>
              <a:rPr lang="cs-CZ" i="1" dirty="0" err="1" smtClean="0"/>
              <a:t>week</a:t>
            </a:r>
            <a:r>
              <a:rPr lang="cs-CZ" i="1" dirty="0" smtClean="0"/>
              <a:t>, </a:t>
            </a:r>
            <a:r>
              <a:rPr lang="cs-CZ" i="1" dirty="0" err="1" smtClean="0"/>
              <a:t>yesterday</a:t>
            </a:r>
            <a:r>
              <a:rPr lang="cs-CZ" i="1" dirty="0" smtClean="0"/>
              <a:t>, last night, …….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7968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205</TotalTime>
  <Words>591</Words>
  <Application>Microsoft Office PowerPoint</Application>
  <PresentationFormat>Předvádění na obrazovce (4:3)</PresentationFormat>
  <Paragraphs>142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Summer</vt:lpstr>
      <vt:lpstr>Prezentace aplikace PowerPoint</vt:lpstr>
      <vt:lpstr>Prezentace aplikace PowerPoint</vt:lpstr>
      <vt:lpstr>zdroje</vt:lpstr>
      <vt:lpstr>Zopakujme si sloveso „to be“  (přítomný čas):</vt:lpstr>
      <vt:lpstr>A teď něco nového:</vt:lpstr>
      <vt:lpstr>Zapamatoval/zapamatovala sis? </vt:lpstr>
      <vt:lpstr>Přepiš si tabulku do sešitu:</vt:lpstr>
      <vt:lpstr>Zkusme z přítomného času vytvořit minulý (používej tabulku):</vt:lpstr>
      <vt:lpstr>Kdy používáme minulý čas prostý (past simple)?</vt:lpstr>
      <vt:lpstr>A teď sám/sama (zkus si přeložit do sešitu, používej tabulku):</vt:lpstr>
      <vt:lpstr>Co ses dnes naučil/naučila?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smolikovar</dc:creator>
  <cp:lastModifiedBy>smolikovar</cp:lastModifiedBy>
  <cp:revision>21</cp:revision>
  <dcterms:created xsi:type="dcterms:W3CDTF">2013-06-30T04:29:43Z</dcterms:created>
  <dcterms:modified xsi:type="dcterms:W3CDTF">2013-07-03T19:45:52Z</dcterms:modified>
</cp:coreProperties>
</file>