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1" r:id="rId3"/>
    <p:sldId id="257" r:id="rId4"/>
    <p:sldId id="262" r:id="rId5"/>
    <p:sldId id="263" r:id="rId6"/>
    <p:sldId id="264" r:id="rId7"/>
    <p:sldId id="260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A43A143-4CB4-4B05-82B5-DE03F5A7408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786C967-FB16-4FA9-AA8A-BAB89D43C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?CTT=97" TargetMode="External"/><Relationship Id="rId3" Type="http://schemas.openxmlformats.org/officeDocument/2006/relationships/hyperlink" Target="http://zdravemesto.litomerice.cz/kontakty/komise-pzm-a-ma-21/59-ostatni-organizace/28-fond-ohrozenych-deti-klokanek.html" TargetMode="External"/><Relationship Id="rId7" Type="http://schemas.openxmlformats.org/officeDocument/2006/relationships/hyperlink" Target="http://zpravy.idnes.cz/biti-tyci-niceni-obleceni-i-zakaz-cteni-matka-roky-tyrala-ctyri-deti-1py-/krimi.aspx?c=A110930_122302_ostrava-zpravy_cem" TargetMode="External"/><Relationship Id="rId2" Type="http://schemas.openxmlformats.org/officeDocument/2006/relationships/hyperlink" Target="http://cs.wikipedia.org/wiki/P%C4%9Bstounsk%C3%A1_p%C3%A9%C4%8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%C4%9Btsk%C3%BD_domov" TargetMode="External"/><Relationship Id="rId5" Type="http://schemas.openxmlformats.org/officeDocument/2006/relationships/hyperlink" Target="http://www.sos-vesnicky.cz/" TargetMode="External"/><Relationship Id="rId4" Type="http://schemas.openxmlformats.org/officeDocument/2006/relationships/hyperlink" Target="http://cs.wikipedia.org/wiki/Adopce" TargetMode="External"/><Relationship Id="rId9" Type="http://schemas.openxmlformats.org/officeDocument/2006/relationships/hyperlink" Target="http://office.microsoft.com/cs-cz/images/results.aspx?ex=2&amp;qu=telefon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23528" y="548680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FFFF00"/>
            </a:outerShdw>
          </a:effectLst>
        </p:spPr>
      </p:pic>
      <p:sp>
        <p:nvSpPr>
          <p:cNvPr id="7" name="Nadpis 4"/>
          <p:cNvSpPr txBox="1">
            <a:spLocks/>
          </p:cNvSpPr>
          <p:nvPr/>
        </p:nvSpPr>
        <p:spPr>
          <a:xfrm>
            <a:off x="3995936" y="188640"/>
            <a:ext cx="4971838" cy="3693319"/>
          </a:xfrm>
          <a:prstGeom prst="rect">
            <a:avLst/>
          </a:prstGeom>
        </p:spPr>
        <p:txBody>
          <a:bodyPr vert="horz" wrap="square" anchor="ctr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 školy: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ZŠ </a:t>
            </a:r>
            <a:r>
              <a:rPr kumimoji="0" lang="cs-CZ" sz="1800" b="1" i="0" u="none" strike="noStrike" kern="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Štětí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Ostrovní 300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Autor: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Sandra Tichá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 materiálu: </a:t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VY_32_INOVACE_VO.7.B.03_</a:t>
            </a:r>
            <a:r>
              <a:rPr kumimoji="0" lang="cs-CZ" sz="1800" b="1" i="0" u="none" strike="noStrike" kern="0" cap="none" spc="0" normalizeH="0" baseline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potrebni</a:t>
            </a:r>
            <a:r>
              <a:rPr kumimoji="0" lang="cs-CZ" sz="1800" b="1" i="0" u="none" strike="noStrike" kern="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_lide_ve_</a:t>
            </a:r>
            <a:r>
              <a:rPr kumimoji="0" lang="cs-CZ" sz="1800" b="1" i="0" u="none" strike="noStrike" kern="0" cap="none" spc="0" normalizeH="0" noProof="0" dirty="0" err="1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spolecnosti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Název: </a:t>
            </a:r>
            <a:r>
              <a:rPr lang="cs-CZ" kern="0" dirty="0" smtClean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Potřební lidé ve společnosti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Datum: 24.10.2011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kern="0" dirty="0" smtClean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Ročník: sedmý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Vzdělávací</a:t>
            </a:r>
            <a:r>
              <a:rPr kumimoji="0" lang="cs-CZ" sz="1800" b="0" i="0" u="none" strike="noStrike" kern="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oblast: Člověk a společnost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kern="0" baseline="0" dirty="0" smtClean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Vzděláv</a:t>
            </a:r>
            <a:r>
              <a:rPr lang="cs-CZ" kern="0" dirty="0" smtClean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ací obor: Výchova k občanství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Číslo operačního programu: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CZ.1.07/1.4.00/21.1693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 projektu: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PRIMA ŠKOLA</a:t>
            </a:r>
            <a:endParaRPr kumimoji="0" lang="cs-CZ" sz="2000" b="1" i="0" u="none" strike="noStrike" kern="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14282" y="3214686"/>
            <a:ext cx="8358246" cy="1101248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pPr marL="54864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4000" b="1" i="0" u="none" strike="noStrike" kern="1200" cap="none" spc="0" normalizeH="0" baseline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POTŘEBNÍ</a:t>
            </a:r>
            <a:r>
              <a:rPr kumimoji="0" lang="cs-CZ" sz="4000" b="1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LIDÉ VE SPOLEČNOSTI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7158" y="4929198"/>
            <a:ext cx="83582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Anotace: Prezentace je určena pro sedmý ročník ZŠ a slouží k výkladu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a opakování daného tématu.</a:t>
            </a:r>
            <a:endParaRPr lang="cs-CZ" b="1" dirty="0" smtClean="0">
              <a:solidFill>
                <a:srgbClr val="FFFF00"/>
              </a:solidFill>
            </a:endParaRPr>
          </a:p>
        </p:txBody>
      </p:sp>
      <p:pic>
        <p:nvPicPr>
          <p:cNvPr id="10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742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/>
              <a:t>Bití tyčí, ničení oblečení i zákaz čtení. Matka roky týrala čtyři děti</a:t>
            </a:r>
          </a:p>
          <a:p>
            <a:pPr>
              <a:buNone/>
            </a:pPr>
            <a:r>
              <a:rPr lang="cs-CZ" dirty="0" smtClean="0"/>
              <a:t>30. září 2011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/>
              <a:t>Ostravská policie obvinila dvaačtyřicetiletou ženu z týrání svých čtyř dětí. Roky jim</a:t>
            </a:r>
          </a:p>
          <a:p>
            <a:pPr>
              <a:buNone/>
            </a:pPr>
            <a:r>
              <a:rPr lang="cs-CZ" i="1" dirty="0" smtClean="0"/>
              <a:t>vulgárně nadávala a psychicky je týrala. Schovávala jim hračky, zničila jim mobilní </a:t>
            </a:r>
          </a:p>
          <a:p>
            <a:pPr>
              <a:buNone/>
            </a:pPr>
            <a:r>
              <a:rPr lang="cs-CZ" i="1" dirty="0" smtClean="0"/>
              <a:t>telefon a oblečení. Kvůli vysokým cenám elektřiny si nesměly večer číst. Žena děti bila tyčí, </a:t>
            </a:r>
          </a:p>
          <a:p>
            <a:pPr>
              <a:buNone/>
            </a:pPr>
            <a:r>
              <a:rPr lang="cs-CZ" i="1" dirty="0" smtClean="0"/>
              <a:t>vařečkou i rukama, jednou až do bezvědomí. 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	Čtyři děti ve věku od šesti do šestnácti let matka podle ostravských kriminalistů týrala od roku</a:t>
            </a:r>
          </a:p>
          <a:p>
            <a:pPr>
              <a:buNone/>
            </a:pPr>
            <a:r>
              <a:rPr lang="cs-CZ" i="1" dirty="0" smtClean="0"/>
              <a:t>2007 až do poloviny roku 2010. "Matka děti nepřiměřeně trestala a psychicky týrala. Například jim </a:t>
            </a:r>
          </a:p>
          <a:p>
            <a:pPr>
              <a:buNone/>
            </a:pPr>
            <a:r>
              <a:rPr lang="cs-CZ" i="1" dirty="0" smtClean="0"/>
              <a:t>znemožňovala, aby si mohly hrát. Schovávala jim hračky nebo je naopak umisťovala tak, aby je</a:t>
            </a:r>
          </a:p>
          <a:p>
            <a:pPr>
              <a:buNone/>
            </a:pPr>
            <a:r>
              <a:rPr lang="cs-CZ" i="1" dirty="0" smtClean="0"/>
              <a:t>mohly pouze vidět, ale nemohly si s nimi hrát," popsala mluvčí ostravské policie Gabriela</a:t>
            </a:r>
          </a:p>
          <a:p>
            <a:pPr>
              <a:buNone/>
            </a:pPr>
            <a:r>
              <a:rPr lang="cs-CZ" i="1" dirty="0" err="1" smtClean="0"/>
              <a:t>Holčáková</a:t>
            </a:r>
            <a:r>
              <a:rPr lang="cs-CZ" i="1" dirty="0" smtClean="0"/>
              <a:t>.		</a:t>
            </a:r>
          </a:p>
          <a:p>
            <a:pPr>
              <a:buNone/>
            </a:pPr>
            <a:r>
              <a:rPr lang="cs-CZ" i="1" dirty="0" smtClean="0"/>
              <a:t>	Žena děti nepřiměřeně fyzicky trestala. Nezdráhala se uhodit je vařečkou i tyčí, mnohdy děti</a:t>
            </a:r>
          </a:p>
          <a:p>
            <a:pPr>
              <a:buNone/>
            </a:pPr>
            <a:r>
              <a:rPr lang="cs-CZ" i="1" dirty="0" smtClean="0"/>
              <a:t>utrpěly hematomy a další zranění. Po jednom z útoků zůstalo jedno dítě ležet v bezvědomí. </a:t>
            </a:r>
          </a:p>
          <a:p>
            <a:pPr>
              <a:buNone/>
            </a:pPr>
            <a:r>
              <a:rPr lang="cs-CZ" i="1" dirty="0" smtClean="0"/>
              <a:t>"Nechala jej bez zájmu ležet a nijak mu nepomohla," uvedla </a:t>
            </a:r>
            <a:r>
              <a:rPr lang="cs-CZ" i="1" dirty="0" err="1" smtClean="0"/>
              <a:t>Holčáková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Matka také nutila děti přehnaně uklízet. "Pokud ale nebyla s úklidem spokojena, musela </a:t>
            </a:r>
            <a:r>
              <a:rPr lang="cs-CZ" i="1" dirty="0" err="1" smtClean="0"/>
              <a:t>děcka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uklízet znovu," řekla </a:t>
            </a:r>
            <a:r>
              <a:rPr lang="cs-CZ" i="1" dirty="0" err="1" smtClean="0"/>
              <a:t>Holčáková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	Na násilí na dětech upozornila sociální pracovnice, děti už jsou v dětském domově.</a:t>
            </a:r>
          </a:p>
          <a:p>
            <a:pPr>
              <a:buNone/>
            </a:pPr>
            <a:r>
              <a:rPr lang="cs-CZ" i="1" dirty="0" smtClean="0"/>
              <a:t>Kriminalisté ženu obvinili ze zločinu týrání svěřené osoby a hrozí jí tak trest odnětí svobody od </a:t>
            </a:r>
          </a:p>
          <a:p>
            <a:pPr>
              <a:buNone/>
            </a:pPr>
            <a:r>
              <a:rPr lang="cs-CZ" i="1" dirty="0" smtClean="0"/>
              <a:t>dvou do osmi let.</a:t>
            </a:r>
            <a:r>
              <a:rPr lang="cs-CZ" dirty="0" smtClean="0">
                <a:hlinkClick r:id="rId2" action="ppaction://hlinksldjump"/>
              </a:rPr>
              <a:t>⁶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Aktualita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Návrhy a diskuze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 mohu pomáhat seniorům?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Jak mohu pomoci týranému dítěti?</a:t>
            </a:r>
          </a:p>
          <a:p>
            <a:endParaRPr lang="cs-CZ" dirty="0"/>
          </a:p>
        </p:txBody>
      </p:sp>
      <p:pic>
        <p:nvPicPr>
          <p:cNvPr id="4" name="Picture 2" descr="C:\Program Files\Microsoft Office\MEDIA\CAGCAT10\j0284916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4786322"/>
            <a:ext cx="2699169" cy="1785950"/>
          </a:xfrm>
          <a:prstGeom prst="rect">
            <a:avLst/>
          </a:prstGeom>
          <a:noFill/>
        </p:spPr>
      </p:pic>
      <p:pic>
        <p:nvPicPr>
          <p:cNvPr id="2050" name="Picture 2" descr="C:\Program Files\Microsoft Office\MEDIA\CAGCAT10\j0234687.gif">
            <a:hlinkClick r:id="rId2" action="ppaction://hlinksldjump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797453">
            <a:off x="352787" y="1346728"/>
            <a:ext cx="1228725" cy="723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150059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000" dirty="0" smtClean="0"/>
              <a:t>SOS dětské vesničky 	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Je to typ náhradní rodinné péče, 					pěstounství končí dosažením plnoletosti. 				O pěstounství rozhoduje soud.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2" action="ppaction://hlinksldjump"/>
              </a:rPr>
              <a:t>¹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Dětský domov		Patří k projektům Fondu ohrožených dětí,				jeho cílem je nabídnout dětem 					přechodnou  rodinnou péči namísto 				pobytu v dětském domově. Na dobu, dokud 			se nemohou vrátit do své rodiny, či není 				nalezena trvalá náhradní rodina.</a:t>
            </a:r>
            <a:r>
              <a:rPr lang="cs-CZ" sz="2000" dirty="0" smtClean="0">
                <a:latin typeface="Times New Roman"/>
                <a:cs typeface="Times New Roman"/>
                <a:hlinkClick r:id="rId2" action="ppaction://hlinksldjump"/>
              </a:rPr>
              <a:t>²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Adopce			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Osvojení je typ náhradní rodinné péče. Jde 				o akt, kdy dospělí přijme cizí dítě za vlastní.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Times New Roman"/>
                <a:cs typeface="Times New Roman"/>
                <a:hlinkClick r:id="rId2" action="ppaction://hlinksldjump"/>
              </a:rPr>
              <a:t>³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Pěstounská péče	Je to forma náhradní rodinné péče o děti bez 			(fungujících) rodin, které není možno 				adoptovat. Dítě je připravováno společně s 				pěstouny cíleně na samostatný život.</a:t>
            </a:r>
            <a:r>
              <a:rPr lang="cs-CZ" sz="2000" dirty="0" smtClean="0">
                <a:latin typeface="Calibri"/>
                <a:hlinkClick r:id="rId2" action="ppaction://hlinksldjump"/>
              </a:rPr>
              <a:t>⁴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Klokánek 		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Je to druh školského zařízení, kam jsou			 	umísťovány děti od 3 do18 let.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Calibri"/>
                <a:hlinkClick r:id="rId2" action="ppaction://hlinksldjump"/>
              </a:rPr>
              <a:t>⁵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Spoj pojmy, které k sobě patří</a:t>
            </a:r>
            <a:endParaRPr lang="cs-CZ" dirty="0"/>
          </a:p>
        </p:txBody>
      </p:sp>
      <p:pic>
        <p:nvPicPr>
          <p:cNvPr id="2051" name="Picture 3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276872"/>
            <a:ext cx="922630" cy="923544"/>
          </a:xfrm>
          <a:prstGeom prst="rect">
            <a:avLst/>
          </a:prstGeom>
          <a:noFill/>
        </p:spPr>
      </p:pic>
      <p:pic>
        <p:nvPicPr>
          <p:cNvPr id="2057" name="Picture 9" descr="C:\Users\Učitel\AppData\Local\Microsoft\Windows\Temporary Internet Files\Content.IE5\M9M4YI4J\MP9004384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79" y="5589240"/>
            <a:ext cx="1900425" cy="126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150059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000" dirty="0" smtClean="0"/>
              <a:t>Pěstounská péče	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Je to typ náhradní rodinné péče, 					pěstounství končí dosažením plnoletosti. 				O pěstounství rozhoduje soud.¹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Klokánek 		Patří k projektům Fondu ohrožených dětí,				jeho cílem je nabídnout dětem 					přechodnou  rodinnou péči namísto 				pobytu v dětském domově. Na dobu, dokud 			se nemohou vrátit do své rodiny, či není 				nalezena trvalá náhradní rodina.</a:t>
            </a:r>
            <a:r>
              <a:rPr lang="cs-CZ" sz="2000" dirty="0" smtClean="0">
                <a:latin typeface="Times New Roman"/>
                <a:cs typeface="Times New Roman"/>
              </a:rPr>
              <a:t>²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Adopce			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Osvojení je typ náhradní rodinné péče. Jde 				o akt, kdy dospělí přijme cizí dítě za vlastní.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Times New Roman"/>
                <a:cs typeface="Times New Roman"/>
              </a:rPr>
              <a:t>³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SOS dětské vesničky 	Je to forma náhradní rodinné péče o děti bez 			(fungujících) rodin, které není možno 				adoptovat. Dítě je připravováno společně s 				pěstouny cíleně na samostatný život.</a:t>
            </a:r>
            <a:r>
              <a:rPr lang="cs-CZ" sz="2000" dirty="0" smtClean="0">
                <a:latin typeface="Calibri"/>
              </a:rPr>
              <a:t>⁴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Dětský domov		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Je to druh školského zařízení, kam jsou			 	umísťovány děti od 3 do18 let.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Calibri"/>
              </a:rPr>
              <a:t>⁵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Spoj pojmy, které k sobě patří- oprava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Co můžu udělat, když vím, že kamarád je týrán?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2"/>
          </p:nvPr>
        </p:nvGraphicFramePr>
        <p:xfrm>
          <a:off x="457200" y="1444624"/>
          <a:ext cx="4040188" cy="46990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40188"/>
              </a:tblGrid>
              <a:tr h="46990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Např.</a:t>
            </a:r>
          </a:p>
          <a:p>
            <a:r>
              <a:rPr lang="cs-CZ" dirty="0" smtClean="0"/>
              <a:t>Volám na linku důvěry</a:t>
            </a:r>
          </a:p>
          <a:p>
            <a:pPr>
              <a:buNone/>
            </a:pPr>
            <a:r>
              <a:rPr lang="cs-CZ" dirty="0" smtClean="0"/>
              <a:t>(241 484 149)</a:t>
            </a:r>
          </a:p>
          <a:p>
            <a:r>
              <a:rPr lang="cs-CZ" dirty="0" smtClean="0"/>
              <a:t>Poradím se jiným dospělým, svěřím se učiteli</a:t>
            </a:r>
          </a:p>
          <a:p>
            <a:r>
              <a:rPr lang="cs-CZ" dirty="0" smtClean="0"/>
              <a:t>Kontaktuji sociální úřad- odbor péče o dítě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 descr="Zobrazit podrobnosti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980728"/>
            <a:ext cx="914400" cy="914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1- Pěstounská péče </a:t>
            </a:r>
            <a:r>
              <a:rPr lang="en-US" dirty="0" smtClean="0"/>
              <a:t>[</a:t>
            </a:r>
            <a:r>
              <a:rPr lang="cs-CZ" dirty="0" smtClean="0"/>
              <a:t>on-line</a:t>
            </a:r>
            <a:r>
              <a:rPr lang="en-US" dirty="0" smtClean="0"/>
              <a:t>]</a:t>
            </a:r>
            <a:r>
              <a:rPr lang="cs-CZ" dirty="0" smtClean="0"/>
              <a:t>.1.10.2011 </a:t>
            </a:r>
            <a:r>
              <a:rPr lang="en-US" dirty="0" smtClean="0"/>
              <a:t>[</a:t>
            </a:r>
            <a:r>
              <a:rPr lang="cs-CZ" dirty="0" smtClean="0"/>
              <a:t>2011-10-23</a:t>
            </a:r>
            <a:r>
              <a:rPr lang="en-US" dirty="0" smtClean="0"/>
              <a:t>]</a:t>
            </a:r>
            <a:r>
              <a:rPr lang="cs-CZ" dirty="0" smtClean="0"/>
              <a:t>. Přístupné z www: </a:t>
            </a:r>
            <a:r>
              <a:rPr lang="cs-CZ" u="sng" dirty="0" smtClean="0">
                <a:hlinkClick r:id="rId2"/>
              </a:rPr>
              <a:t>http://cs.wikipedia.org/wiki/P%C4%9Bstounsk%C3%A1_p%C3%A9%C4%8De</a:t>
            </a:r>
            <a:endParaRPr lang="cs-CZ" dirty="0" smtClean="0"/>
          </a:p>
          <a:p>
            <a:r>
              <a:rPr lang="cs-CZ" dirty="0" smtClean="0"/>
              <a:t>2- Klokánek </a:t>
            </a:r>
            <a:r>
              <a:rPr lang="en-US" dirty="0" smtClean="0"/>
              <a:t>[</a:t>
            </a:r>
            <a:r>
              <a:rPr lang="cs-CZ" dirty="0" smtClean="0"/>
              <a:t>on-line</a:t>
            </a:r>
            <a:r>
              <a:rPr lang="en-US" dirty="0" smtClean="0"/>
              <a:t>]</a:t>
            </a:r>
            <a:r>
              <a:rPr lang="cs-CZ" dirty="0" smtClean="0"/>
              <a:t>. 2011 </a:t>
            </a:r>
            <a:r>
              <a:rPr lang="en-US" dirty="0" smtClean="0"/>
              <a:t>[</a:t>
            </a:r>
            <a:r>
              <a:rPr lang="cs-CZ" dirty="0" smtClean="0"/>
              <a:t>2011-10-23</a:t>
            </a:r>
            <a:r>
              <a:rPr lang="en-US" dirty="0" smtClean="0"/>
              <a:t>]</a:t>
            </a:r>
            <a:r>
              <a:rPr lang="cs-CZ" dirty="0" smtClean="0"/>
              <a:t>. Přístupné z www: </a:t>
            </a:r>
            <a:r>
              <a:rPr lang="cs-CZ" u="sng" dirty="0" smtClean="0">
                <a:hlinkClick r:id="rId3"/>
              </a:rPr>
              <a:t>http://zdravemesto.litomerice.cz/kontakty/komise-pzm-a-ma-21/59-ostatni-organizace/28-fond-ohrozenych-deti-klokanek.html</a:t>
            </a:r>
            <a:endParaRPr lang="cs-CZ" dirty="0" smtClean="0"/>
          </a:p>
          <a:p>
            <a:r>
              <a:rPr lang="cs-CZ" dirty="0" smtClean="0"/>
              <a:t>3- Adopce </a:t>
            </a:r>
            <a:r>
              <a:rPr lang="en-US" dirty="0" smtClean="0"/>
              <a:t>[</a:t>
            </a:r>
            <a:r>
              <a:rPr lang="cs-CZ" dirty="0" smtClean="0"/>
              <a:t>on-line</a:t>
            </a:r>
            <a:r>
              <a:rPr lang="en-US" dirty="0" smtClean="0"/>
              <a:t>]</a:t>
            </a:r>
            <a:r>
              <a:rPr lang="cs-CZ" dirty="0" smtClean="0"/>
              <a:t>. 13.9.2011 </a:t>
            </a:r>
            <a:r>
              <a:rPr lang="en-US" dirty="0" smtClean="0"/>
              <a:t>[</a:t>
            </a:r>
            <a:r>
              <a:rPr lang="cs-CZ" dirty="0" smtClean="0"/>
              <a:t>2011-10-23</a:t>
            </a:r>
            <a:r>
              <a:rPr lang="en-US" dirty="0" smtClean="0"/>
              <a:t>]</a:t>
            </a:r>
            <a:r>
              <a:rPr lang="cs-CZ" dirty="0" smtClean="0"/>
              <a:t>. Přístupné z www: </a:t>
            </a:r>
            <a:r>
              <a:rPr lang="cs-CZ" u="sng" dirty="0" smtClean="0">
                <a:hlinkClick r:id="rId4"/>
              </a:rPr>
              <a:t>http://cs.wikipedia.org/wiki/Adopce</a:t>
            </a:r>
            <a:r>
              <a:rPr lang="cs-CZ" u="sng" dirty="0" smtClean="0"/>
              <a:t> </a:t>
            </a:r>
          </a:p>
          <a:p>
            <a:r>
              <a:rPr lang="cs-CZ" dirty="0" smtClean="0"/>
              <a:t>4- SOS dětské vesničky </a:t>
            </a:r>
            <a:r>
              <a:rPr lang="en-US" dirty="0" smtClean="0"/>
              <a:t>[</a:t>
            </a:r>
            <a:r>
              <a:rPr lang="cs-CZ" dirty="0" smtClean="0"/>
              <a:t>on-line</a:t>
            </a:r>
            <a:r>
              <a:rPr lang="en-US" dirty="0" smtClean="0"/>
              <a:t>]</a:t>
            </a:r>
            <a:r>
              <a:rPr lang="cs-CZ" dirty="0" smtClean="0"/>
              <a:t>. 2011 </a:t>
            </a:r>
            <a:r>
              <a:rPr lang="en-US" dirty="0" smtClean="0"/>
              <a:t>[</a:t>
            </a:r>
            <a:r>
              <a:rPr lang="cs-CZ" dirty="0" smtClean="0"/>
              <a:t>2011-10-23</a:t>
            </a:r>
            <a:r>
              <a:rPr lang="en-US" dirty="0" smtClean="0"/>
              <a:t>]</a:t>
            </a:r>
            <a:r>
              <a:rPr lang="cs-CZ" dirty="0" smtClean="0"/>
              <a:t>. Přístupné z www: </a:t>
            </a:r>
            <a:r>
              <a:rPr lang="cs-CZ" dirty="0" smtClean="0">
                <a:hlinkClick r:id="rId5"/>
              </a:rPr>
              <a:t>http://www.sos-vesnicky.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 smtClean="0"/>
              <a:t>5- Dětský domov </a:t>
            </a:r>
            <a:r>
              <a:rPr lang="en-US" dirty="0" smtClean="0"/>
              <a:t>[</a:t>
            </a:r>
            <a:r>
              <a:rPr lang="cs-CZ" dirty="0" smtClean="0"/>
              <a:t>on-line</a:t>
            </a:r>
            <a:r>
              <a:rPr lang="en-US" dirty="0" smtClean="0"/>
              <a:t>]</a:t>
            </a:r>
            <a:r>
              <a:rPr lang="cs-CZ" dirty="0" smtClean="0"/>
              <a:t>. 4.9.2011 </a:t>
            </a:r>
            <a:r>
              <a:rPr lang="en-US" dirty="0" smtClean="0"/>
              <a:t>[</a:t>
            </a:r>
            <a:r>
              <a:rPr lang="cs-CZ" dirty="0" smtClean="0"/>
              <a:t>2011-10-23</a:t>
            </a:r>
            <a:r>
              <a:rPr lang="en-US" dirty="0" smtClean="0"/>
              <a:t>]</a:t>
            </a:r>
            <a:r>
              <a:rPr lang="cs-CZ" dirty="0" smtClean="0"/>
              <a:t>. Přístupné z www: </a:t>
            </a:r>
            <a:r>
              <a:rPr lang="cs-CZ" u="sng" dirty="0" smtClean="0">
                <a:hlinkClick r:id="rId6"/>
              </a:rPr>
              <a:t>http://cs.wikipedia.org/wiki/D%C4%9Btsk%C3%BD_domov</a:t>
            </a:r>
            <a:endParaRPr lang="cs-CZ" u="sng" dirty="0" smtClean="0"/>
          </a:p>
          <a:p>
            <a:r>
              <a:rPr lang="cs-CZ" dirty="0" smtClean="0"/>
              <a:t>6- </a:t>
            </a:r>
            <a:r>
              <a:rPr lang="cs-CZ" i="1" dirty="0" smtClean="0"/>
              <a:t>Bití tyčí, ničení oblečení i zákaz čtení. Matka roky týrala čtyři děti</a:t>
            </a:r>
            <a:r>
              <a:rPr lang="cs-CZ" dirty="0" smtClean="0"/>
              <a:t> [on-line]. 1999-2011 [2011-10-23]. Přístupný z www: </a:t>
            </a:r>
            <a:r>
              <a:rPr lang="cs-CZ" u="sng" dirty="0" smtClean="0">
                <a:hlinkClick r:id="rId7"/>
              </a:rPr>
              <a:t>http://zpravy.idnes.cz/biti-tyci-niceni-obleceni-i-zakaz-cteni-matka-roky-tyrala-ctyri-deti-1py-/krimi.aspx?c=A110930_122302_ostrava-zpravy_cem</a:t>
            </a:r>
            <a:endParaRPr lang="cs-CZ" dirty="0" smtClean="0"/>
          </a:p>
          <a:p>
            <a:r>
              <a:rPr lang="cs-CZ" dirty="0" smtClean="0"/>
              <a:t> Klipart </a:t>
            </a:r>
            <a:r>
              <a:rPr lang="en-US" dirty="0" smtClean="0"/>
              <a:t>[</a:t>
            </a:r>
            <a:r>
              <a:rPr lang="cs-CZ" dirty="0" smtClean="0"/>
              <a:t>on-line</a:t>
            </a:r>
            <a:r>
              <a:rPr lang="en-US" dirty="0" smtClean="0"/>
              <a:t>]</a:t>
            </a:r>
            <a:r>
              <a:rPr lang="cs-CZ" dirty="0" smtClean="0"/>
              <a:t>. 2011 </a:t>
            </a:r>
            <a:r>
              <a:rPr lang="en-US" dirty="0" smtClean="0"/>
              <a:t>[</a:t>
            </a:r>
            <a:r>
              <a:rPr lang="cs-CZ" dirty="0" smtClean="0"/>
              <a:t>cit. 2011-10-24</a:t>
            </a:r>
            <a:r>
              <a:rPr lang="en-US" dirty="0" smtClean="0"/>
              <a:t>]</a:t>
            </a:r>
            <a:r>
              <a:rPr lang="cs-CZ" dirty="0" smtClean="0"/>
              <a:t>. Dostupný z www: </a:t>
            </a:r>
            <a:r>
              <a:rPr lang="cs-CZ" dirty="0" smtClean="0">
                <a:hlinkClick r:id="rId8"/>
              </a:rPr>
              <a:t>http://office.</a:t>
            </a:r>
            <a:r>
              <a:rPr lang="cs-CZ" dirty="0" err="1" smtClean="0">
                <a:hlinkClick r:id="rId8"/>
              </a:rPr>
              <a:t>microsoft.com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cs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/?CTT=97</a:t>
            </a:r>
            <a:endParaRPr lang="cs-CZ" dirty="0" smtClean="0"/>
          </a:p>
          <a:p>
            <a:r>
              <a:rPr lang="cs-CZ" dirty="0" smtClean="0"/>
              <a:t>Galerie Klipart. Microsoft Office</a:t>
            </a:r>
          </a:p>
          <a:p>
            <a:r>
              <a:rPr lang="cs-CZ" dirty="0" smtClean="0"/>
              <a:t>Klipart </a:t>
            </a:r>
            <a:r>
              <a:rPr lang="en-US" dirty="0" smtClean="0"/>
              <a:t>[</a:t>
            </a:r>
            <a:r>
              <a:rPr lang="cs-CZ" dirty="0" smtClean="0"/>
              <a:t>on-line</a:t>
            </a:r>
            <a:r>
              <a:rPr lang="en-US" dirty="0" smtClean="0"/>
              <a:t>]</a:t>
            </a:r>
            <a:r>
              <a:rPr lang="cs-CZ" dirty="0" smtClean="0"/>
              <a:t>. 2011 </a:t>
            </a:r>
            <a:r>
              <a:rPr lang="en-US" dirty="0" smtClean="0"/>
              <a:t>[</a:t>
            </a:r>
            <a:r>
              <a:rPr lang="cs-CZ" dirty="0" smtClean="0"/>
              <a:t>cit. 2011-10-24</a:t>
            </a:r>
            <a:r>
              <a:rPr lang="en-US" dirty="0" smtClean="0"/>
              <a:t>]</a:t>
            </a:r>
            <a:r>
              <a:rPr lang="cs-CZ" dirty="0" smtClean="0"/>
              <a:t>. Dostupný z www:  </a:t>
            </a:r>
            <a:r>
              <a:rPr lang="cs-CZ" dirty="0" smtClean="0">
                <a:hlinkClick r:id="rId9"/>
              </a:rPr>
              <a:t>http://office.</a:t>
            </a:r>
            <a:r>
              <a:rPr lang="cs-CZ" dirty="0" err="1" smtClean="0">
                <a:hlinkClick r:id="rId9"/>
              </a:rPr>
              <a:t>microsoft.com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cs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results.aspx</a:t>
            </a:r>
            <a:r>
              <a:rPr lang="cs-CZ" dirty="0" smtClean="0">
                <a:hlinkClick r:id="rId9"/>
              </a:rPr>
              <a:t>?ex=2&amp;</a:t>
            </a:r>
            <a:r>
              <a:rPr lang="cs-CZ" dirty="0" err="1" smtClean="0">
                <a:hlinkClick r:id="rId9"/>
              </a:rPr>
              <a:t>qu</a:t>
            </a:r>
            <a:r>
              <a:rPr lang="cs-CZ" dirty="0" smtClean="0">
                <a:hlinkClick r:id="rId9"/>
              </a:rPr>
              <a:t>=telefon#</a:t>
            </a:r>
            <a:r>
              <a:rPr lang="cs-CZ" dirty="0" err="1" smtClean="0">
                <a:hlinkClick r:id="rId9"/>
              </a:rPr>
              <a:t>ai</a:t>
            </a:r>
            <a:r>
              <a:rPr lang="cs-CZ" dirty="0" smtClean="0">
                <a:hlinkClick r:id="rId9"/>
              </a:rPr>
              <a:t>:MP900422352|</a:t>
            </a:r>
            <a:r>
              <a:rPr lang="cs-CZ" dirty="0" err="1" smtClean="0">
                <a:hlinkClick r:id="rId9"/>
              </a:rPr>
              <a:t>mt</a:t>
            </a:r>
            <a:r>
              <a:rPr lang="cs-CZ" dirty="0" smtClean="0">
                <a:hlinkClick r:id="rId9"/>
              </a:rPr>
              <a:t>:0|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42910" y="1571616"/>
          <a:ext cx="6613538" cy="4080797"/>
        </p:xfrm>
        <a:graphic>
          <a:graphicData uri="http://schemas.openxmlformats.org/drawingml/2006/table">
            <a:tbl>
              <a:tblPr/>
              <a:tblGrid>
                <a:gridCol w="1857388"/>
                <a:gridCol w="4756150"/>
              </a:tblGrid>
              <a:tr h="307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270510" algn="l"/>
                        </a:tabLst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Prezentace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je určena pro sedmý ročník ZŠ a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slouží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 výkladu </a:t>
                      </a:r>
                      <a:endParaRPr lang="cs-CZ" sz="1100" dirty="0" smtClean="0">
                        <a:solidFill>
                          <a:schemeClr val="tx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270510" algn="l"/>
                        </a:tabLst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opakování daného tématu.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70510" algn="l"/>
                        </a:tabLst>
                      </a:pPr>
                      <a:r>
                        <a:rPr lang="cs-CZ" sz="11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Sandra Tichá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362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1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Čeština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2046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70510" algn="l"/>
                        </a:tabLst>
                      </a:pPr>
                      <a:r>
                        <a:rPr lang="cs-CZ" sz="11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Žák</a:t>
                      </a:r>
                      <a:r>
                        <a:rPr lang="cs-CZ" sz="1100" baseline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zhodnotí a na příkladech doloží význam vzájemné solidarity mezi lidmi, vyjádří své možnosti, jak by mohl v případech potřeby pomáhat lidem v nouzi</a:t>
                      </a:r>
                      <a:endParaRPr lang="cs-CZ" sz="11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963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70510" algn="l"/>
                        </a:tabLst>
                      </a:pPr>
                      <a:r>
                        <a:rPr lang="cs-CZ" sz="11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l</a:t>
                      </a:r>
                      <a:r>
                        <a:rPr lang="cs-CZ" sz="110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idé </a:t>
                      </a:r>
                      <a:r>
                        <a:rPr lang="cs-CZ" sz="11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 nouzi,</a:t>
                      </a:r>
                      <a:r>
                        <a:rPr lang="cs-CZ" sz="1100" baseline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potřební lidé, pomoc, děti </a:t>
                      </a:r>
                      <a:endParaRPr lang="cs-CZ" sz="11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1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Prezentace</a:t>
                      </a:r>
                      <a:endParaRPr lang="cs-CZ" sz="11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Druh </a:t>
                      </a:r>
                      <a:r>
                        <a:rPr lang="cs-CZ" sz="1200" b="1" dirty="0" err="1">
                          <a:latin typeface="Times New Roman"/>
                          <a:ea typeface="Times New Roman"/>
                          <a:cs typeface="Times New Roman"/>
                        </a:rPr>
                        <a:t>interaktivity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1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Výklad</a:t>
                      </a:r>
                      <a:r>
                        <a:rPr lang="cs-CZ" sz="1100" baseline="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a opakování</a:t>
                      </a:r>
                      <a:endParaRPr lang="cs-CZ" sz="11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1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Žák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1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základní vzdělávání – druhý stupeň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1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12 – 13 let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53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Celková velikost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305</a:t>
                      </a:r>
                      <a:r>
                        <a:rPr lang="cs-CZ" sz="11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1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kB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zahrnuje aktualitu, výklad a opakování. Výklad je ale provázen všemi diskuzemi a činnostmi, které žáci plní.</a:t>
            </a:r>
          </a:p>
          <a:p>
            <a:r>
              <a:rPr lang="cs-CZ" dirty="0" smtClean="0"/>
              <a:t>Snímek 2- Aktualita, je vhodné společně přečíst a diskutovat o problematice. Aktualita má vyvolat diskuzi.</a:t>
            </a:r>
          </a:p>
          <a:p>
            <a:r>
              <a:rPr lang="cs-CZ" dirty="0" smtClean="0"/>
              <a:t>Snímek 3 – Návrhy a diskuze, dvě základní otázky použiji pro </a:t>
            </a:r>
            <a:r>
              <a:rPr lang="cs-CZ" dirty="0" err="1" smtClean="0"/>
              <a:t>brainstroming</a:t>
            </a:r>
            <a:r>
              <a:rPr lang="cs-CZ" dirty="0" smtClean="0"/>
              <a:t>- děti sami vymýšlejí, jak mohou pomáhat, a chodí zapisovat na tabuli.</a:t>
            </a:r>
          </a:p>
          <a:p>
            <a:r>
              <a:rPr lang="cs-CZ" dirty="0" smtClean="0"/>
              <a:t>Snímek 4- Žáci chodí a spojují pojmy s charakteristikou.</a:t>
            </a:r>
          </a:p>
          <a:p>
            <a:r>
              <a:rPr lang="cs-CZ" dirty="0" smtClean="0"/>
              <a:t>Snímek 5- Oprava snímku 4</a:t>
            </a:r>
          </a:p>
          <a:p>
            <a:r>
              <a:rPr lang="cs-CZ" dirty="0" smtClean="0"/>
              <a:t>Snímek 6 – Nejprve využívám opět k </a:t>
            </a:r>
            <a:r>
              <a:rPr lang="cs-CZ" dirty="0" err="1" smtClean="0"/>
              <a:t>brainstromingu</a:t>
            </a:r>
            <a:r>
              <a:rPr lang="cs-CZ" dirty="0" smtClean="0"/>
              <a:t>, žáci chodí a píší odpovědi na otázku. Pak je teprve vhodné ukázat vlastní příklady toho, co můžu dělat.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199</TotalTime>
  <Words>447</Words>
  <Application>Microsoft Office PowerPoint</Application>
  <PresentationFormat>Předvádění na obrazovce (4:3)</PresentationFormat>
  <Paragraphs>112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Aktualita</vt:lpstr>
      <vt:lpstr>Návrhy a diskuze</vt:lpstr>
      <vt:lpstr>Spoj pojmy, které k sobě patří</vt:lpstr>
      <vt:lpstr>Spoj pojmy, které k sobě patří- oprava</vt:lpstr>
      <vt:lpstr>Co můžu udělat, když vím, že kamarád je týrán?</vt:lpstr>
      <vt:lpstr>Použité zdroje</vt:lpstr>
      <vt:lpstr>Shrnutí</vt:lpstr>
      <vt:lpstr>Metodická poznámka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Dalibor</dc:creator>
  <cp:lastModifiedBy>Základní škola Ostrovní</cp:lastModifiedBy>
  <cp:revision>24</cp:revision>
  <dcterms:created xsi:type="dcterms:W3CDTF">2011-10-10T02:52:55Z</dcterms:created>
  <dcterms:modified xsi:type="dcterms:W3CDTF">2012-03-08T09:07:11Z</dcterms:modified>
</cp:coreProperties>
</file>