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64" r:id="rId5"/>
    <p:sldId id="262" r:id="rId6"/>
    <p:sldId id="263" r:id="rId7"/>
    <p:sldId id="265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FDA1C3D-2B71-4391-971B-74CA1E5DBE00}">
          <p14:sldIdLst>
            <p14:sldId id="266"/>
            <p14:sldId id="256"/>
            <p14:sldId id="257"/>
            <p14:sldId id="264"/>
            <p14:sldId id="262"/>
            <p14:sldId id="263"/>
            <p14:sldId id="265"/>
            <p14:sldId id="267"/>
          </p14:sldIdLst>
        </p14:section>
        <p14:section name="Oddíl bez názvu" id="{533028FC-6D98-4ECD-BE3B-EF9E8DBA692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942928D-F682-49C8-8CE2-52DB6C3B4F7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0C1D42D-7232-4F9C-ABE4-9177DCB142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48185" y="3068960"/>
            <a:ext cx="71557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dirty="0" smtClean="0"/>
              <a:t>VY_12_INOVACE_02_13_Literatura </a:t>
            </a:r>
            <a:r>
              <a:rPr lang="cs-CZ" dirty="0"/>
              <a:t>v životě </a:t>
            </a:r>
            <a:r>
              <a:rPr lang="cs-CZ" dirty="0" smtClean="0"/>
              <a:t>dětí</a:t>
            </a:r>
          </a:p>
          <a:p>
            <a:pPr algn="ctr">
              <a:defRPr/>
            </a:pPr>
            <a:r>
              <a:rPr lang="cs-CZ" dirty="0" smtClean="0"/>
              <a:t>Vzdělávací </a:t>
            </a:r>
            <a:r>
              <a:rPr lang="cs-CZ" dirty="0"/>
              <a:t>oblast: Jazyk a jazyková </a:t>
            </a:r>
            <a:r>
              <a:rPr lang="cs-CZ" dirty="0" smtClean="0"/>
              <a:t>komunikace - 1. a 2</a:t>
            </a:r>
            <a:r>
              <a:rPr lang="cs-CZ" dirty="0"/>
              <a:t>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</a:t>
            </a:r>
            <a:r>
              <a:rPr lang="cs-CZ" dirty="0" smtClean="0"/>
              <a:t>celek: Pohádky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03980" y="4869160"/>
            <a:ext cx="7200000" cy="108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je určena k procvičování čtení s </a:t>
            </a:r>
            <a:r>
              <a:rPr lang="cs-CZ" dirty="0" smtClean="0"/>
              <a:t>porozuměním. Obsahuje pracovní aktivity pro </a:t>
            </a:r>
            <a:r>
              <a:rPr lang="cs-CZ" dirty="0" smtClean="0"/>
              <a:t>žáky . 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106614" y="1943833"/>
            <a:ext cx="699736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Pohádky, pohádkové postavy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844235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04868" y="752284"/>
            <a:ext cx="293426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Pohádky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0855" y="1788682"/>
            <a:ext cx="87309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800" dirty="0" smtClean="0"/>
              <a:t> Vystupují v nich nadpřirozené bytosti, které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pomáhají nebo škodí ( čarodějnice, draci, víly … )</a:t>
            </a:r>
          </a:p>
          <a:p>
            <a:pPr marL="285750" indent="-285750"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800" dirty="0" smtClean="0"/>
              <a:t> Objevují  se v nich kouzelné předměty (prsten,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klobouk, ubrousek</a:t>
            </a:r>
            <a:r>
              <a:rPr lang="cs-CZ" sz="2800" dirty="0"/>
              <a:t>, </a:t>
            </a:r>
            <a:r>
              <a:rPr lang="cs-CZ" sz="2800" dirty="0" smtClean="0"/>
              <a:t>kouzelná hůlka …)</a:t>
            </a:r>
          </a:p>
          <a:p>
            <a:pPr marL="285750" indent="-285750"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800" dirty="0" smtClean="0"/>
              <a:t> Dobro </a:t>
            </a:r>
            <a:r>
              <a:rPr lang="cs-CZ" sz="2800" dirty="0"/>
              <a:t>vítězí nad zlem</a:t>
            </a:r>
            <a:endParaRPr lang="cs-CZ" sz="2800" dirty="0" smtClean="0"/>
          </a:p>
          <a:p>
            <a:pPr marL="285750" indent="-285750">
              <a:lnSpc>
                <a:spcPct val="150000"/>
              </a:lnSpc>
              <a:buFont typeface="Courier New" pitchFamily="49" charset="0"/>
              <a:buChar char="o"/>
            </a:pPr>
            <a:r>
              <a:rPr lang="cs-CZ" sz="2800" dirty="0" smtClean="0"/>
              <a:t> Čtení pohádek přináší radost </a:t>
            </a:r>
            <a:r>
              <a:rPr lang="cs-CZ" sz="2800" dirty="0"/>
              <a:t>i poučení</a:t>
            </a:r>
          </a:p>
          <a:p>
            <a:endParaRPr lang="cs-CZ" dirty="0"/>
          </a:p>
        </p:txBody>
      </p:sp>
      <p:pic>
        <p:nvPicPr>
          <p:cNvPr id="6" name="Picture 2" descr="Rytí&amp;rcaron; vycházející z pohádkové knih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295" y="4779150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29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8450" y="351982"/>
            <a:ext cx="45448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Sestav </a:t>
            </a:r>
            <a:r>
              <a:rPr lang="cs-CZ" sz="2800" b="1" dirty="0"/>
              <a:t>pohádkové dvojice.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31640" y="849637"/>
            <a:ext cx="1656223" cy="51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00B050"/>
                </a:solidFill>
              </a:rPr>
              <a:t>Křemílek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liška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Smolíček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čert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00B0F0"/>
                </a:solidFill>
              </a:rPr>
              <a:t>Rumcajs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vlk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Mařenka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7030A0"/>
                </a:solidFill>
              </a:rPr>
              <a:t>drak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832122" y="1109610"/>
            <a:ext cx="2137593" cy="4896000"/>
          </a:xfrm>
          <a:prstGeom prst="rect">
            <a:avLst/>
          </a:prstGeom>
          <a:solidFill>
            <a:schemeClr val="accent6">
              <a:lumMod val="40000"/>
              <a:lumOff val="60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288376" y="4651312"/>
            <a:ext cx="1067921" cy="4690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Bajaja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0873" y="2305910"/>
            <a:ext cx="2280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Vochomůrka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8507" y="4038041"/>
            <a:ext cx="857029" cy="4690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Káča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96027" y="5216298"/>
            <a:ext cx="1181990" cy="4690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Manka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77687" y="2918417"/>
            <a:ext cx="1319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Jeníček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4491" y="3427324"/>
            <a:ext cx="1845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Budulínek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17533" y="1133744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jelen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33622" y="1656964"/>
            <a:ext cx="1622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kůzlátka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3085" y="3557610"/>
            <a:ext cx="184731" cy="4690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385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6675" y="851130"/>
            <a:ext cx="5906500" cy="52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00B050"/>
                </a:solidFill>
              </a:rPr>
              <a:t>Křemílek            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liška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Smolíček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čert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00B0F0"/>
                </a:solidFill>
              </a:rPr>
              <a:t>Rumcajs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vlk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Mařenka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7030A0"/>
                </a:solidFill>
              </a:rPr>
              <a:t>drak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12060" y="863715"/>
            <a:ext cx="2022926" cy="51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Vochomůrka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Budulínek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jelen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Káča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Manka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kůzlátka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Jeníček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Bajaja</a:t>
            </a: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10815" y="251017"/>
            <a:ext cx="1632439" cy="64918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Řešení.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932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0" y="5641816"/>
            <a:ext cx="9144000" cy="12161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35598" y="565520"/>
            <a:ext cx="3045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správně věty.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3978" y="953725"/>
            <a:ext cx="7848000" cy="460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___________________  bydlela u trpaslíků.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___________________  </a:t>
            </a:r>
            <a:r>
              <a:rPr lang="cs-CZ" sz="2800" dirty="0" smtClean="0"/>
              <a:t>podvedla </a:t>
            </a:r>
            <a:r>
              <a:rPr lang="cs-CZ" sz="2800" dirty="0" err="1" smtClean="0"/>
              <a:t>Budulínka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___________________  </a:t>
            </a:r>
            <a:r>
              <a:rPr lang="cs-CZ" sz="2800" dirty="0"/>
              <a:t>porazil draka.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___________________  loupali perníček.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Slepička zachránila ___________________.                      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Jeskyňky unesly ___________________.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Jiřík vysvobodil </a:t>
            </a:r>
            <a:r>
              <a:rPr lang="cs-CZ" sz="2800" dirty="0"/>
              <a:t>___________________.</a:t>
            </a: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pic>
        <p:nvPicPr>
          <p:cNvPr id="1026" name="Picture 2" descr="C:\Users\q98ew7\Obrázky\Obrázek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45" y="5641816"/>
            <a:ext cx="1347787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Obrázek2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708"/>
          <a:stretch/>
        </p:blipFill>
        <p:spPr bwMode="auto">
          <a:xfrm>
            <a:off x="607545" y="6036658"/>
            <a:ext cx="2303463" cy="564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Obrázek4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562"/>
          <a:stretch/>
        </p:blipFill>
        <p:spPr bwMode="auto">
          <a:xfrm>
            <a:off x="4964355" y="5660214"/>
            <a:ext cx="1273175" cy="55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Obrázek5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695"/>
          <a:stretch/>
        </p:blipFill>
        <p:spPr bwMode="auto">
          <a:xfrm>
            <a:off x="2954799" y="5686603"/>
            <a:ext cx="1865313" cy="54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q98ew7\Obrázky\Obrázek6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828"/>
          <a:stretch/>
        </p:blipFill>
        <p:spPr bwMode="auto">
          <a:xfrm>
            <a:off x="6674716" y="5606789"/>
            <a:ext cx="1925637" cy="548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q98ew7\Obrázky\Obrázek7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944"/>
          <a:stretch/>
        </p:blipFill>
        <p:spPr bwMode="auto">
          <a:xfrm>
            <a:off x="6674716" y="6086752"/>
            <a:ext cx="1931987" cy="57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Obrázek3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747"/>
          <a:stretch/>
        </p:blipFill>
        <p:spPr bwMode="auto">
          <a:xfrm>
            <a:off x="3019834" y="6151893"/>
            <a:ext cx="3316287" cy="601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5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1570" y="683695"/>
            <a:ext cx="3582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Správně doplněné věty.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6644" y="1448780"/>
            <a:ext cx="8260595" cy="55861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>
                <a:solidFill>
                  <a:srgbClr val="FF0000"/>
                </a:solidFill>
              </a:rPr>
              <a:t>Sněhurka</a:t>
            </a:r>
            <a:r>
              <a:rPr lang="cs-CZ" sz="3000" dirty="0" smtClean="0"/>
              <a:t> bydlela u trpaslíků.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solidFill>
                  <a:srgbClr val="FF0000"/>
                </a:solidFill>
              </a:rPr>
              <a:t>Liška</a:t>
            </a:r>
            <a:r>
              <a:rPr lang="cs-CZ" sz="3000" dirty="0"/>
              <a:t> </a:t>
            </a:r>
            <a:r>
              <a:rPr lang="cs-CZ" sz="3000" dirty="0" smtClean="0"/>
              <a:t>podvedla </a:t>
            </a:r>
            <a:r>
              <a:rPr lang="cs-CZ" sz="3000" dirty="0" err="1" smtClean="0"/>
              <a:t>Budulínka</a:t>
            </a:r>
            <a:r>
              <a:rPr lang="cs-CZ" sz="3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solidFill>
                  <a:srgbClr val="FF0000"/>
                </a:solidFill>
              </a:rPr>
              <a:t>Bajaja</a:t>
            </a:r>
            <a:r>
              <a:rPr lang="cs-CZ" sz="3000" dirty="0" smtClean="0"/>
              <a:t> porazil </a:t>
            </a:r>
            <a:r>
              <a:rPr lang="cs-CZ" sz="3000" dirty="0"/>
              <a:t>draka.</a:t>
            </a:r>
          </a:p>
          <a:p>
            <a:pPr>
              <a:lnSpc>
                <a:spcPct val="150000"/>
              </a:lnSpc>
            </a:pPr>
            <a:r>
              <a:rPr lang="cs-CZ" sz="3000" dirty="0">
                <a:solidFill>
                  <a:srgbClr val="FF0000"/>
                </a:solidFill>
              </a:rPr>
              <a:t>Jeníček a Mařenka </a:t>
            </a:r>
            <a:r>
              <a:rPr lang="cs-CZ" sz="3000" dirty="0"/>
              <a:t>loupali perníček.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Slepička zachránila </a:t>
            </a:r>
            <a:r>
              <a:rPr lang="cs-CZ" sz="3000" dirty="0">
                <a:solidFill>
                  <a:srgbClr val="FF0000"/>
                </a:solidFill>
              </a:rPr>
              <a:t>kohoutka</a:t>
            </a:r>
            <a:r>
              <a:rPr lang="cs-CZ" sz="3000" dirty="0" smtClean="0"/>
              <a:t>.                               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Jeskyňky unesly </a:t>
            </a:r>
            <a:r>
              <a:rPr lang="cs-CZ" sz="3000" dirty="0" smtClean="0">
                <a:solidFill>
                  <a:srgbClr val="FF0000"/>
                </a:solidFill>
              </a:rPr>
              <a:t>Smolíčka</a:t>
            </a:r>
            <a:r>
              <a:rPr lang="cs-CZ" sz="3000" dirty="0" smtClean="0"/>
              <a:t>.</a:t>
            </a:r>
            <a:endParaRPr lang="cs-CZ" sz="3000" dirty="0"/>
          </a:p>
          <a:p>
            <a:pPr>
              <a:lnSpc>
                <a:spcPct val="150000"/>
              </a:lnSpc>
            </a:pPr>
            <a:r>
              <a:rPr lang="cs-CZ" sz="3000" dirty="0"/>
              <a:t>Jiřík vysvobodil </a:t>
            </a:r>
            <a:r>
              <a:rPr lang="cs-CZ" sz="3000" dirty="0" smtClean="0">
                <a:solidFill>
                  <a:srgbClr val="FF0000"/>
                </a:solidFill>
              </a:rPr>
              <a:t>Zlatovlásku</a:t>
            </a:r>
            <a:r>
              <a:rPr lang="cs-CZ" sz="3000" dirty="0" smtClean="0"/>
              <a:t>.</a:t>
            </a:r>
            <a:endParaRPr lang="cs-CZ" sz="3000" dirty="0"/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3071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6553" y="368660"/>
            <a:ext cx="4860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Uhádneš pohádkovou bytost?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4689" y="910350"/>
            <a:ext cx="8136000" cy="550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Princ probudil polibkem princeznu ze stoletého spánku.     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Šípková Růženka</a:t>
            </a:r>
          </a:p>
          <a:p>
            <a:r>
              <a:rPr lang="cs-CZ" sz="2800" dirty="0" smtClean="0"/>
              <a:t>Děvčátko jde s košíčkem navštívit babičku.</a:t>
            </a:r>
          </a:p>
          <a:p>
            <a:r>
              <a:rPr lang="cs-CZ" sz="2800" dirty="0">
                <a:solidFill>
                  <a:srgbClr val="FF0000"/>
                </a:solidFill>
              </a:rPr>
              <a:t>Červená karkulka</a:t>
            </a:r>
          </a:p>
          <a:p>
            <a:r>
              <a:rPr lang="cs-CZ" sz="2800" dirty="0" smtClean="0"/>
              <a:t>Odnáší do pekla hříšníky a přitápí pod kotlem.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Čert</a:t>
            </a:r>
          </a:p>
          <a:p>
            <a:r>
              <a:rPr lang="cs-CZ" sz="2800" dirty="0" smtClean="0"/>
              <a:t>Pracovité děvče dostalo tři kouzelné oříšky.</a:t>
            </a:r>
          </a:p>
          <a:p>
            <a:r>
              <a:rPr lang="cs-CZ" sz="2800" dirty="0">
                <a:solidFill>
                  <a:srgbClr val="FF0000"/>
                </a:solidFill>
              </a:rPr>
              <a:t>Popelka</a:t>
            </a:r>
          </a:p>
          <a:p>
            <a:r>
              <a:rPr lang="cs-CZ" sz="2800" dirty="0" smtClean="0"/>
              <a:t>Létá na koštěti, vaří lektvary a čaruje.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Čarodějnice</a:t>
            </a:r>
          </a:p>
          <a:p>
            <a:r>
              <a:rPr lang="cs-CZ" sz="2800" dirty="0" smtClean="0"/>
              <a:t>Princezna má vlasy jako z drahého kovu.</a:t>
            </a:r>
          </a:p>
          <a:p>
            <a:r>
              <a:rPr lang="cs-CZ" sz="2800" dirty="0">
                <a:solidFill>
                  <a:srgbClr val="FF0000"/>
                </a:solidFill>
              </a:rPr>
              <a:t>Zlatovláska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02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565" y="683695"/>
            <a:ext cx="6328399" cy="79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Odkazy:</a:t>
            </a:r>
          </a:p>
          <a:p>
            <a:r>
              <a:rPr lang="cs-CZ" b="1" dirty="0" smtClean="0"/>
              <a:t>Obrázek dostupný </a:t>
            </a:r>
            <a:r>
              <a:rPr lang="cs-CZ" b="1" dirty="0"/>
              <a:t>na WWW: &lt;</a:t>
            </a:r>
            <a:r>
              <a:rPr lang="cs-CZ" b="1" dirty="0">
                <a:hlinkClick r:id="rId2"/>
              </a:rPr>
              <a:t>http://office.microsoft.com</a:t>
            </a:r>
            <a:r>
              <a:rPr lang="cs-CZ" b="1" dirty="0"/>
              <a:t>&gt;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44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3">
      <a:dk1>
        <a:sysClr val="windowText" lastClr="000000"/>
      </a:dk1>
      <a:lt1>
        <a:sysClr val="window" lastClr="FFFFFF"/>
      </a:lt1>
      <a:dk2>
        <a:srgbClr val="B13F9A"/>
      </a:dk2>
      <a:lt2>
        <a:srgbClr val="E2AFD8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2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379</TotalTime>
  <Words>279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86</cp:revision>
  <dcterms:created xsi:type="dcterms:W3CDTF">2013-05-14T14:14:03Z</dcterms:created>
  <dcterms:modified xsi:type="dcterms:W3CDTF">2013-07-04T06:24:34Z</dcterms:modified>
</cp:coreProperties>
</file>