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7" r:id="rId2"/>
    <p:sldId id="265" r:id="rId3"/>
    <p:sldId id="260" r:id="rId4"/>
    <p:sldId id="268" r:id="rId5"/>
    <p:sldId id="264" r:id="rId6"/>
    <p:sldId id="259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7C963"/>
    <a:srgbClr val="FF9933"/>
    <a:srgbClr val="F5EBD3"/>
    <a:srgbClr val="EEA80C"/>
    <a:srgbClr val="AB852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395" autoAdjust="0"/>
    <p:restoredTop sz="94660"/>
  </p:normalViewPr>
  <p:slideViewPr>
    <p:cSldViewPr>
      <p:cViewPr>
        <p:scale>
          <a:sx n="70" d="100"/>
          <a:sy n="70" d="100"/>
        </p:scale>
        <p:origin x="-826" y="91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45005" cy="450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272124F-1E71-407A-A044-A64C107B2D14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209ADB-65F2-40AF-B8F4-B62E14289B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99055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AFF12E-9554-42EB-A67A-09AB80D3BF09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441C7-2065-4A14-B456-3E0EDB6145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29709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AFF12E-9554-42EB-A67A-09AB80D3BF09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441C7-2065-4A14-B456-3E0EDB6145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23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AFF12E-9554-42EB-A67A-09AB80D3BF09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441C7-2065-4A14-B456-3E0EDB6145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05864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AFF12E-9554-42EB-A67A-09AB80D3BF09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441C7-2065-4A14-B456-3E0EDB6145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22326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AFF12E-9554-42EB-A67A-09AB80D3BF09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441C7-2065-4A14-B456-3E0EDB6145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16464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AFF12E-9554-42EB-A67A-09AB80D3BF09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441C7-2065-4A14-B456-3E0EDB6145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24703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AFF12E-9554-42EB-A67A-09AB80D3BF09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441C7-2065-4A14-B456-3E0EDB6145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22357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AFF12E-9554-42EB-A67A-09AB80D3BF09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441C7-2065-4A14-B456-3E0EDB6145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74414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AFF12E-9554-42EB-A67A-09AB80D3BF09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441C7-2065-4A14-B456-3E0EDB6145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15681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AFF12E-9554-42EB-A67A-09AB80D3BF09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441C7-2065-4A14-B456-3E0EDB6145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55806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AFF12E-9554-42EB-A67A-09AB80D3BF09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441C7-2065-4A14-B456-3E0EDB6145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95936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>
            <a:alpha val="5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AFF12E-9554-42EB-A67A-09AB80D3BF09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7441C7-2065-4A14-B456-3E0EDB6145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87457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Relationship Id="rId9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lker.com/clipart-goose-bird.html" TargetMode="External"/><Relationship Id="rId2" Type="http://schemas.openxmlformats.org/officeDocument/2006/relationships/hyperlink" Target="http://www.clker.com/clipart-6989.html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clker.com/clipart-23775.html" TargetMode="External"/><Relationship Id="rId5" Type="http://schemas.openxmlformats.org/officeDocument/2006/relationships/hyperlink" Target="http://www.clker.com/clipart-brown-hen.html" TargetMode="External"/><Relationship Id="rId4" Type="http://schemas.openxmlformats.org/officeDocument/2006/relationships/hyperlink" Target="http://www.clker.com/clipart-pig-standing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6485" y="368660"/>
            <a:ext cx="5276344" cy="115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002258" y="3068960"/>
            <a:ext cx="7155795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ZŠ a MŠ Kateřinice, okres Vsetín </a:t>
            </a:r>
          </a:p>
          <a:p>
            <a:pPr algn="ctr">
              <a:defRPr/>
            </a:pPr>
            <a:r>
              <a:rPr lang="cs-CZ" dirty="0"/>
              <a:t>projekt č. CZ.1.07/1.4.00/21.1314</a:t>
            </a:r>
          </a:p>
          <a:p>
            <a:pPr algn="ctr">
              <a:defRPr/>
            </a:pPr>
            <a:r>
              <a:rPr lang="cs-CZ" b="1" dirty="0"/>
              <a:t>Č. </a:t>
            </a:r>
            <a:r>
              <a:rPr lang="cs-CZ" b="1" dirty="0" err="1"/>
              <a:t>DUMu</a:t>
            </a:r>
            <a:r>
              <a:rPr lang="cs-CZ" b="1" dirty="0"/>
              <a:t>: </a:t>
            </a:r>
            <a:r>
              <a:rPr lang="cs-CZ" dirty="0"/>
              <a:t>VY_12_INOVACE_02_14_Literatura v životě dětí</a:t>
            </a:r>
          </a:p>
          <a:p>
            <a:pPr algn="ctr">
              <a:defRPr/>
            </a:pPr>
            <a:r>
              <a:rPr lang="cs-CZ" dirty="0"/>
              <a:t>Vzdělávací oblast: Jazyk a jazyková </a:t>
            </a:r>
            <a:r>
              <a:rPr lang="cs-CZ" dirty="0" smtClean="0"/>
              <a:t>komunikace </a:t>
            </a:r>
            <a:r>
              <a:rPr lang="cs-CZ" dirty="0"/>
              <a:t>- 1. a 2. ročník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Tematický celek: Pohádky</a:t>
            </a:r>
          </a:p>
        </p:txBody>
      </p:sp>
      <p:sp>
        <p:nvSpPr>
          <p:cNvPr id="4" name="Obdélník 3"/>
          <p:cNvSpPr/>
          <p:nvPr/>
        </p:nvSpPr>
        <p:spPr>
          <a:xfrm>
            <a:off x="719158" y="4869160"/>
            <a:ext cx="7870998" cy="1008000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r>
              <a:rPr lang="cs-CZ" dirty="0"/>
              <a:t>Autor: Mgr. Bronislava </a:t>
            </a:r>
            <a:r>
              <a:rPr lang="cs-CZ" dirty="0" err="1"/>
              <a:t>Uličníková</a:t>
            </a:r>
            <a:endParaRPr lang="cs-CZ" dirty="0"/>
          </a:p>
          <a:p>
            <a:r>
              <a:rPr lang="cs-CZ" dirty="0" smtClean="0"/>
              <a:t>Anotace: </a:t>
            </a:r>
            <a:r>
              <a:rPr lang="cs-CZ" dirty="0"/>
              <a:t>Prezentace </a:t>
            </a:r>
            <a:r>
              <a:rPr lang="cs-CZ" dirty="0" smtClean="0"/>
              <a:t>obsahuje obrázkové čtení. Podporuje aktivní zapojení žáků - řazení vět, odpovědi na otázky. </a:t>
            </a:r>
          </a:p>
        </p:txBody>
      </p:sp>
      <p:sp>
        <p:nvSpPr>
          <p:cNvPr id="5" name="Obdélník 4"/>
          <p:cNvSpPr/>
          <p:nvPr/>
        </p:nvSpPr>
        <p:spPr>
          <a:xfrm>
            <a:off x="2795758" y="1853825"/>
            <a:ext cx="380879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Pohádka </a:t>
            </a:r>
            <a:r>
              <a:rPr lang="cs-CZ" sz="36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 </a:t>
            </a:r>
            <a:r>
              <a:rPr lang="cs-CZ" sz="3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slepičce</a:t>
            </a:r>
            <a:endParaRPr lang="cs-CZ" sz="36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25594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861351" y="130429"/>
            <a:ext cx="3002232" cy="523220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Pohádka o slepičce</a:t>
            </a:r>
            <a:endParaRPr lang="cs-CZ" sz="2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8684" y="548679"/>
            <a:ext cx="8676000" cy="61560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>
              <a:lnSpc>
                <a:spcPct val="150000"/>
              </a:lnSpc>
            </a:pPr>
            <a:r>
              <a:rPr lang="cs-CZ" sz="2200" dirty="0" smtClean="0"/>
              <a:t>Na dvoře </a:t>
            </a:r>
            <a:r>
              <a:rPr lang="cs-CZ" sz="2200" dirty="0"/>
              <a:t>žili </a:t>
            </a:r>
            <a:r>
              <a:rPr lang="cs-CZ" sz="2200" dirty="0" smtClean="0"/>
              <a:t>slepička, prasátko, kocour, husa. Jednou našla          pšeničný klásek. Volala na             </a:t>
            </a:r>
            <a:r>
              <a:rPr lang="cs-CZ" sz="2200" dirty="0" smtClean="0"/>
              <a:t> ,          </a:t>
            </a:r>
            <a:r>
              <a:rPr lang="cs-CZ" sz="2200" dirty="0" smtClean="0"/>
              <a:t>i          </a:t>
            </a:r>
            <a:r>
              <a:rPr lang="cs-CZ" sz="2200" dirty="0" smtClean="0"/>
              <a:t>: „Kdo </a:t>
            </a:r>
            <a:r>
              <a:rPr lang="cs-CZ" sz="2200" dirty="0" smtClean="0"/>
              <a:t>mi pomůže zasít pšenici?“ Zvířátka jí odpověděla</a:t>
            </a:r>
            <a:r>
              <a:rPr lang="cs-CZ" sz="2200" dirty="0" smtClean="0"/>
              <a:t>: „My </a:t>
            </a:r>
            <a:r>
              <a:rPr lang="cs-CZ" sz="2200" dirty="0" smtClean="0"/>
              <a:t>teď nemůžeme. Chceme si hrát.“          zasela zrníčka sama. Když dozrály pšeničné     </a:t>
            </a:r>
            <a:r>
              <a:rPr lang="cs-CZ" sz="2200" dirty="0" smtClean="0"/>
              <a:t> , </a:t>
            </a:r>
            <a:r>
              <a:rPr lang="cs-CZ" sz="2200" dirty="0" smtClean="0"/>
              <a:t>zeptala se         </a:t>
            </a:r>
            <a:r>
              <a:rPr lang="cs-CZ" sz="2200" dirty="0" smtClean="0"/>
              <a:t> zvířátek</a:t>
            </a:r>
            <a:r>
              <a:rPr lang="cs-CZ" sz="2200" dirty="0" smtClean="0"/>
              <a:t>: </a:t>
            </a:r>
            <a:r>
              <a:rPr lang="cs-CZ" sz="2200" dirty="0" smtClean="0"/>
              <a:t>„Kdo </a:t>
            </a:r>
            <a:r>
              <a:rPr lang="cs-CZ" sz="2200" dirty="0" smtClean="0"/>
              <a:t>mi pomůže pšenici posekat a vymlátit?“ </a:t>
            </a:r>
            <a:r>
              <a:rPr lang="cs-CZ" sz="2200" dirty="0" smtClean="0"/>
              <a:t>„Já </a:t>
            </a:r>
            <a:r>
              <a:rPr lang="cs-CZ" sz="2200" dirty="0" smtClean="0"/>
              <a:t>ne, teď </a:t>
            </a:r>
            <a:r>
              <a:rPr lang="cs-CZ" sz="2200" dirty="0" smtClean="0"/>
              <a:t>odpočívám,“ </a:t>
            </a:r>
            <a:r>
              <a:rPr lang="cs-CZ" sz="2200" dirty="0" smtClean="0"/>
              <a:t>řekl         </a:t>
            </a:r>
            <a:r>
              <a:rPr lang="cs-CZ" sz="2200" dirty="0" smtClean="0"/>
              <a:t>.          </a:t>
            </a:r>
            <a:r>
              <a:rPr lang="cs-CZ" sz="2200" dirty="0" smtClean="0"/>
              <a:t>„Já ne</a:t>
            </a:r>
            <a:r>
              <a:rPr lang="cs-CZ" sz="2200" dirty="0" smtClean="0"/>
              <a:t>,“ řeklo             . „Chci </a:t>
            </a:r>
            <a:r>
              <a:rPr lang="cs-CZ" sz="2200" dirty="0" smtClean="0"/>
              <a:t>si zdřímnout</a:t>
            </a:r>
            <a:r>
              <a:rPr lang="cs-CZ" sz="2200" dirty="0" smtClean="0"/>
              <a:t>!“ „Já </a:t>
            </a:r>
            <a:r>
              <a:rPr lang="cs-CZ" sz="2200" dirty="0" smtClean="0"/>
              <a:t>také </a:t>
            </a:r>
            <a:r>
              <a:rPr lang="cs-CZ" sz="2200" dirty="0" smtClean="0"/>
              <a:t>ne,“ </a:t>
            </a:r>
            <a:r>
              <a:rPr lang="cs-CZ" sz="2200" dirty="0" smtClean="0"/>
              <a:t>odpověděla          </a:t>
            </a:r>
            <a:r>
              <a:rPr lang="cs-CZ" sz="2200" dirty="0" smtClean="0"/>
              <a:t>.  „Zaletím </a:t>
            </a:r>
            <a:r>
              <a:rPr lang="cs-CZ" sz="2200" dirty="0" smtClean="0"/>
              <a:t>si k rybníku!“ Když slepička pšenici sklidila a vymlátila, volala</a:t>
            </a:r>
            <a:r>
              <a:rPr lang="cs-CZ" sz="2200" dirty="0" smtClean="0"/>
              <a:t>:                 „Kdo </a:t>
            </a:r>
            <a:r>
              <a:rPr lang="cs-CZ" sz="2200" dirty="0" smtClean="0"/>
              <a:t>mi </a:t>
            </a:r>
            <a:r>
              <a:rPr lang="cs-CZ" sz="2200" dirty="0"/>
              <a:t>pomůže </a:t>
            </a:r>
            <a:r>
              <a:rPr lang="cs-CZ" sz="2200" dirty="0" smtClean="0"/>
              <a:t>umlít mouku a upéct koláče</a:t>
            </a:r>
            <a:r>
              <a:rPr lang="cs-CZ" sz="2200" dirty="0" smtClean="0"/>
              <a:t>?“ „</a:t>
            </a:r>
            <a:r>
              <a:rPr lang="cs-CZ" sz="2200" dirty="0" smtClean="0"/>
              <a:t>Počkej </a:t>
            </a:r>
            <a:r>
              <a:rPr lang="cs-CZ" sz="2200" dirty="0" smtClean="0"/>
              <a:t>chvíli,“ řekl         .            </a:t>
            </a:r>
          </a:p>
          <a:p>
            <a:pPr>
              <a:lnSpc>
                <a:spcPct val="150000"/>
              </a:lnSpc>
            </a:pPr>
            <a:r>
              <a:rPr lang="cs-CZ" sz="2200" dirty="0" smtClean="0"/>
              <a:t>„</a:t>
            </a:r>
            <a:r>
              <a:rPr lang="cs-CZ" sz="2200" dirty="0" smtClean="0"/>
              <a:t>Já teď nemohu</a:t>
            </a:r>
            <a:r>
              <a:rPr lang="cs-CZ" sz="2200" dirty="0" smtClean="0"/>
              <a:t>,“ </a:t>
            </a:r>
            <a:r>
              <a:rPr lang="cs-CZ" sz="2200" dirty="0" smtClean="0"/>
              <a:t>řeklo             </a:t>
            </a:r>
            <a:r>
              <a:rPr lang="cs-CZ" sz="2200" dirty="0" smtClean="0"/>
              <a:t>. „Za </a:t>
            </a:r>
            <a:r>
              <a:rPr lang="cs-CZ" sz="2200" dirty="0" smtClean="0"/>
              <a:t>chvilku přijdu</a:t>
            </a:r>
            <a:r>
              <a:rPr lang="cs-CZ" sz="2200" dirty="0" smtClean="0"/>
              <a:t>,“ </a:t>
            </a:r>
            <a:r>
              <a:rPr lang="cs-CZ" sz="2200" dirty="0" smtClean="0"/>
              <a:t>ozvala se         </a:t>
            </a:r>
            <a:r>
              <a:rPr lang="cs-CZ" sz="2200" dirty="0" smtClean="0"/>
              <a:t> .                          </a:t>
            </a:r>
          </a:p>
          <a:p>
            <a:pPr>
              <a:lnSpc>
                <a:spcPct val="150000"/>
              </a:lnSpc>
            </a:pPr>
            <a:r>
              <a:rPr lang="cs-CZ" sz="2200" dirty="0"/>
              <a:t> </a:t>
            </a:r>
            <a:r>
              <a:rPr lang="cs-CZ" sz="2200" dirty="0" smtClean="0"/>
              <a:t>        </a:t>
            </a:r>
            <a:r>
              <a:rPr lang="cs-CZ" sz="2200" dirty="0" smtClean="0"/>
              <a:t>tak </a:t>
            </a:r>
            <a:r>
              <a:rPr lang="cs-CZ" sz="2200" dirty="0" smtClean="0"/>
              <a:t>sama upekla koláče. Libá </a:t>
            </a:r>
            <a:r>
              <a:rPr lang="cs-CZ" sz="2200" dirty="0"/>
              <a:t>vůně koláčů </a:t>
            </a:r>
            <a:r>
              <a:rPr lang="cs-CZ" sz="2200" dirty="0" smtClean="0"/>
              <a:t>přilákala zvířátka. „Dej nám,        </a:t>
            </a:r>
            <a:r>
              <a:rPr lang="cs-CZ" sz="2200" dirty="0" smtClean="0"/>
              <a:t>       </a:t>
            </a:r>
          </a:p>
          <a:p>
            <a:pPr>
              <a:lnSpc>
                <a:spcPct val="150000"/>
              </a:lnSpc>
            </a:pPr>
            <a:r>
              <a:rPr lang="cs-CZ" sz="2200" dirty="0"/>
              <a:t> </a:t>
            </a:r>
            <a:r>
              <a:rPr lang="cs-CZ" sz="2200" dirty="0" smtClean="0"/>
              <a:t>        </a:t>
            </a:r>
            <a:r>
              <a:rPr lang="cs-CZ" sz="2200" dirty="0" smtClean="0"/>
              <a:t>, </a:t>
            </a:r>
            <a:r>
              <a:rPr lang="cs-CZ" sz="2200" dirty="0" smtClean="0"/>
              <a:t>koláče!“ volala zvířátka.          jim však řekla: „Nechtěli jste mi pomáhat, proto nedostanete nic. Bez práce nejsou </a:t>
            </a:r>
            <a:r>
              <a:rPr lang="cs-CZ" sz="2200" dirty="0" smtClean="0"/>
              <a:t>koláče.“ </a:t>
            </a:r>
            <a:endParaRPr lang="cs-CZ" sz="2200" dirty="0" smtClean="0"/>
          </a:p>
          <a:p>
            <a:pPr>
              <a:lnSpc>
                <a:spcPct val="150000"/>
              </a:lnSpc>
            </a:pPr>
            <a:r>
              <a:rPr lang="cs-CZ" sz="2300" dirty="0" smtClean="0"/>
              <a:t>  </a:t>
            </a:r>
          </a:p>
          <a:p>
            <a:pPr>
              <a:lnSpc>
                <a:spcPct val="150000"/>
              </a:lnSpc>
            </a:pPr>
            <a:r>
              <a:rPr lang="cs-CZ" sz="2300" dirty="0" smtClean="0"/>
              <a:t>                </a:t>
            </a:r>
            <a:endParaRPr lang="cs-CZ" sz="2300" dirty="0"/>
          </a:p>
          <a:p>
            <a:endParaRPr lang="cs-CZ" sz="2400" dirty="0" smtClean="0"/>
          </a:p>
          <a:p>
            <a:r>
              <a:rPr lang="cs-CZ" sz="2400" dirty="0" smtClean="0"/>
              <a:t> </a:t>
            </a:r>
            <a:endParaRPr lang="cs-CZ" sz="2400" dirty="0"/>
          </a:p>
        </p:txBody>
      </p:sp>
      <p:pic>
        <p:nvPicPr>
          <p:cNvPr id="3" name="Picture 2" descr="C:\Users\q98ew7\Obrázky\11949898031195101122gatto_cat_architetto_fra_03.svg.me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8370" y="2636787"/>
            <a:ext cx="433482" cy="4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q98ew7\Obrázky\13310686481061814167Pink Pig Side View.svg.thumb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6755" y="1176517"/>
            <a:ext cx="678280" cy="4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q98ew7\Obrázky\goose-bird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5444" y="1043735"/>
            <a:ext cx="534473" cy="5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" descr="C:\Users\q98ew7\Obrázky\11949898031195101122gatto_cat_architetto_fra_03.svg.me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8571" y="1144133"/>
            <a:ext cx="433482" cy="4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3" descr="C:\Users\q98ew7\Obrázky\13310686481061814167Pink Pig Side View.svg.thumb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6705" y="3168107"/>
            <a:ext cx="720000" cy="45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3" descr="C:\Users\q98ew7\Obrázky\goose-bird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5111" y="3086679"/>
            <a:ext cx="534473" cy="5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2" descr="C:\Users\q98ew7\Obrázky\11949898031195101122gatto_cat_architetto_fra_03.svg.me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24120" y="4154560"/>
            <a:ext cx="433482" cy="4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3" descr="C:\Users\q98ew7\Obrázky\13310686481061814167Pink Pig Side View.svg.thumb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5035" y="4631990"/>
            <a:ext cx="720000" cy="45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3" descr="C:\Users\q98ew7\Obrázky\goose-bird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1834" y="4586560"/>
            <a:ext cx="534473" cy="5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Users\q98ew7\Obrázky\brown-hen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7867" y="632645"/>
            <a:ext cx="455078" cy="597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q98ew7\Obrázky\1217862172513747892davosmith_Wheat.svg.me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8134" y="2108248"/>
            <a:ext cx="217099" cy="61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4" descr="C:\Users\q98ew7\Obrázky\brown-hen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7087" y="1601068"/>
            <a:ext cx="455078" cy="5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4" descr="C:\Users\q98ew7\Obrázky\brown-hen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530" y="5058643"/>
            <a:ext cx="455078" cy="5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4" descr="C:\Users\q98ew7\Obrázky\brown-hen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2180" y="2108248"/>
            <a:ext cx="455078" cy="597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4" descr="C:\Users\q98ew7\Obrázky\brown-hen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851" y="5598643"/>
            <a:ext cx="455078" cy="5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4" descr="C:\Users\q98ew7\Obrázky\brown-hen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7292" y="5598643"/>
            <a:ext cx="455078" cy="5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3562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5448" y="458669"/>
            <a:ext cx="40953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Přiřaď chybějící slova do textu.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9184" y="1052383"/>
            <a:ext cx="5654561" cy="309600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>
              <a:lnSpc>
                <a:spcPct val="200000"/>
              </a:lnSpc>
            </a:pPr>
            <a:r>
              <a:rPr lang="cs-CZ" sz="2400" dirty="0"/>
              <a:t>Jednou našla </a:t>
            </a:r>
            <a:r>
              <a:rPr lang="cs-CZ" sz="2400" dirty="0" smtClean="0"/>
              <a:t>pšeničný ____________.</a:t>
            </a:r>
          </a:p>
          <a:p>
            <a:pPr>
              <a:lnSpc>
                <a:spcPct val="200000"/>
              </a:lnSpc>
            </a:pPr>
            <a:r>
              <a:rPr lang="cs-CZ" sz="2400" dirty="0" smtClean="0"/>
              <a:t>Zvířátka slepičce ____________ pomáhat.</a:t>
            </a:r>
          </a:p>
          <a:p>
            <a:pPr>
              <a:lnSpc>
                <a:spcPct val="200000"/>
              </a:lnSpc>
            </a:pPr>
            <a:r>
              <a:rPr lang="cs-CZ" sz="2400" dirty="0" smtClean="0"/>
              <a:t>Slepička byla </a:t>
            </a:r>
            <a:r>
              <a:rPr lang="cs-CZ" sz="2400" dirty="0"/>
              <a:t>____________</a:t>
            </a:r>
            <a:r>
              <a:rPr lang="cs-CZ" sz="2400" dirty="0" smtClean="0"/>
              <a:t> a </a:t>
            </a:r>
            <a:r>
              <a:rPr lang="cs-CZ" sz="2400" dirty="0"/>
              <a:t>____________</a:t>
            </a:r>
            <a:r>
              <a:rPr lang="cs-CZ" sz="2400" dirty="0" smtClean="0"/>
              <a:t>.</a:t>
            </a:r>
          </a:p>
          <a:p>
            <a:pPr>
              <a:lnSpc>
                <a:spcPct val="200000"/>
              </a:lnSpc>
            </a:pPr>
            <a:r>
              <a:rPr lang="cs-CZ" sz="2400" dirty="0" smtClean="0"/>
              <a:t>Zvířátka byla </a:t>
            </a:r>
            <a:r>
              <a:rPr lang="cs-CZ" sz="2400" dirty="0"/>
              <a:t>____________</a:t>
            </a:r>
            <a:r>
              <a:rPr lang="cs-CZ" sz="2400" dirty="0" smtClean="0"/>
              <a:t> .</a:t>
            </a:r>
          </a:p>
          <a:p>
            <a:pPr>
              <a:lnSpc>
                <a:spcPct val="150000"/>
              </a:lnSpc>
            </a:pPr>
            <a:endParaRPr lang="cs-CZ" sz="2400" dirty="0" smtClean="0"/>
          </a:p>
          <a:p>
            <a:pPr>
              <a:lnSpc>
                <a:spcPct val="150000"/>
              </a:lnSpc>
            </a:pPr>
            <a:r>
              <a:rPr lang="cs-CZ" sz="2400" dirty="0" smtClean="0"/>
              <a:t>Z pohádky vyplývá ponaučení v přísloví:</a:t>
            </a:r>
          </a:p>
          <a:p>
            <a:pPr>
              <a:lnSpc>
                <a:spcPct val="200000"/>
              </a:lnSpc>
            </a:pPr>
            <a:r>
              <a:rPr lang="cs-CZ" sz="2800" b="1" dirty="0" smtClean="0">
                <a:solidFill>
                  <a:srgbClr val="00B050"/>
                </a:solidFill>
              </a:rPr>
              <a:t>_ E _    P _  Á C _    N _J _ O _    K _ L _ Č _ .</a:t>
            </a:r>
          </a:p>
          <a:p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6932415" y="1767081"/>
            <a:ext cx="1440160" cy="3237094"/>
          </a:xfrm>
          <a:prstGeom prst="rect">
            <a:avLst/>
          </a:prstGeom>
          <a:solidFill>
            <a:srgbClr val="00B05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q98ew7\Obrázky\Obrázek1.pn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8337"/>
          <a:stretch/>
        </p:blipFill>
        <p:spPr bwMode="auto">
          <a:xfrm>
            <a:off x="7052872" y="2343067"/>
            <a:ext cx="1047750" cy="478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q98ew7\Obrázky\Obrázek2.pn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988"/>
          <a:stretch/>
        </p:blipFill>
        <p:spPr bwMode="auto">
          <a:xfrm>
            <a:off x="6972663" y="3902317"/>
            <a:ext cx="1322387" cy="492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q98ew7\Obrázky\Obrázek3.pn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1424"/>
          <a:stretch/>
        </p:blipFill>
        <p:spPr bwMode="auto">
          <a:xfrm>
            <a:off x="6939325" y="4458240"/>
            <a:ext cx="1389063" cy="460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q98ew7\Obrázky\Obrázek5.pn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481" b="14975"/>
          <a:stretch/>
        </p:blipFill>
        <p:spPr bwMode="auto">
          <a:xfrm>
            <a:off x="7189562" y="2821437"/>
            <a:ext cx="668900" cy="498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q98ew7\Obrázky\Obrázek6.pn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4818"/>
          <a:stretch/>
        </p:blipFill>
        <p:spPr bwMode="auto">
          <a:xfrm>
            <a:off x="7105954" y="1820376"/>
            <a:ext cx="1036637" cy="440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q98ew7\Obrázky\Obrázek7.pn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0648"/>
          <a:stretch/>
        </p:blipFill>
        <p:spPr bwMode="auto">
          <a:xfrm>
            <a:off x="7125897" y="3323551"/>
            <a:ext cx="901700" cy="464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4" descr="C:\Users\q98ew7\Obrázky\brown-hen-md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2248" y="3644383"/>
            <a:ext cx="758468" cy="9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6" descr="C:\Users\q98ew7\Obrázky\1217862172513747892davosmith_Wheat.svg.med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59" y="3436936"/>
            <a:ext cx="370351" cy="104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7910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31540" y="413665"/>
            <a:ext cx="11788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 Řešení.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21550" y="1088740"/>
            <a:ext cx="5654561" cy="309600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>
              <a:lnSpc>
                <a:spcPct val="200000"/>
              </a:lnSpc>
            </a:pPr>
            <a:r>
              <a:rPr lang="cs-CZ" sz="2400" dirty="0"/>
              <a:t>Jednou našla </a:t>
            </a:r>
            <a:r>
              <a:rPr lang="cs-CZ" sz="2400" dirty="0" smtClean="0"/>
              <a:t>pšeničný </a:t>
            </a:r>
            <a:r>
              <a:rPr lang="cs-CZ" sz="2400" dirty="0" smtClean="0">
                <a:solidFill>
                  <a:srgbClr val="FF0000"/>
                </a:solidFill>
              </a:rPr>
              <a:t>klásek</a:t>
            </a:r>
            <a:r>
              <a:rPr lang="cs-CZ" sz="2400" dirty="0" smtClean="0"/>
              <a:t>.</a:t>
            </a:r>
          </a:p>
          <a:p>
            <a:pPr>
              <a:lnSpc>
                <a:spcPct val="200000"/>
              </a:lnSpc>
            </a:pPr>
            <a:r>
              <a:rPr lang="cs-CZ" sz="2400" dirty="0" smtClean="0"/>
              <a:t>Zvířátka slepičce pomáhat </a:t>
            </a:r>
            <a:r>
              <a:rPr lang="cs-CZ" sz="2400" dirty="0" smtClean="0">
                <a:solidFill>
                  <a:srgbClr val="FF0000"/>
                </a:solidFill>
              </a:rPr>
              <a:t>nechtěla</a:t>
            </a:r>
            <a:r>
              <a:rPr lang="cs-CZ" sz="2400" dirty="0" smtClean="0"/>
              <a:t>.</a:t>
            </a:r>
          </a:p>
          <a:p>
            <a:pPr>
              <a:lnSpc>
                <a:spcPct val="200000"/>
              </a:lnSpc>
            </a:pPr>
            <a:r>
              <a:rPr lang="cs-CZ" sz="2400" dirty="0" smtClean="0"/>
              <a:t>Slepička byla </a:t>
            </a:r>
            <a:r>
              <a:rPr lang="cs-CZ" sz="2400" dirty="0" smtClean="0">
                <a:solidFill>
                  <a:srgbClr val="FF0000"/>
                </a:solidFill>
              </a:rPr>
              <a:t>pilná</a:t>
            </a:r>
            <a:r>
              <a:rPr lang="cs-CZ" sz="2400" dirty="0" smtClean="0"/>
              <a:t> a </a:t>
            </a:r>
            <a:r>
              <a:rPr lang="cs-CZ" sz="2400" dirty="0" smtClean="0">
                <a:solidFill>
                  <a:srgbClr val="FF0000"/>
                </a:solidFill>
              </a:rPr>
              <a:t>pracovitá</a:t>
            </a:r>
            <a:r>
              <a:rPr lang="cs-CZ" sz="2400" dirty="0" smtClean="0"/>
              <a:t>.</a:t>
            </a:r>
          </a:p>
          <a:p>
            <a:pPr>
              <a:lnSpc>
                <a:spcPct val="200000"/>
              </a:lnSpc>
            </a:pPr>
            <a:r>
              <a:rPr lang="cs-CZ" sz="2400" dirty="0" smtClean="0"/>
              <a:t>Zvířátka byla </a:t>
            </a:r>
            <a:r>
              <a:rPr lang="cs-CZ" sz="2400" dirty="0" smtClean="0">
                <a:solidFill>
                  <a:srgbClr val="FF0000"/>
                </a:solidFill>
              </a:rPr>
              <a:t>líná</a:t>
            </a:r>
            <a:r>
              <a:rPr lang="cs-CZ" sz="2400" dirty="0" smtClean="0"/>
              <a:t>.</a:t>
            </a:r>
          </a:p>
          <a:p>
            <a:pPr>
              <a:lnSpc>
                <a:spcPct val="150000"/>
              </a:lnSpc>
            </a:pPr>
            <a:endParaRPr lang="cs-CZ" sz="2400" dirty="0" smtClean="0"/>
          </a:p>
          <a:p>
            <a:pPr>
              <a:lnSpc>
                <a:spcPct val="150000"/>
              </a:lnSpc>
            </a:pPr>
            <a:r>
              <a:rPr lang="cs-CZ" sz="2400" dirty="0" smtClean="0"/>
              <a:t> Z pohádky vyplývá ponaučení v přísloví:</a:t>
            </a:r>
          </a:p>
          <a:p>
            <a:pPr>
              <a:lnSpc>
                <a:spcPct val="200000"/>
              </a:lnSpc>
            </a:pPr>
            <a:r>
              <a:rPr lang="cs-CZ" sz="2800" b="1" dirty="0" smtClean="0">
                <a:solidFill>
                  <a:srgbClr val="FF0000"/>
                </a:solidFill>
              </a:rPr>
              <a:t> BEZ PRÁCE NEJSOU KOLÁČE.</a:t>
            </a:r>
          </a:p>
          <a:p>
            <a:endParaRPr lang="cs-CZ" sz="2400" dirty="0"/>
          </a:p>
        </p:txBody>
      </p:sp>
      <p:pic>
        <p:nvPicPr>
          <p:cNvPr id="13" name="Picture 4" descr="C:\Users\q98ew7\Obrázky\brown-hen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2140" y="4059070"/>
            <a:ext cx="758468" cy="9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6" descr="C:\Users\q98ew7\Obrázky\1217862172513747892davosmith_Wheat.svg.me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7285" y="3879050"/>
            <a:ext cx="370351" cy="104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7910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943160" y="1088740"/>
            <a:ext cx="4936351" cy="5364000"/>
          </a:xfrm>
          <a:prstGeom prst="rect">
            <a:avLst/>
          </a:prstGeom>
          <a:noFill/>
        </p:spPr>
        <p:txBody>
          <a:bodyPr wrap="none" rtlCol="0" anchor="t" anchorCtr="0">
            <a:noAutofit/>
          </a:bodyPr>
          <a:lstStyle/>
          <a:p>
            <a:pPr>
              <a:lnSpc>
                <a:spcPct val="200000"/>
              </a:lnSpc>
            </a:pPr>
            <a:r>
              <a:rPr lang="cs-CZ" sz="2400" dirty="0" smtClean="0"/>
              <a:t>Slepička nasela zrníčka pšenice.</a:t>
            </a:r>
          </a:p>
          <a:p>
            <a:pPr>
              <a:lnSpc>
                <a:spcPct val="200000"/>
              </a:lnSpc>
            </a:pPr>
            <a:r>
              <a:rPr lang="cs-CZ" sz="2400" dirty="0" smtClean="0"/>
              <a:t>Slepička posekala pšenici.</a:t>
            </a:r>
          </a:p>
          <a:p>
            <a:pPr>
              <a:lnSpc>
                <a:spcPct val="200000"/>
              </a:lnSpc>
            </a:pPr>
            <a:r>
              <a:rPr lang="cs-CZ" sz="2400" dirty="0" smtClean="0"/>
              <a:t>Slepička umlela mouku.</a:t>
            </a:r>
          </a:p>
          <a:p>
            <a:pPr>
              <a:lnSpc>
                <a:spcPct val="200000"/>
              </a:lnSpc>
            </a:pPr>
            <a:r>
              <a:rPr lang="cs-CZ" sz="2400" dirty="0"/>
              <a:t>Jednou </a:t>
            </a:r>
            <a:r>
              <a:rPr lang="cs-CZ" sz="2400" dirty="0" smtClean="0"/>
              <a:t>našla slepička pšeničný </a:t>
            </a:r>
            <a:r>
              <a:rPr lang="cs-CZ" sz="2400" dirty="0"/>
              <a:t>klásek</a:t>
            </a:r>
            <a:r>
              <a:rPr lang="cs-CZ" sz="2400" dirty="0" smtClean="0"/>
              <a:t>.</a:t>
            </a:r>
            <a:endParaRPr lang="cs-CZ" sz="2400" dirty="0"/>
          </a:p>
          <a:p>
            <a:pPr>
              <a:lnSpc>
                <a:spcPct val="200000"/>
              </a:lnSpc>
            </a:pPr>
            <a:r>
              <a:rPr lang="cs-CZ" sz="2400" dirty="0" smtClean="0"/>
              <a:t>Slepička upekla koláče.</a:t>
            </a:r>
          </a:p>
          <a:p>
            <a:pPr>
              <a:lnSpc>
                <a:spcPct val="200000"/>
              </a:lnSpc>
            </a:pPr>
            <a:r>
              <a:rPr lang="cs-CZ" sz="2400" dirty="0" smtClean="0"/>
              <a:t>Slepička si pochutnala na koláčích.</a:t>
            </a:r>
          </a:p>
          <a:p>
            <a:pPr>
              <a:lnSpc>
                <a:spcPct val="200000"/>
              </a:lnSpc>
            </a:pPr>
            <a:r>
              <a:rPr lang="cs-CZ" sz="2400" dirty="0"/>
              <a:t>Slepička vymlátila pšenici.</a:t>
            </a:r>
          </a:p>
          <a:p>
            <a:pPr>
              <a:lnSpc>
                <a:spcPct val="200000"/>
              </a:lnSpc>
            </a:pPr>
            <a:endParaRPr lang="cs-CZ" sz="2400" dirty="0" smtClean="0"/>
          </a:p>
          <a:p>
            <a:pPr>
              <a:lnSpc>
                <a:spcPct val="150000"/>
              </a:lnSpc>
            </a:pPr>
            <a:endParaRPr lang="cs-CZ" dirty="0"/>
          </a:p>
          <a:p>
            <a:pPr>
              <a:lnSpc>
                <a:spcPct val="150000"/>
              </a:lnSpc>
            </a:pPr>
            <a:endParaRPr lang="cs-CZ" dirty="0" smtClean="0"/>
          </a:p>
          <a:p>
            <a:pPr>
              <a:lnSpc>
                <a:spcPct val="150000"/>
              </a:lnSpc>
            </a:pPr>
            <a:endParaRPr lang="cs-CZ" dirty="0" smtClean="0"/>
          </a:p>
          <a:p>
            <a:pPr>
              <a:lnSpc>
                <a:spcPct val="150000"/>
              </a:lnSpc>
            </a:pPr>
            <a:endParaRPr lang="cs-CZ" dirty="0" smtClean="0"/>
          </a:p>
        </p:txBody>
      </p:sp>
      <p:sp>
        <p:nvSpPr>
          <p:cNvPr id="2" name="TextovéPole 1"/>
          <p:cNvSpPr txBox="1"/>
          <p:nvPr/>
        </p:nvSpPr>
        <p:spPr>
          <a:xfrm>
            <a:off x="898300" y="513256"/>
            <a:ext cx="47784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Uspořádej věty ve správném pořadí.</a:t>
            </a:r>
            <a:endParaRPr lang="cs-CZ" sz="2400" b="1" dirty="0">
              <a:solidFill>
                <a:srgbClr val="00B050"/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42203115"/>
              </p:ext>
            </p:extLst>
          </p:nvPr>
        </p:nvGraphicFramePr>
        <p:xfrm>
          <a:off x="1016606" y="1268759"/>
          <a:ext cx="630070" cy="490554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30070"/>
              </a:tblGrid>
              <a:tr h="70079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0079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0079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0079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0079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0079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0079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7316550" y="1109331"/>
            <a:ext cx="417102" cy="58169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400" dirty="0" smtClean="0">
                <a:solidFill>
                  <a:srgbClr val="FF0000"/>
                </a:solidFill>
              </a:rPr>
              <a:t>2.</a:t>
            </a:r>
          </a:p>
          <a:p>
            <a:pPr>
              <a:lnSpc>
                <a:spcPct val="200000"/>
              </a:lnSpc>
            </a:pPr>
            <a:r>
              <a:rPr lang="cs-CZ" sz="2400" dirty="0" smtClean="0">
                <a:solidFill>
                  <a:srgbClr val="FF0000"/>
                </a:solidFill>
              </a:rPr>
              <a:t>3.</a:t>
            </a:r>
          </a:p>
          <a:p>
            <a:pPr>
              <a:lnSpc>
                <a:spcPct val="200000"/>
              </a:lnSpc>
            </a:pPr>
            <a:r>
              <a:rPr lang="cs-CZ" sz="2400" dirty="0" smtClean="0">
                <a:solidFill>
                  <a:srgbClr val="FF0000"/>
                </a:solidFill>
              </a:rPr>
              <a:t>5.</a:t>
            </a:r>
          </a:p>
          <a:p>
            <a:pPr>
              <a:lnSpc>
                <a:spcPct val="200000"/>
              </a:lnSpc>
            </a:pPr>
            <a:r>
              <a:rPr lang="cs-CZ" sz="2400" dirty="0" smtClean="0">
                <a:solidFill>
                  <a:srgbClr val="FF0000"/>
                </a:solidFill>
              </a:rPr>
              <a:t>1.</a:t>
            </a:r>
          </a:p>
          <a:p>
            <a:pPr>
              <a:lnSpc>
                <a:spcPct val="200000"/>
              </a:lnSpc>
            </a:pPr>
            <a:r>
              <a:rPr lang="cs-CZ" sz="2400" dirty="0" smtClean="0">
                <a:solidFill>
                  <a:srgbClr val="FF0000"/>
                </a:solidFill>
              </a:rPr>
              <a:t>6.</a:t>
            </a:r>
          </a:p>
          <a:p>
            <a:pPr>
              <a:lnSpc>
                <a:spcPct val="200000"/>
              </a:lnSpc>
            </a:pPr>
            <a:r>
              <a:rPr lang="cs-CZ" sz="2400" dirty="0" smtClean="0">
                <a:solidFill>
                  <a:srgbClr val="FF0000"/>
                </a:solidFill>
              </a:rPr>
              <a:t>7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pPr>
              <a:lnSpc>
                <a:spcPct val="200000"/>
              </a:lnSpc>
            </a:pPr>
            <a:r>
              <a:rPr lang="cs-CZ" sz="2400" dirty="0" smtClean="0">
                <a:solidFill>
                  <a:srgbClr val="FF0000"/>
                </a:solidFill>
              </a:rPr>
              <a:t>4.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8697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6185" y="863715"/>
            <a:ext cx="6627584" cy="5544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300" dirty="0" smtClean="0"/>
              <a:t>1. Kdo žil na dvoře?</a:t>
            </a:r>
          </a:p>
          <a:p>
            <a:pPr>
              <a:lnSpc>
                <a:spcPct val="150000"/>
              </a:lnSpc>
            </a:pPr>
            <a:r>
              <a:rPr lang="cs-CZ" sz="2300" dirty="0" smtClean="0"/>
              <a:t>     </a:t>
            </a:r>
            <a:r>
              <a:rPr lang="cs-CZ" sz="2300" dirty="0" smtClean="0">
                <a:solidFill>
                  <a:srgbClr val="FF0000"/>
                </a:solidFill>
              </a:rPr>
              <a:t>Na dvoře žili: slepička, husa, kocour, prasátko.</a:t>
            </a:r>
            <a:endParaRPr lang="cs-CZ" sz="2300" dirty="0">
              <a:solidFill>
                <a:srgbClr val="FF0000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2300" dirty="0"/>
              <a:t>2. Co našla slepička?</a:t>
            </a:r>
          </a:p>
          <a:p>
            <a:pPr>
              <a:lnSpc>
                <a:spcPct val="150000"/>
              </a:lnSpc>
            </a:pPr>
            <a:r>
              <a:rPr lang="cs-CZ" sz="2300" dirty="0" smtClean="0"/>
              <a:t>     </a:t>
            </a:r>
            <a:r>
              <a:rPr lang="cs-CZ" sz="2300" dirty="0">
                <a:solidFill>
                  <a:srgbClr val="FF0000"/>
                </a:solidFill>
              </a:rPr>
              <a:t>Slepička našla pšeničný klásek.</a:t>
            </a:r>
          </a:p>
          <a:p>
            <a:pPr>
              <a:lnSpc>
                <a:spcPct val="150000"/>
              </a:lnSpc>
            </a:pPr>
            <a:r>
              <a:rPr lang="cs-CZ" sz="2300" dirty="0" smtClean="0"/>
              <a:t>3.  Proč zvířátka nedostala koláče?</a:t>
            </a:r>
          </a:p>
          <a:p>
            <a:pPr>
              <a:lnSpc>
                <a:spcPct val="150000"/>
              </a:lnSpc>
            </a:pPr>
            <a:r>
              <a:rPr lang="cs-CZ" sz="2300" dirty="0" smtClean="0"/>
              <a:t>     </a:t>
            </a:r>
            <a:r>
              <a:rPr lang="cs-CZ" sz="2300" dirty="0">
                <a:solidFill>
                  <a:srgbClr val="FF0000"/>
                </a:solidFill>
              </a:rPr>
              <a:t>Zvířátka slepičce nepomáhala.</a:t>
            </a:r>
          </a:p>
          <a:p>
            <a:pPr>
              <a:lnSpc>
                <a:spcPct val="150000"/>
              </a:lnSpc>
            </a:pPr>
            <a:r>
              <a:rPr lang="cs-CZ" sz="2300" dirty="0" smtClean="0"/>
              <a:t>4. </a:t>
            </a:r>
            <a:r>
              <a:rPr lang="cs-CZ" sz="2300" dirty="0"/>
              <a:t>Co zvířátka bavilo?</a:t>
            </a:r>
          </a:p>
          <a:p>
            <a:pPr>
              <a:lnSpc>
                <a:spcPct val="150000"/>
              </a:lnSpc>
            </a:pPr>
            <a:r>
              <a:rPr lang="cs-CZ" sz="2300" dirty="0"/>
              <a:t>    </a:t>
            </a:r>
            <a:r>
              <a:rPr lang="cs-CZ" sz="2300" dirty="0" smtClean="0"/>
              <a:t> </a:t>
            </a:r>
            <a:r>
              <a:rPr lang="cs-CZ" sz="2300" dirty="0" smtClean="0">
                <a:solidFill>
                  <a:srgbClr val="FF0000"/>
                </a:solidFill>
              </a:rPr>
              <a:t>Zvířátka </a:t>
            </a:r>
            <a:r>
              <a:rPr lang="cs-CZ" sz="2300" dirty="0">
                <a:solidFill>
                  <a:srgbClr val="FF0000"/>
                </a:solidFill>
              </a:rPr>
              <a:t>si jen hrála a odpočívala.</a:t>
            </a:r>
          </a:p>
          <a:p>
            <a:pPr>
              <a:lnSpc>
                <a:spcPct val="150000"/>
              </a:lnSpc>
            </a:pPr>
            <a:r>
              <a:rPr lang="cs-CZ" sz="2300" dirty="0" smtClean="0"/>
              <a:t>4. </a:t>
            </a:r>
            <a:r>
              <a:rPr lang="cs-CZ" sz="2300" dirty="0"/>
              <a:t>Kdo si pochutnal na koláčích?</a:t>
            </a:r>
          </a:p>
          <a:p>
            <a:pPr>
              <a:lnSpc>
                <a:spcPct val="150000"/>
              </a:lnSpc>
            </a:pPr>
            <a:r>
              <a:rPr lang="cs-CZ" sz="2300" dirty="0"/>
              <a:t>    </a:t>
            </a:r>
            <a:r>
              <a:rPr lang="cs-CZ" sz="2300" dirty="0">
                <a:solidFill>
                  <a:srgbClr val="FF0000"/>
                </a:solidFill>
              </a:rPr>
              <a:t>Slepička moc pracovala, proto si zasloužila odměnu.</a:t>
            </a:r>
          </a:p>
          <a:p>
            <a:pPr>
              <a:lnSpc>
                <a:spcPct val="150000"/>
              </a:lnSpc>
            </a:pPr>
            <a:endParaRPr lang="cs-CZ" sz="2200" dirty="0">
              <a:solidFill>
                <a:srgbClr val="FF0000"/>
              </a:solidFill>
            </a:endParaRPr>
          </a:p>
          <a:p>
            <a:endParaRPr lang="cs-CZ" sz="23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94275" y="233645"/>
            <a:ext cx="4943533" cy="4462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300" b="1" dirty="0" smtClean="0">
                <a:solidFill>
                  <a:srgbClr val="00B050"/>
                </a:solidFill>
              </a:rPr>
              <a:t>Odpověz na otázky z přečteného textu.</a:t>
            </a:r>
            <a:endParaRPr lang="cs-CZ" sz="23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7022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66555" y="683695"/>
            <a:ext cx="8352000" cy="3636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Odkazy: </a:t>
            </a:r>
          </a:p>
          <a:p>
            <a:endParaRPr lang="cs-CZ" sz="1400" dirty="0" smtClean="0"/>
          </a:p>
          <a:p>
            <a:r>
              <a:rPr lang="cs-CZ" sz="1400" dirty="0" err="1" smtClean="0"/>
              <a:t>Ocal</a:t>
            </a:r>
            <a:r>
              <a:rPr lang="cs-CZ" sz="1400" dirty="0"/>
              <a:t>. Clker.com [online</a:t>
            </a:r>
            <a:r>
              <a:rPr lang="cs-CZ" sz="1400" dirty="0" smtClean="0"/>
              <a:t>]. </a:t>
            </a:r>
            <a:r>
              <a:rPr lang="en-US" sz="1400" dirty="0" err="1" smtClean="0"/>
              <a:t>Gatto</a:t>
            </a:r>
            <a:r>
              <a:rPr lang="en-US" sz="1400" dirty="0" smtClean="0"/>
              <a:t> </a:t>
            </a:r>
            <a:r>
              <a:rPr lang="en-US" sz="1400" dirty="0"/>
              <a:t>Cat 3 clip </a:t>
            </a:r>
            <a:r>
              <a:rPr lang="en-US" sz="1400" dirty="0" smtClean="0"/>
              <a:t>art</a:t>
            </a:r>
            <a:r>
              <a:rPr lang="cs-CZ" sz="1400" dirty="0" smtClean="0"/>
              <a:t> [cit</a:t>
            </a:r>
            <a:r>
              <a:rPr lang="cs-CZ" sz="1400" dirty="0"/>
              <a:t>. </a:t>
            </a:r>
            <a:r>
              <a:rPr lang="cs-CZ" sz="1400" dirty="0" smtClean="0"/>
              <a:t>2012-05-25]. </a:t>
            </a:r>
            <a:r>
              <a:rPr lang="cs-CZ" sz="1400" dirty="0"/>
              <a:t>Dostupné pod licencí Public </a:t>
            </a:r>
            <a:r>
              <a:rPr lang="cs-CZ" sz="1400" dirty="0" err="1"/>
              <a:t>domain</a:t>
            </a:r>
            <a:r>
              <a:rPr lang="cs-CZ" sz="1400" dirty="0"/>
              <a:t> na WWW</a:t>
            </a:r>
            <a:r>
              <a:rPr lang="cs-CZ" sz="1400" dirty="0" smtClean="0"/>
              <a:t>:</a:t>
            </a:r>
          </a:p>
          <a:p>
            <a:r>
              <a:rPr lang="cs-CZ" sz="1400" dirty="0" smtClean="0"/>
              <a:t>&lt;</a:t>
            </a:r>
            <a:r>
              <a:rPr lang="cs-CZ" sz="1400" dirty="0" smtClean="0">
                <a:hlinkClick r:id="rId2"/>
              </a:rPr>
              <a:t>http</a:t>
            </a:r>
            <a:r>
              <a:rPr lang="cs-CZ" sz="1400" dirty="0">
                <a:hlinkClick r:id="rId2"/>
              </a:rPr>
              <a:t>://</a:t>
            </a:r>
            <a:r>
              <a:rPr lang="cs-CZ" sz="1400" dirty="0" smtClean="0">
                <a:hlinkClick r:id="rId2"/>
              </a:rPr>
              <a:t>www.clker.com/clipart-6989.html</a:t>
            </a:r>
            <a:r>
              <a:rPr lang="cs-CZ" sz="1400" dirty="0" smtClean="0"/>
              <a:t>&gt;</a:t>
            </a:r>
          </a:p>
          <a:p>
            <a:r>
              <a:rPr lang="cs-CZ" sz="1400" dirty="0" err="1"/>
              <a:t>Ocal</a:t>
            </a:r>
            <a:r>
              <a:rPr lang="cs-CZ" sz="1400" dirty="0"/>
              <a:t>. Clker.com [online</a:t>
            </a:r>
            <a:r>
              <a:rPr lang="cs-CZ" sz="1400" dirty="0" smtClean="0"/>
              <a:t>].</a:t>
            </a:r>
            <a:r>
              <a:rPr lang="cs-CZ" sz="1400" dirty="0"/>
              <a:t> </a:t>
            </a:r>
            <a:r>
              <a:rPr lang="cs-CZ" sz="1400" dirty="0" err="1"/>
              <a:t>Goose</a:t>
            </a:r>
            <a:r>
              <a:rPr lang="cs-CZ" sz="1400" dirty="0"/>
              <a:t> </a:t>
            </a:r>
            <a:r>
              <a:rPr lang="cs-CZ" sz="1400" dirty="0" err="1"/>
              <a:t>Bird</a:t>
            </a:r>
            <a:r>
              <a:rPr lang="cs-CZ" sz="1400" dirty="0"/>
              <a:t> </a:t>
            </a:r>
            <a:r>
              <a:rPr lang="cs-CZ" sz="1400" dirty="0" err="1"/>
              <a:t>clip</a:t>
            </a:r>
            <a:r>
              <a:rPr lang="cs-CZ" sz="1400" dirty="0"/>
              <a:t> </a:t>
            </a:r>
            <a:r>
              <a:rPr lang="cs-CZ" sz="1400" dirty="0" smtClean="0"/>
              <a:t>art</a:t>
            </a:r>
            <a:r>
              <a:rPr lang="cs-CZ" sz="1400" dirty="0"/>
              <a:t> [cit. 2012-05-25]. Dostupné pod licencí Public </a:t>
            </a:r>
            <a:r>
              <a:rPr lang="cs-CZ" sz="1400" dirty="0" err="1"/>
              <a:t>domain</a:t>
            </a:r>
            <a:r>
              <a:rPr lang="cs-CZ" sz="1400" dirty="0"/>
              <a:t> na WWW</a:t>
            </a:r>
            <a:r>
              <a:rPr lang="cs-CZ" sz="1400" dirty="0" smtClean="0"/>
              <a:t>:                                         &lt; </a:t>
            </a:r>
            <a:r>
              <a:rPr lang="cs-CZ" sz="1400" dirty="0" smtClean="0">
                <a:hlinkClick r:id="rId3"/>
              </a:rPr>
              <a:t>http://www.clker.com/clipart-goose-bird.html</a:t>
            </a:r>
            <a:r>
              <a:rPr lang="cs-CZ" sz="1400" dirty="0" smtClean="0"/>
              <a:t>&gt; </a:t>
            </a:r>
          </a:p>
          <a:p>
            <a:r>
              <a:rPr lang="cs-CZ" sz="1400" dirty="0" err="1" smtClean="0"/>
              <a:t>Ocal</a:t>
            </a:r>
            <a:r>
              <a:rPr lang="cs-CZ" sz="1400" dirty="0" smtClean="0"/>
              <a:t>. Clker.com [online]. </a:t>
            </a:r>
            <a:r>
              <a:rPr lang="cs-CZ" sz="1400" dirty="0" err="1" smtClean="0"/>
              <a:t>Pig</a:t>
            </a:r>
            <a:r>
              <a:rPr lang="cs-CZ" sz="1400" dirty="0" smtClean="0"/>
              <a:t> </a:t>
            </a:r>
            <a:r>
              <a:rPr lang="cs-CZ" sz="1400" dirty="0" err="1" smtClean="0"/>
              <a:t>Standing</a:t>
            </a:r>
            <a:r>
              <a:rPr lang="cs-CZ" sz="1400" dirty="0" smtClean="0"/>
              <a:t> </a:t>
            </a:r>
            <a:r>
              <a:rPr lang="cs-CZ" sz="1400" dirty="0" err="1" smtClean="0"/>
              <a:t>clip</a:t>
            </a:r>
            <a:r>
              <a:rPr lang="cs-CZ" sz="1400" dirty="0" smtClean="0"/>
              <a:t> art [cit. 2012-05-25]. Dostupné pod licencí Public </a:t>
            </a:r>
            <a:r>
              <a:rPr lang="cs-CZ" sz="1400" dirty="0" err="1" smtClean="0"/>
              <a:t>domain</a:t>
            </a:r>
            <a:r>
              <a:rPr lang="cs-CZ" sz="1400" dirty="0" smtClean="0"/>
              <a:t> na WWW:</a:t>
            </a:r>
          </a:p>
          <a:p>
            <a:r>
              <a:rPr lang="cs-CZ" sz="1400" dirty="0" smtClean="0"/>
              <a:t>&lt;</a:t>
            </a:r>
            <a:r>
              <a:rPr lang="cs-CZ" sz="1400" dirty="0" smtClean="0">
                <a:hlinkClick r:id="rId4"/>
              </a:rPr>
              <a:t>http://www.clker.com/clipart-pig-standing.html</a:t>
            </a:r>
            <a:r>
              <a:rPr lang="cs-CZ" sz="1400" dirty="0" smtClean="0"/>
              <a:t>&gt; </a:t>
            </a:r>
          </a:p>
          <a:p>
            <a:r>
              <a:rPr lang="cs-CZ" sz="1400" dirty="0" err="1" smtClean="0"/>
              <a:t>N.Potts</a:t>
            </a:r>
            <a:r>
              <a:rPr lang="cs-CZ" sz="1400" dirty="0" smtClean="0"/>
              <a:t>. Clker.com </a:t>
            </a:r>
            <a:r>
              <a:rPr lang="cs-CZ" sz="1400" dirty="0"/>
              <a:t>[online]. Brown Hen </a:t>
            </a:r>
            <a:r>
              <a:rPr lang="cs-CZ" sz="1400" dirty="0" err="1"/>
              <a:t>clip</a:t>
            </a:r>
            <a:r>
              <a:rPr lang="cs-CZ" sz="1400" dirty="0"/>
              <a:t> art</a:t>
            </a:r>
            <a:r>
              <a:rPr lang="cs-CZ" sz="1400" dirty="0" smtClean="0"/>
              <a:t> </a:t>
            </a:r>
            <a:r>
              <a:rPr lang="cs-CZ" sz="1400" dirty="0"/>
              <a:t>[cit. 2012-05-25]. Dostupné pod licencí Public </a:t>
            </a:r>
            <a:r>
              <a:rPr lang="cs-CZ" sz="1400" dirty="0" err="1"/>
              <a:t>domain</a:t>
            </a:r>
            <a:r>
              <a:rPr lang="cs-CZ" sz="1400" dirty="0"/>
              <a:t> na </a:t>
            </a:r>
            <a:r>
              <a:rPr lang="cs-CZ" sz="1400" dirty="0" smtClean="0"/>
              <a:t>WWW:</a:t>
            </a:r>
          </a:p>
          <a:p>
            <a:r>
              <a:rPr lang="cs-CZ" sz="1400" dirty="0" smtClean="0">
                <a:hlinkClick r:id="rId5"/>
              </a:rPr>
              <a:t>http</a:t>
            </a:r>
            <a:r>
              <a:rPr lang="cs-CZ" sz="1400" dirty="0">
                <a:hlinkClick r:id="rId5"/>
              </a:rPr>
              <a:t>://</a:t>
            </a:r>
            <a:r>
              <a:rPr lang="cs-CZ" sz="1400" dirty="0" smtClean="0">
                <a:hlinkClick r:id="rId5"/>
              </a:rPr>
              <a:t>www.clker.com/clipart-brown-hen.html</a:t>
            </a:r>
            <a:r>
              <a:rPr lang="cs-CZ" sz="1400" dirty="0" smtClean="0"/>
              <a:t>&gt; </a:t>
            </a:r>
          </a:p>
          <a:p>
            <a:r>
              <a:rPr lang="cs-CZ" sz="1400" dirty="0" err="1"/>
              <a:t>Ocal</a:t>
            </a:r>
            <a:r>
              <a:rPr lang="cs-CZ" sz="1400" dirty="0"/>
              <a:t>. Clker.com [online]. </a:t>
            </a:r>
            <a:r>
              <a:rPr lang="cs-CZ" sz="1400" dirty="0" err="1"/>
              <a:t>Wheat</a:t>
            </a:r>
            <a:r>
              <a:rPr lang="cs-CZ" sz="1400" dirty="0"/>
              <a:t> </a:t>
            </a:r>
            <a:r>
              <a:rPr lang="cs-CZ" sz="1400" dirty="0" err="1" smtClean="0"/>
              <a:t>clip</a:t>
            </a:r>
            <a:r>
              <a:rPr lang="cs-CZ" sz="1400" dirty="0" smtClean="0"/>
              <a:t> </a:t>
            </a:r>
            <a:r>
              <a:rPr lang="cs-CZ" sz="1400" dirty="0"/>
              <a:t>art [cit. 2012-05-25]. Dostupné pod licencí Public </a:t>
            </a:r>
            <a:r>
              <a:rPr lang="cs-CZ" sz="1400" dirty="0" err="1"/>
              <a:t>domain</a:t>
            </a:r>
            <a:r>
              <a:rPr lang="cs-CZ" sz="1400" dirty="0"/>
              <a:t> na </a:t>
            </a:r>
            <a:r>
              <a:rPr lang="cs-CZ" sz="1400" dirty="0" smtClean="0"/>
              <a:t>WWW:</a:t>
            </a:r>
          </a:p>
          <a:p>
            <a:r>
              <a:rPr lang="cs-CZ" sz="1400" dirty="0" smtClean="0"/>
              <a:t>&lt;</a:t>
            </a:r>
            <a:r>
              <a:rPr lang="cs-CZ" sz="1400" dirty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www.clker.com/clipart-23775.html</a:t>
            </a:r>
            <a:r>
              <a:rPr lang="cs-CZ" sz="1400" dirty="0" smtClean="0"/>
              <a:t>&gt; </a:t>
            </a:r>
          </a:p>
          <a:p>
            <a:endParaRPr lang="cs-CZ" sz="1400" dirty="0"/>
          </a:p>
          <a:p>
            <a:r>
              <a:rPr lang="cs-CZ" sz="1400" dirty="0" err="1" smtClean="0"/>
              <a:t>Hřebejková</a:t>
            </a:r>
            <a:r>
              <a:rPr lang="cs-CZ" sz="1400" dirty="0" smtClean="0"/>
              <a:t>, J., Fabianová, I., Šimanová, A., Sedláček, K. F., laureát státní ceny. Pohádky a povídky pro malé čtenáře. 8. vyd. </a:t>
            </a:r>
            <a:r>
              <a:rPr lang="cs-CZ" sz="1400" smtClean="0"/>
              <a:t>Praha: SPN, 1964, 15-901-67 14/42.</a:t>
            </a:r>
            <a:endParaRPr lang="cs-CZ" sz="1400" dirty="0" smtClean="0"/>
          </a:p>
          <a:p>
            <a:endParaRPr lang="cs-CZ" sz="1400" dirty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/>
          </a:p>
          <a:p>
            <a:r>
              <a:rPr lang="cs-CZ" sz="1400" dirty="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735504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740</TotalTime>
  <Words>657</Words>
  <Application>Microsoft Office PowerPoint</Application>
  <PresentationFormat>Předvádění na obrazovce (4:3)</PresentationFormat>
  <Paragraphs>81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q98ew7</dc:creator>
  <cp:lastModifiedBy>q98ew7</cp:lastModifiedBy>
  <cp:revision>152</cp:revision>
  <dcterms:created xsi:type="dcterms:W3CDTF">2013-05-25T08:42:14Z</dcterms:created>
  <dcterms:modified xsi:type="dcterms:W3CDTF">2013-07-04T07:41:14Z</dcterms:modified>
</cp:coreProperties>
</file>