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2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922641-C4E7-4CCA-9FD4-1467457A08D4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88625A-C134-43DF-B446-9FEB2D728F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229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Děti sledují prezentaci s přehledem časování.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88625A-C134-43DF-B446-9FEB2D728F9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593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Společně časují slovesa na interaktivní tabuli, vyučující zapisuje tvary sloves.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88625A-C134-43DF-B446-9FEB2D728F9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493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76" y="836712"/>
            <a:ext cx="8064896" cy="117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6161955"/>
              </p:ext>
            </p:extLst>
          </p:nvPr>
        </p:nvGraphicFramePr>
        <p:xfrm>
          <a:off x="556080" y="2564904"/>
          <a:ext cx="8534400" cy="518160"/>
        </p:xfrm>
        <a:graphic>
          <a:graphicData uri="http://schemas.openxmlformats.org/drawingml/2006/table">
            <a:tbl>
              <a:tblPr/>
              <a:tblGrid>
                <a:gridCol w="85344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Základní škola a Mateřská škola Libáň, okres Jičín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6735492"/>
              </p:ext>
            </p:extLst>
          </p:nvPr>
        </p:nvGraphicFramePr>
        <p:xfrm>
          <a:off x="2840376" y="3429000"/>
          <a:ext cx="3550295" cy="518160"/>
        </p:xfrm>
        <a:graphic>
          <a:graphicData uri="http://schemas.openxmlformats.org/drawingml/2006/table">
            <a:tbl>
              <a:tblPr/>
              <a:tblGrid>
                <a:gridCol w="3550295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Moderní škola 2010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3200941"/>
              </p:ext>
            </p:extLst>
          </p:nvPr>
        </p:nvGraphicFramePr>
        <p:xfrm>
          <a:off x="872240" y="5301208"/>
          <a:ext cx="7775732" cy="487680"/>
        </p:xfrm>
        <a:graphic>
          <a:graphicData uri="http://schemas.openxmlformats.org/drawingml/2006/table">
            <a:tbl>
              <a:tblPr/>
              <a:tblGrid>
                <a:gridCol w="7775732"/>
              </a:tblGrid>
              <a:tr h="0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VY_32_INOVACE_E06/58 </a:t>
                      </a:r>
                      <a:r>
                        <a:rPr lang="cs-CZ" sz="26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- Slovesa </a:t>
                      </a:r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– minulý </a:t>
                      </a:r>
                      <a:r>
                        <a:rPr lang="cs-CZ" sz="2600" b="1" baseline="0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čas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274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419600" cy="707504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Skloňování sloves v čase minulém              </a:t>
            </a:r>
            <a:r>
              <a:rPr lang="cs-CZ" sz="2400" b="1" dirty="0" smtClean="0"/>
              <a:t>(číslo jednotn</a:t>
            </a:r>
            <a:r>
              <a:rPr lang="cs-CZ" sz="2400" dirty="0" smtClean="0"/>
              <a:t>é)</a:t>
            </a:r>
            <a:endParaRPr lang="cs-CZ" sz="24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395536" y="1772816"/>
            <a:ext cx="8262190" cy="1444664"/>
            <a:chOff x="360041" y="147398"/>
            <a:chExt cx="8118174" cy="1228640"/>
          </a:xfrm>
        </p:grpSpPr>
        <p:sp>
          <p:nvSpPr>
            <p:cNvPr id="6" name="Zaoblený obdélník 5"/>
            <p:cNvSpPr/>
            <p:nvPr/>
          </p:nvSpPr>
          <p:spPr>
            <a:xfrm>
              <a:off x="360041" y="147398"/>
              <a:ext cx="8118174" cy="122864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Zaoblený obdélník 4"/>
            <p:cNvSpPr/>
            <p:nvPr/>
          </p:nvSpPr>
          <p:spPr>
            <a:xfrm>
              <a:off x="420018" y="207375"/>
              <a:ext cx="7998220" cy="110868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4815" tIns="0" rIns="224815" bIns="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400" kern="1200" dirty="0" smtClean="0">
                  <a:solidFill>
                    <a:schemeClr val="accent4">
                      <a:lumMod val="60000"/>
                      <a:lumOff val="40000"/>
                    </a:schemeClr>
                  </a:solidFill>
                </a:rPr>
                <a:t>1</a:t>
              </a:r>
              <a:r>
                <a:rPr lang="cs-CZ" sz="2400" kern="1200" dirty="0" smtClean="0">
                  <a:solidFill>
                    <a:schemeClr val="accent4">
                      <a:lumMod val="60000"/>
                      <a:lumOff val="40000"/>
                    </a:schemeClr>
                  </a:solidFill>
                </a:rPr>
                <a:t>. osoba</a:t>
              </a:r>
              <a:r>
                <a:rPr lang="cs-CZ" sz="2400" kern="1200" dirty="0" smtClean="0"/>
                <a:t>   </a:t>
              </a:r>
              <a:r>
                <a:rPr lang="cs-CZ" sz="2400" kern="1200" dirty="0" smtClean="0"/>
                <a:t>	</a:t>
              </a: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pracoval  jsem 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	 	pracovala  jsem 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	 	pracovalo  jsem</a:t>
              </a:r>
              <a:endParaRPr lang="cs-CZ" sz="2800" b="1" kern="1200" dirty="0">
                <a:solidFill>
                  <a:schemeClr val="accent4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95536" y="3501008"/>
            <a:ext cx="8258387" cy="1368152"/>
            <a:chOff x="360039" y="1821578"/>
            <a:chExt cx="8114371" cy="1192593"/>
          </a:xfrm>
        </p:grpSpPr>
        <p:sp>
          <p:nvSpPr>
            <p:cNvPr id="9" name="Zaoblený obdélník 8"/>
            <p:cNvSpPr/>
            <p:nvPr/>
          </p:nvSpPr>
          <p:spPr>
            <a:xfrm>
              <a:off x="360039" y="1821578"/>
              <a:ext cx="8114371" cy="1192593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Zaoblený obdélník 4"/>
            <p:cNvSpPr/>
            <p:nvPr/>
          </p:nvSpPr>
          <p:spPr>
            <a:xfrm>
              <a:off x="418257" y="1879796"/>
              <a:ext cx="7997935" cy="107615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4815" tIns="0" rIns="224815" bIns="0" numCol="1" spcCol="1270" anchor="ctr" anchorCtr="0">
              <a:noAutofit/>
            </a:bodyPr>
            <a:lstStyle/>
            <a:p>
              <a:pPr lvl="0" algn="l" defTabSz="1066800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400" kern="1200" dirty="0" smtClean="0">
                  <a:solidFill>
                    <a:schemeClr val="accent4">
                      <a:lumMod val="60000"/>
                      <a:lumOff val="40000"/>
                    </a:schemeClr>
                  </a:solidFill>
                </a:rPr>
                <a:t>2</a:t>
              </a:r>
              <a:r>
                <a:rPr lang="cs-CZ" sz="2400" kern="1200" dirty="0" smtClean="0">
                  <a:solidFill>
                    <a:schemeClr val="accent4">
                      <a:lumMod val="60000"/>
                      <a:lumOff val="40000"/>
                    </a:schemeClr>
                  </a:solidFill>
                </a:rPr>
                <a:t>. osoba</a:t>
              </a:r>
              <a:r>
                <a:rPr lang="cs-CZ" sz="2400" kern="1200" dirty="0" smtClean="0"/>
                <a:t>   </a:t>
              </a:r>
              <a:r>
                <a:rPr lang="cs-CZ" sz="2400" kern="1200" dirty="0" smtClean="0"/>
                <a:t>	</a:t>
              </a: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pracoval jsi (pracovals</a:t>
              </a:r>
              <a:r>
                <a:rPr lang="cs-CZ" sz="2800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)</a:t>
              </a:r>
            </a:p>
            <a:p>
              <a:pPr lvl="0" algn="l" defTabSz="1066800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	  	pracovala jsi (pracovalas) </a:t>
              </a:r>
            </a:p>
            <a:p>
              <a:pPr lvl="0" algn="l" defTabSz="1066800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	  	pracovalo jsi (pracovalos)</a:t>
              </a:r>
              <a:endParaRPr lang="cs-CZ" sz="2800" b="1" kern="1200" dirty="0">
                <a:solidFill>
                  <a:schemeClr val="accent4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95536" y="5229200"/>
            <a:ext cx="8352928" cy="1440160"/>
            <a:chOff x="404517" y="3440366"/>
            <a:chExt cx="8090343" cy="1167491"/>
          </a:xfrm>
        </p:grpSpPr>
        <p:sp>
          <p:nvSpPr>
            <p:cNvPr id="12" name="Zaoblený obdélník 11"/>
            <p:cNvSpPr/>
            <p:nvPr/>
          </p:nvSpPr>
          <p:spPr>
            <a:xfrm>
              <a:off x="404517" y="3440366"/>
              <a:ext cx="8090343" cy="1167491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Zaoblený obdélník 4"/>
            <p:cNvSpPr/>
            <p:nvPr/>
          </p:nvSpPr>
          <p:spPr>
            <a:xfrm>
              <a:off x="461509" y="3497358"/>
              <a:ext cx="7976359" cy="10535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4815" tIns="0" rIns="224815" bIns="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400" kern="1200" dirty="0" smtClean="0">
                  <a:solidFill>
                    <a:schemeClr val="accent4">
                      <a:lumMod val="60000"/>
                      <a:lumOff val="40000"/>
                    </a:schemeClr>
                  </a:solidFill>
                </a:rPr>
                <a:t>3</a:t>
              </a:r>
              <a:r>
                <a:rPr lang="cs-CZ" sz="2400" kern="1200" dirty="0" smtClean="0">
                  <a:solidFill>
                    <a:schemeClr val="accent4">
                      <a:lumMod val="60000"/>
                      <a:lumOff val="40000"/>
                    </a:schemeClr>
                  </a:solidFill>
                </a:rPr>
                <a:t>. osoba</a:t>
              </a:r>
              <a:r>
                <a:rPr lang="cs-CZ" sz="2400" kern="1200" dirty="0" smtClean="0"/>
                <a:t>   </a:t>
              </a:r>
              <a:r>
                <a:rPr lang="cs-CZ" sz="2400" kern="1200" dirty="0" smtClean="0"/>
                <a:t>	</a:t>
              </a: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pracoval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		pracovala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		pracovalo</a:t>
              </a:r>
              <a:endParaRPr lang="cs-CZ" sz="2800" b="1" kern="1200" dirty="0">
                <a:solidFill>
                  <a:schemeClr val="accent4">
                    <a:lumMod val="20000"/>
                    <a:lumOff val="80000"/>
                  </a:schemeClr>
                </a:solidFill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419600" cy="707504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Skloňování sloves v čase</a:t>
            </a:r>
            <a:br>
              <a:rPr lang="cs-CZ" sz="4800" b="1" dirty="0" smtClean="0"/>
            </a:br>
            <a:r>
              <a:rPr lang="cs-CZ" sz="4800" b="1" dirty="0" smtClean="0"/>
              <a:t>minulém               </a:t>
            </a:r>
            <a:r>
              <a:rPr lang="cs-CZ" sz="2400" b="1" dirty="0" smtClean="0"/>
              <a:t>(číslo množné</a:t>
            </a:r>
            <a:r>
              <a:rPr lang="cs-CZ" sz="2400" dirty="0" smtClean="0"/>
              <a:t>)</a:t>
            </a:r>
            <a:endParaRPr lang="cs-CZ" sz="2400" b="1" dirty="0"/>
          </a:p>
        </p:txBody>
      </p:sp>
      <p:grpSp>
        <p:nvGrpSpPr>
          <p:cNvPr id="3" name="Skupina 4"/>
          <p:cNvGrpSpPr/>
          <p:nvPr/>
        </p:nvGrpSpPr>
        <p:grpSpPr>
          <a:xfrm>
            <a:off x="395536" y="1772816"/>
            <a:ext cx="8262190" cy="1444664"/>
            <a:chOff x="360041" y="147398"/>
            <a:chExt cx="8118174" cy="1228640"/>
          </a:xfrm>
        </p:grpSpPr>
        <p:sp>
          <p:nvSpPr>
            <p:cNvPr id="6" name="Zaoblený obdélník 5"/>
            <p:cNvSpPr/>
            <p:nvPr/>
          </p:nvSpPr>
          <p:spPr>
            <a:xfrm>
              <a:off x="360041" y="147398"/>
              <a:ext cx="8118174" cy="122864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Zaoblený obdélník 4"/>
            <p:cNvSpPr/>
            <p:nvPr/>
          </p:nvSpPr>
          <p:spPr>
            <a:xfrm>
              <a:off x="420018" y="207375"/>
              <a:ext cx="7998220" cy="110868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4815" tIns="0" rIns="224815" bIns="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400" kern="1200" dirty="0" smtClean="0">
                  <a:solidFill>
                    <a:schemeClr val="accent4">
                      <a:lumMod val="60000"/>
                      <a:lumOff val="40000"/>
                    </a:schemeClr>
                  </a:solidFill>
                </a:rPr>
                <a:t>1</a:t>
              </a:r>
              <a:r>
                <a:rPr lang="cs-CZ" sz="2400" kern="1200" dirty="0" smtClean="0">
                  <a:solidFill>
                    <a:schemeClr val="accent4">
                      <a:lumMod val="60000"/>
                      <a:lumOff val="40000"/>
                    </a:schemeClr>
                  </a:solidFill>
                </a:rPr>
                <a:t>. osoba</a:t>
              </a:r>
              <a:r>
                <a:rPr lang="cs-CZ" sz="2400" kern="1200" dirty="0" smtClean="0"/>
                <a:t>   </a:t>
              </a:r>
              <a:r>
                <a:rPr lang="cs-CZ" sz="2400" kern="1200" dirty="0" smtClean="0"/>
                <a:t>	</a:t>
              </a: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pracovali  jsme 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	 	pracovaly  jsme 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	 	pracovala  jsme</a:t>
              </a:r>
              <a:endParaRPr lang="cs-CZ" sz="2800" b="1" kern="1200" dirty="0">
                <a:solidFill>
                  <a:schemeClr val="accent4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4" name="Skupina 7"/>
          <p:cNvGrpSpPr/>
          <p:nvPr/>
        </p:nvGrpSpPr>
        <p:grpSpPr>
          <a:xfrm>
            <a:off x="395536" y="3501008"/>
            <a:ext cx="8258387" cy="1368152"/>
            <a:chOff x="360039" y="1821578"/>
            <a:chExt cx="8114371" cy="1192593"/>
          </a:xfrm>
        </p:grpSpPr>
        <p:sp>
          <p:nvSpPr>
            <p:cNvPr id="9" name="Zaoblený obdélník 8"/>
            <p:cNvSpPr/>
            <p:nvPr/>
          </p:nvSpPr>
          <p:spPr>
            <a:xfrm>
              <a:off x="360039" y="1821578"/>
              <a:ext cx="8114371" cy="1192593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Zaoblený obdélník 4"/>
            <p:cNvSpPr/>
            <p:nvPr/>
          </p:nvSpPr>
          <p:spPr>
            <a:xfrm>
              <a:off x="418257" y="1879796"/>
              <a:ext cx="7997935" cy="107615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4815" tIns="0" rIns="224815" bIns="0" numCol="1" spcCol="1270" anchor="ctr" anchorCtr="0">
              <a:noAutofit/>
            </a:bodyPr>
            <a:lstStyle/>
            <a:p>
              <a:pPr lvl="0" algn="l" defTabSz="1066800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400" kern="1200" dirty="0" smtClean="0">
                  <a:solidFill>
                    <a:schemeClr val="accent4">
                      <a:lumMod val="60000"/>
                      <a:lumOff val="40000"/>
                    </a:schemeClr>
                  </a:solidFill>
                </a:rPr>
                <a:t>2</a:t>
              </a:r>
              <a:r>
                <a:rPr lang="cs-CZ" sz="2400" kern="1200" dirty="0" smtClean="0">
                  <a:solidFill>
                    <a:schemeClr val="accent4">
                      <a:lumMod val="60000"/>
                      <a:lumOff val="40000"/>
                    </a:schemeClr>
                  </a:solidFill>
                </a:rPr>
                <a:t>. osoba</a:t>
              </a:r>
              <a:r>
                <a:rPr lang="cs-CZ" sz="2400" kern="1200" dirty="0" smtClean="0"/>
                <a:t>   </a:t>
              </a:r>
              <a:r>
                <a:rPr lang="cs-CZ" sz="2400" kern="1200" dirty="0" smtClean="0"/>
                <a:t>	</a:t>
              </a: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pracovali  jste</a:t>
              </a:r>
              <a:endParaRPr lang="cs-CZ" sz="2800" kern="1200" dirty="0" smtClean="0">
                <a:solidFill>
                  <a:schemeClr val="accent4">
                    <a:lumMod val="20000"/>
                    <a:lumOff val="80000"/>
                  </a:schemeClr>
                </a:solidFill>
              </a:endParaRPr>
            </a:p>
            <a:p>
              <a:pPr lvl="0" algn="l" defTabSz="1066800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	  	pracovaly  jste</a:t>
              </a:r>
            </a:p>
            <a:p>
              <a:pPr lvl="0" algn="l" defTabSz="1066800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	  	pracovala  jste</a:t>
              </a:r>
              <a:endParaRPr lang="cs-CZ" sz="2800" b="1" kern="1200" dirty="0">
                <a:solidFill>
                  <a:schemeClr val="accent4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5" name="Skupina 10"/>
          <p:cNvGrpSpPr/>
          <p:nvPr/>
        </p:nvGrpSpPr>
        <p:grpSpPr>
          <a:xfrm>
            <a:off x="395536" y="5229200"/>
            <a:ext cx="8352928" cy="1440160"/>
            <a:chOff x="404517" y="3440366"/>
            <a:chExt cx="8090343" cy="1167491"/>
          </a:xfrm>
        </p:grpSpPr>
        <p:sp>
          <p:nvSpPr>
            <p:cNvPr id="12" name="Zaoblený obdélník 11"/>
            <p:cNvSpPr/>
            <p:nvPr/>
          </p:nvSpPr>
          <p:spPr>
            <a:xfrm>
              <a:off x="404517" y="3440366"/>
              <a:ext cx="8090343" cy="1167491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Zaoblený obdélník 4"/>
            <p:cNvSpPr/>
            <p:nvPr/>
          </p:nvSpPr>
          <p:spPr>
            <a:xfrm>
              <a:off x="461509" y="3497358"/>
              <a:ext cx="7976359" cy="10535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4815" tIns="0" rIns="224815" bIns="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400" kern="1200" dirty="0" smtClean="0">
                  <a:solidFill>
                    <a:schemeClr val="accent4">
                      <a:lumMod val="60000"/>
                      <a:lumOff val="40000"/>
                    </a:schemeClr>
                  </a:solidFill>
                </a:rPr>
                <a:t>3</a:t>
              </a:r>
              <a:r>
                <a:rPr lang="cs-CZ" sz="2400" kern="1200" dirty="0" smtClean="0">
                  <a:solidFill>
                    <a:schemeClr val="accent4">
                      <a:lumMod val="60000"/>
                      <a:lumOff val="40000"/>
                    </a:schemeClr>
                  </a:solidFill>
                </a:rPr>
                <a:t>. osoba</a:t>
              </a:r>
              <a:r>
                <a:rPr lang="cs-CZ" sz="2400" kern="1200" dirty="0" smtClean="0"/>
                <a:t>   </a:t>
              </a:r>
              <a:r>
                <a:rPr lang="cs-CZ" sz="2400" kern="1200" dirty="0" smtClean="0"/>
                <a:t>	</a:t>
              </a: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pracovali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		pracovaly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</a:pPr>
              <a:r>
                <a:rPr lang="cs-CZ" sz="2800" b="1" kern="1200" dirty="0" smtClean="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		pracovala</a:t>
              </a:r>
              <a:endParaRPr lang="cs-CZ" sz="2800" b="1" kern="1200" dirty="0">
                <a:solidFill>
                  <a:schemeClr val="accent4">
                    <a:lumMod val="20000"/>
                    <a:lumOff val="80000"/>
                  </a:schemeClr>
                </a:solidFill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340768"/>
            <a:ext cx="46085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			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kreslit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  <a:p>
            <a:pPr>
              <a:lnSpc>
                <a:spcPct val="200000"/>
              </a:lnSpc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. os. č.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jedn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. os. č.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jedn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. os. č.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jedn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. os. č. mn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. os. č. mn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. os. č. mn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11560" y="738420"/>
            <a:ext cx="4752528" cy="707504"/>
          </a:xfrm>
          <a:prstGeom prst="rect">
            <a:avLst/>
          </a:prstGeom>
          <a:noFill/>
        </p:spPr>
        <p:txBody>
          <a:bodyPr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/>
              <a:t>Dopiš správný tvar slovesa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44208" y="1608909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4">
                    <a:lumMod val="75000"/>
                  </a:schemeClr>
                </a:solidFill>
              </a:rPr>
              <a:t>počítat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44</TotalTime>
  <Words>72</Words>
  <Application>Microsoft Office PowerPoint</Application>
  <PresentationFormat>Předvádění na obrazovce (4:3)</PresentationFormat>
  <Paragraphs>36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Skloňování sloves v čase minulém              (číslo jednotné)</vt:lpstr>
      <vt:lpstr>Skloňování sloves v čase minulém               (číslo množné)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sloves v čase minulém</dc:title>
  <dc:creator>Petr Stránský</dc:creator>
  <cp:lastModifiedBy>Martin Králík</cp:lastModifiedBy>
  <cp:revision>22</cp:revision>
  <dcterms:modified xsi:type="dcterms:W3CDTF">2012-03-15T20:28:42Z</dcterms:modified>
</cp:coreProperties>
</file>