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78" r:id="rId2"/>
    <p:sldId id="266" r:id="rId3"/>
    <p:sldId id="270" r:id="rId4"/>
    <p:sldId id="274" r:id="rId5"/>
    <p:sldId id="267" r:id="rId6"/>
    <p:sldId id="268" r:id="rId7"/>
    <p:sldId id="276" r:id="rId8"/>
    <p:sldId id="27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979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937A-6369-446E-A5CF-C48F571FE8E9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D7790-AAAD-4FB9-9AFB-3FCAE0F266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191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2927832-1529-48F8-9AE3-C7B5B611E33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4C6DED0-2A65-49C2-8399-B7428532471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Obr&#225;zky%20dostupn&#233;%20na%20WWW:%20%20%3chttp:/office.microsoft.com%3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485" y="368660"/>
            <a:ext cx="5276344" cy="11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865410" y="3023955"/>
            <a:ext cx="71557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ZŠ a MŠ Kateřinice, okres Vsetín </a:t>
            </a:r>
          </a:p>
          <a:p>
            <a:pPr algn="ctr">
              <a:defRPr/>
            </a:pPr>
            <a:r>
              <a:rPr lang="cs-CZ" dirty="0"/>
              <a:t>projekt č. CZ.1.07/1.4.00/21.1314</a:t>
            </a:r>
          </a:p>
          <a:p>
            <a:pPr algn="ctr">
              <a:defRPr/>
            </a:pPr>
            <a:r>
              <a:rPr lang="cs-CZ" b="1" dirty="0"/>
              <a:t>Č. </a:t>
            </a:r>
            <a:r>
              <a:rPr lang="cs-CZ" b="1" dirty="0" err="1"/>
              <a:t>DUMu</a:t>
            </a:r>
            <a:r>
              <a:rPr lang="cs-CZ" b="1" dirty="0"/>
              <a:t>: </a:t>
            </a:r>
            <a:r>
              <a:rPr lang="cs-CZ" dirty="0"/>
              <a:t>VY_12_INOVACE_02_15_Literatura v životě dětí</a:t>
            </a:r>
          </a:p>
          <a:p>
            <a:pPr algn="ctr">
              <a:defRPr/>
            </a:pPr>
            <a:r>
              <a:rPr lang="cs-CZ" dirty="0"/>
              <a:t>Vzdělávací oblast: Jazyk a jazyková </a:t>
            </a:r>
            <a:r>
              <a:rPr lang="cs-CZ" dirty="0" smtClean="0"/>
              <a:t>komunikace - </a:t>
            </a:r>
            <a:r>
              <a:rPr lang="cs-CZ" dirty="0"/>
              <a:t>1. a 2. ročník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Tematický celek: Pohádky</a:t>
            </a:r>
          </a:p>
        </p:txBody>
      </p:sp>
      <p:sp>
        <p:nvSpPr>
          <p:cNvPr id="4" name="Obdélník 3"/>
          <p:cNvSpPr/>
          <p:nvPr/>
        </p:nvSpPr>
        <p:spPr>
          <a:xfrm>
            <a:off x="881590" y="5139190"/>
            <a:ext cx="7657411" cy="1008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cs-CZ" dirty="0"/>
              <a:t>Autor: Mgr. Bronislava </a:t>
            </a:r>
            <a:r>
              <a:rPr lang="cs-CZ" dirty="0" err="1"/>
              <a:t>Uličníková</a:t>
            </a:r>
            <a:endParaRPr lang="cs-CZ" dirty="0"/>
          </a:p>
          <a:p>
            <a:r>
              <a:rPr lang="cs-CZ" dirty="0" smtClean="0"/>
              <a:t>Anotace: </a:t>
            </a:r>
            <a:r>
              <a:rPr lang="cs-CZ" dirty="0"/>
              <a:t>Prezentace je určena k procvičování čtení s </a:t>
            </a:r>
            <a:r>
              <a:rPr lang="cs-CZ" dirty="0" smtClean="0"/>
              <a:t>porozuměním.  Obsahuje pracovní aktivity pro </a:t>
            </a:r>
            <a:r>
              <a:rPr lang="cs-CZ" smtClean="0"/>
              <a:t>žáky - </a:t>
            </a:r>
            <a:r>
              <a:rPr lang="cs-CZ" dirty="0" smtClean="0"/>
              <a:t>řazení vět a odpovědi </a:t>
            </a:r>
            <a:r>
              <a:rPr lang="cs-CZ" smtClean="0"/>
              <a:t>na otázky. </a:t>
            </a: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440657" y="1962126"/>
            <a:ext cx="4428000" cy="792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Bajka</a:t>
            </a:r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- </a:t>
            </a: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Lev a myš</a:t>
            </a:r>
          </a:p>
          <a:p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64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348880"/>
            <a:ext cx="777642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accent1"/>
                </a:solidFill>
              </a:rPr>
              <a:t>Je krátký příběh, kde zvířata mluví a jednají </a:t>
            </a:r>
          </a:p>
          <a:p>
            <a:pPr marL="457200" indent="-457200">
              <a:lnSpc>
                <a:spcPct val="150000"/>
              </a:lnSpc>
            </a:pPr>
            <a:r>
              <a:rPr lang="cs-CZ" sz="2800" dirty="0" smtClean="0">
                <a:solidFill>
                  <a:schemeClr val="accent1"/>
                </a:solidFill>
              </a:rPr>
              <a:t>     jako lidé.</a:t>
            </a:r>
          </a:p>
          <a:p>
            <a:pPr marL="457200" indent="-4572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accent1"/>
                </a:solidFill>
              </a:rPr>
              <a:t>Na chování zvířat jsou ukázány některé špatné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chemeClr val="accent1"/>
                </a:solidFill>
              </a:rPr>
              <a:t>      lidské vlastnosti.</a:t>
            </a:r>
          </a:p>
          <a:p>
            <a:pPr marL="457200" indent="-4572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accent1"/>
                </a:solidFill>
              </a:rPr>
              <a:t>Z bajky plyne poučení.</a:t>
            </a:r>
          </a:p>
          <a:p>
            <a:pPr>
              <a:lnSpc>
                <a:spcPct val="150000"/>
              </a:lnSpc>
            </a:pPr>
            <a:endParaRPr lang="cs-CZ" sz="2800" dirty="0" smtClean="0"/>
          </a:p>
          <a:p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46875" y="1135374"/>
            <a:ext cx="242085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Bajka</a:t>
            </a:r>
            <a:endParaRPr lang="cs-CZ" sz="6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878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06761" y="1268470"/>
            <a:ext cx="8604000" cy="5364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sz="2300" dirty="0" smtClean="0"/>
              <a:t>Jednou si lev zdříml. Přes tvář mu přeběhla myška a </a:t>
            </a:r>
            <a:r>
              <a:rPr lang="cs-CZ" sz="2300" dirty="0"/>
              <a:t>p</a:t>
            </a:r>
            <a:r>
              <a:rPr lang="cs-CZ" sz="2300" dirty="0" smtClean="0"/>
              <a:t>robudila ho ze spánku. Lev myšku chytil do své tlapy.   </a:t>
            </a:r>
          </a:p>
          <a:p>
            <a:r>
              <a:rPr lang="cs-CZ" sz="2300" dirty="0" smtClean="0"/>
              <a:t>    Drobounká myška ho prosila o slitování: „Ó, mocný lve, pusť mne na svobodu. Pokud se ocitneš v nesnázích, já ti pomohu.“ </a:t>
            </a:r>
          </a:p>
          <a:p>
            <a:r>
              <a:rPr lang="cs-CZ" sz="2300" dirty="0"/>
              <a:t> </a:t>
            </a:r>
            <a:r>
              <a:rPr lang="cs-CZ" sz="2300" dirty="0" smtClean="0"/>
              <a:t>   Lev se rozesmál a řekl: „ Jak by mi mohlo pomoci takové maličké stvoření, jako jsi ty? To je směšné, ale pustím tě. Utíkej, než si to rozmyslím.“   </a:t>
            </a:r>
          </a:p>
          <a:p>
            <a:r>
              <a:rPr lang="cs-CZ" sz="2300" dirty="0"/>
              <a:t> </a:t>
            </a:r>
            <a:r>
              <a:rPr lang="cs-CZ" sz="2300" dirty="0" smtClean="0"/>
              <a:t>   Za několik dní se v divočině objevili lovci. Nastražili síť a lev se           do ní chytil. Lev řval</a:t>
            </a:r>
            <a:r>
              <a:rPr lang="cs-CZ" sz="2300" dirty="0"/>
              <a:t>, </a:t>
            </a:r>
            <a:r>
              <a:rPr lang="cs-CZ" sz="2300" dirty="0" smtClean="0"/>
              <a:t>pokoušel se ze sítě dostat, ale všechny pokusy byly marné. </a:t>
            </a:r>
          </a:p>
          <a:p>
            <a:r>
              <a:rPr lang="cs-CZ" sz="2300" dirty="0"/>
              <a:t> </a:t>
            </a:r>
            <a:r>
              <a:rPr lang="cs-CZ" sz="2300" dirty="0" smtClean="0"/>
              <a:t>   Volání o pomoc uslyšela myška. Přišla k bezmocnému lvu a řekla: </a:t>
            </a:r>
            <a:r>
              <a:rPr lang="cs-CZ" sz="2300" dirty="0" smtClean="0"/>
              <a:t>„Tak </a:t>
            </a:r>
            <a:r>
              <a:rPr lang="cs-CZ" sz="2300" dirty="0" smtClean="0"/>
              <a:t>jsem tu. Přestože jsem malá, mé ostré zoubky mnoho dokážou.“ Myška začala hryzat síť. Hryzala tak dlouho, až byl lev           na svobodě.  </a:t>
            </a:r>
            <a:endParaRPr lang="cs-CZ" sz="2300" dirty="0"/>
          </a:p>
          <a:p>
            <a:r>
              <a:rPr lang="cs-CZ" sz="2300" dirty="0" smtClean="0"/>
              <a:t>                                                                                      (podle Ezop</a:t>
            </a:r>
            <a:r>
              <a:rPr lang="cs-CZ" sz="2400" dirty="0" smtClean="0"/>
              <a:t>a)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761910" y="683695"/>
            <a:ext cx="20190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Lev a myš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722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43686" y="2888940"/>
            <a:ext cx="612584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Které lidské vlastnosti představuje lev?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rgbClr val="FF0000"/>
                </a:solidFill>
              </a:rPr>
              <a:t>Síla, odvaha, moudrost, velkorysost.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43685" y="4824155"/>
            <a:ext cx="79075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Které lidské vlastnosti představuje myš?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rgbClr val="FF0000"/>
                </a:solidFill>
              </a:rPr>
              <a:t>Odvaha, </a:t>
            </a:r>
            <a:r>
              <a:rPr lang="cs-CZ" sz="2800" dirty="0" smtClean="0">
                <a:solidFill>
                  <a:srgbClr val="FF0000"/>
                </a:solidFill>
              </a:rPr>
              <a:t>chytrost. 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4" name="Picture 12" descr="&amp;Rcaron;voucí lev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424" y="3172405"/>
            <a:ext cx="1764000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pc\Dokumenty\Obrázky\MH9003296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7235" y="5364215"/>
            <a:ext cx="1044000" cy="1044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14262" y="1156400"/>
            <a:ext cx="8546699" cy="13181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   Jaké poučení plyne z bajky?</a:t>
            </a:r>
          </a:p>
          <a:p>
            <a:pPr>
              <a:lnSpc>
                <a:spcPct val="150000"/>
              </a:lnSpc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dirty="0" smtClean="0">
                <a:solidFill>
                  <a:srgbClr val="FF0000"/>
                </a:solidFill>
              </a:rPr>
              <a:t>Někdy </a:t>
            </a:r>
            <a:r>
              <a:rPr lang="cs-CZ" sz="2800" dirty="0">
                <a:solidFill>
                  <a:srgbClr val="FF0000"/>
                </a:solidFill>
              </a:rPr>
              <a:t>mohou i malí a slabí pomoci velkým a silným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77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055" y="1828342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86535" y="998730"/>
            <a:ext cx="830996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500" dirty="0">
                <a:solidFill>
                  <a:schemeClr val="bg2">
                    <a:lumMod val="50000"/>
                  </a:schemeClr>
                </a:solidFill>
              </a:rPr>
              <a:t>Doplň přirovnání. Zapiš do mřížky </a:t>
            </a:r>
            <a:r>
              <a:rPr lang="cs-CZ" sz="2500" dirty="0" smtClean="0">
                <a:solidFill>
                  <a:schemeClr val="bg2">
                    <a:lumMod val="50000"/>
                  </a:schemeClr>
                </a:solidFill>
              </a:rPr>
              <a:t>písmena </a:t>
            </a:r>
            <a:r>
              <a:rPr lang="cs-CZ" sz="2500" dirty="0">
                <a:solidFill>
                  <a:schemeClr val="bg2">
                    <a:lumMod val="50000"/>
                  </a:schemeClr>
                </a:solidFill>
              </a:rPr>
              <a:t>podle obrázků.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31540" y="1768451"/>
            <a:ext cx="4660187" cy="3420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700" dirty="0" smtClean="0"/>
              <a:t>1. Je pilný jako __________.</a:t>
            </a:r>
          </a:p>
          <a:p>
            <a:pPr>
              <a:lnSpc>
                <a:spcPct val="150000"/>
              </a:lnSpc>
            </a:pPr>
            <a:r>
              <a:rPr lang="cs-CZ" sz="2700" dirty="0" smtClean="0"/>
              <a:t>2. Je moudrý jako __________.</a:t>
            </a:r>
          </a:p>
          <a:p>
            <a:pPr>
              <a:lnSpc>
                <a:spcPct val="150000"/>
              </a:lnSpc>
            </a:pPr>
            <a:r>
              <a:rPr lang="cs-CZ" sz="2700" dirty="0" smtClean="0"/>
              <a:t>3. </a:t>
            </a:r>
            <a:r>
              <a:rPr lang="cs-CZ" sz="2700" dirty="0"/>
              <a:t>Je </a:t>
            </a:r>
            <a:r>
              <a:rPr lang="cs-CZ" sz="2700" dirty="0" smtClean="0"/>
              <a:t>lstivý </a:t>
            </a:r>
            <a:r>
              <a:rPr lang="cs-CZ" sz="2700" dirty="0"/>
              <a:t>jako </a:t>
            </a:r>
            <a:r>
              <a:rPr lang="cs-CZ" sz="2700" dirty="0" smtClean="0"/>
              <a:t>__________.</a:t>
            </a:r>
          </a:p>
          <a:p>
            <a:pPr>
              <a:lnSpc>
                <a:spcPct val="150000"/>
              </a:lnSpc>
            </a:pPr>
            <a:r>
              <a:rPr lang="cs-CZ" sz="2700" dirty="0" smtClean="0"/>
              <a:t>4. Je pyšný </a:t>
            </a:r>
            <a:r>
              <a:rPr lang="cs-CZ" sz="2700" dirty="0"/>
              <a:t>jako </a:t>
            </a:r>
            <a:r>
              <a:rPr lang="cs-CZ" sz="2700" dirty="0" smtClean="0"/>
              <a:t>__________.</a:t>
            </a:r>
          </a:p>
          <a:p>
            <a:pPr>
              <a:lnSpc>
                <a:spcPct val="150000"/>
              </a:lnSpc>
            </a:pPr>
            <a:r>
              <a:rPr lang="cs-CZ" sz="2700" dirty="0" smtClean="0"/>
              <a:t>5. </a:t>
            </a:r>
            <a:r>
              <a:rPr lang="cs-CZ" sz="2700" dirty="0"/>
              <a:t>Je </a:t>
            </a:r>
            <a:r>
              <a:rPr lang="cs-CZ" sz="2700" dirty="0" smtClean="0"/>
              <a:t>pomalý </a:t>
            </a:r>
            <a:r>
              <a:rPr lang="cs-CZ" sz="2700" dirty="0"/>
              <a:t>jako __________.</a:t>
            </a:r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462" y="4014065"/>
            <a:ext cx="1044000" cy="10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stivá lišk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180" y="2826065"/>
            <a:ext cx="1188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die,Indové,pávi,pe&amp;rcaron;í,p&amp;rcaron;íroda,ptáci,zví&amp;rcaron;at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00" y="1722884"/>
            <a:ext cx="1188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085462" y="159785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3739707"/>
              </p:ext>
            </p:extLst>
          </p:nvPr>
        </p:nvGraphicFramePr>
        <p:xfrm>
          <a:off x="386535" y="5424158"/>
          <a:ext cx="2544215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8843"/>
                <a:gridCol w="508843"/>
                <a:gridCol w="508843"/>
                <a:gridCol w="508843"/>
                <a:gridCol w="508843"/>
              </a:tblGrid>
              <a:tr h="452751">
                <a:tc>
                  <a:txBody>
                    <a:bodyPr/>
                    <a:lstStyle/>
                    <a:p>
                      <a:pPr algn="ctr"/>
                      <a:r>
                        <a:rPr lang="cs-CZ" sz="2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2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sz="2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cs-CZ" sz="2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cs-CZ" sz="2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cs-CZ" sz="2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44025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7997047" y="382939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912260" y="252890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27095" y="3839275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19654" y="1611915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30748" y="5859268"/>
            <a:ext cx="6151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skrytě poukazuje na chyby a zlozvyky lidí.</a:t>
            </a:r>
            <a:endParaRPr lang="cs-CZ" sz="2600" dirty="0"/>
          </a:p>
        </p:txBody>
      </p:sp>
      <p:pic>
        <p:nvPicPr>
          <p:cNvPr id="2050" name="Picture 2" descr="C:\Documents and Settings\pc\Dokumenty\Obrázky\MH9004260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07115" y="4302065"/>
            <a:ext cx="792000" cy="79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297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305" y="1988840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91580" y="943507"/>
            <a:ext cx="121853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rgbClr val="FF0000"/>
                </a:solidFill>
              </a:rPr>
              <a:t>Řešení.</a:t>
            </a:r>
            <a:endParaRPr lang="cs-CZ" sz="26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1550" y="1645017"/>
            <a:ext cx="4397486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1. Je pilný jako </a:t>
            </a:r>
            <a:r>
              <a:rPr lang="cs-CZ" sz="2800" dirty="0" smtClean="0">
                <a:solidFill>
                  <a:srgbClr val="FF0000"/>
                </a:solidFill>
              </a:rPr>
              <a:t>včela</a:t>
            </a:r>
            <a:r>
              <a:rPr lang="cs-CZ" sz="2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2. Je moudrý jako </a:t>
            </a:r>
            <a:r>
              <a:rPr lang="cs-CZ" sz="2800" dirty="0" smtClean="0">
                <a:solidFill>
                  <a:srgbClr val="FF0000"/>
                </a:solidFill>
              </a:rPr>
              <a:t>sova</a:t>
            </a:r>
            <a:r>
              <a:rPr lang="cs-CZ" sz="2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3. </a:t>
            </a:r>
            <a:r>
              <a:rPr lang="cs-CZ" sz="2800" dirty="0"/>
              <a:t>Je </a:t>
            </a:r>
            <a:r>
              <a:rPr lang="cs-CZ" sz="2800" dirty="0" smtClean="0"/>
              <a:t>lstivý </a:t>
            </a:r>
            <a:r>
              <a:rPr lang="cs-CZ" sz="2800" dirty="0"/>
              <a:t>jako </a:t>
            </a:r>
            <a:r>
              <a:rPr lang="cs-CZ" sz="2800" dirty="0" smtClean="0">
                <a:solidFill>
                  <a:srgbClr val="FF0000"/>
                </a:solidFill>
              </a:rPr>
              <a:t>liška</a:t>
            </a:r>
            <a:r>
              <a:rPr lang="cs-CZ" sz="2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4. Je pyšný </a:t>
            </a:r>
            <a:r>
              <a:rPr lang="cs-CZ" sz="2800" dirty="0"/>
              <a:t>jako </a:t>
            </a:r>
            <a:r>
              <a:rPr lang="cs-CZ" sz="2800" dirty="0" smtClean="0">
                <a:solidFill>
                  <a:srgbClr val="FF0000"/>
                </a:solidFill>
              </a:rPr>
              <a:t>páv</a:t>
            </a:r>
            <a:r>
              <a:rPr lang="cs-CZ" sz="2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5. </a:t>
            </a:r>
            <a:r>
              <a:rPr lang="cs-CZ" sz="2800" dirty="0"/>
              <a:t>Je </a:t>
            </a:r>
            <a:r>
              <a:rPr lang="cs-CZ" sz="2800" dirty="0" smtClean="0"/>
              <a:t>pomalý jako </a:t>
            </a:r>
            <a:r>
              <a:rPr lang="cs-CZ" sz="2800" dirty="0" smtClean="0">
                <a:solidFill>
                  <a:srgbClr val="FF0000"/>
                </a:solidFill>
              </a:rPr>
              <a:t>hlemýžď</a:t>
            </a:r>
            <a:r>
              <a:rPr lang="cs-CZ" sz="2800" dirty="0" smtClean="0"/>
              <a:t>.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149080"/>
            <a:ext cx="1008000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stivá lišk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155" y="2888940"/>
            <a:ext cx="1188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die,Indové,pávi,pe&amp;rcaron;í,p&amp;rcaron;íroda,ptáci,zví&amp;rcaron;at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625" y="1551603"/>
            <a:ext cx="1188000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947375" y="162880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895193"/>
              </p:ext>
            </p:extLst>
          </p:nvPr>
        </p:nvGraphicFramePr>
        <p:xfrm>
          <a:off x="583432" y="5480299"/>
          <a:ext cx="2683425" cy="8397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6685"/>
                <a:gridCol w="536685"/>
                <a:gridCol w="536685"/>
                <a:gridCol w="536685"/>
                <a:gridCol w="536685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2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sz="2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cs-CZ" sz="2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cs-CZ" sz="2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cs-CZ" sz="2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82543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J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7943863" y="3823017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227295" y="3113965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112060" y="387905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67055" y="1628800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19820" y="5859270"/>
            <a:ext cx="5299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skrytě poukazuje na chyby a zlozvyky lidí.</a:t>
            </a:r>
            <a:endParaRPr lang="cs-CZ" sz="2400" dirty="0"/>
          </a:p>
        </p:txBody>
      </p:sp>
      <p:pic>
        <p:nvPicPr>
          <p:cNvPr id="16" name="Picture 2" descr="C:\Documents and Settings\pc\Dokumenty\Obrázky\MH9004260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2090" y="4284095"/>
            <a:ext cx="792000" cy="79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104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6875427" y="4253832"/>
            <a:ext cx="4968000" cy="4748100"/>
            <a:chOff x="1633194" y="-651059"/>
            <a:chExt cx="4968000" cy="5616243"/>
          </a:xfrm>
        </p:grpSpPr>
        <p:sp>
          <p:nvSpPr>
            <p:cNvPr id="4" name="TextovéPole 3"/>
            <p:cNvSpPr txBox="1"/>
            <p:nvPr/>
          </p:nvSpPr>
          <p:spPr>
            <a:xfrm>
              <a:off x="1653900" y="3858348"/>
              <a:ext cx="184731" cy="4368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633194" y="2873991"/>
              <a:ext cx="184731" cy="546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633194" y="3358240"/>
              <a:ext cx="4968000" cy="5460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24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400287" y="-651059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sz="24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669501" y="4419108"/>
              <a:ext cx="184731" cy="546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sz="2400" dirty="0"/>
            </a:p>
          </p:txBody>
        </p:sp>
      </p:grp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931116"/>
              </p:ext>
            </p:extLst>
          </p:nvPr>
        </p:nvGraphicFramePr>
        <p:xfrm>
          <a:off x="728804" y="1898830"/>
          <a:ext cx="6192000" cy="39604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97"/>
                <a:gridCol w="5702303"/>
              </a:tblGrid>
              <a:tr h="565777">
                <a:tc>
                  <a:txBody>
                    <a:bodyPr/>
                    <a:lstStyle/>
                    <a:p>
                      <a:endParaRPr lang="cs-CZ" sz="2400" dirty="0">
                        <a:latin typeface="+mj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dirty="0" smtClean="0">
                          <a:latin typeface="+mj-lt"/>
                        </a:rPr>
                        <a:t>  Lovci chytili lva do sítě.</a:t>
                      </a:r>
                      <a:endParaRPr lang="cs-CZ" sz="24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endParaRPr lang="cs-CZ" sz="2400" dirty="0">
                        <a:latin typeface="+mj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latin typeface="+mj-lt"/>
                        </a:rPr>
                        <a:t>  Lev myšku chytil do své tlapy.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endParaRPr lang="cs-CZ" sz="2400" dirty="0">
                        <a:latin typeface="+mj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dirty="0" smtClean="0">
                          <a:latin typeface="+mj-lt"/>
                        </a:rPr>
                        <a:t>  Jednou si lev zdříml. </a:t>
                      </a:r>
                      <a:endParaRPr lang="cs-CZ" sz="24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endParaRPr lang="cs-CZ" sz="2400" dirty="0">
                        <a:latin typeface="+mj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dirty="0" smtClean="0">
                          <a:latin typeface="+mj-lt"/>
                        </a:rPr>
                        <a:t>  Lev byl volný.</a:t>
                      </a:r>
                      <a:endParaRPr lang="cs-CZ" sz="24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endParaRPr lang="cs-CZ" sz="2400" dirty="0">
                        <a:latin typeface="+mj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dirty="0" smtClean="0">
                          <a:latin typeface="+mj-lt"/>
                        </a:rPr>
                        <a:t>  Myška  lvu slíbila pomoc, když ji  pustí.</a:t>
                      </a:r>
                      <a:endParaRPr lang="cs-CZ" sz="24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endParaRPr lang="cs-CZ" sz="2400" dirty="0">
                        <a:latin typeface="+mj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latin typeface="+mj-lt"/>
                        </a:rPr>
                        <a:t>  Myška přehryzala síť.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77">
                <a:tc>
                  <a:txBody>
                    <a:bodyPr/>
                    <a:lstStyle/>
                    <a:p>
                      <a:endParaRPr lang="cs-CZ" sz="2400" dirty="0">
                        <a:latin typeface="+mj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latin typeface="+mj-lt"/>
                        </a:rPr>
                        <a:t>  Myška probudila lva ze spánku.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701570" y="1052319"/>
            <a:ext cx="3544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Očísluj správné pořadí vět. </a:t>
            </a:r>
            <a:endParaRPr lang="cs-CZ" sz="2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818371" y="1853825"/>
            <a:ext cx="556187" cy="388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5.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3.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1.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7.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4.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6.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2.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751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56564" y="1673805"/>
            <a:ext cx="724580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Zdroje:</a:t>
            </a:r>
          </a:p>
          <a:p>
            <a:endParaRPr lang="cs-CZ" sz="1400" dirty="0"/>
          </a:p>
          <a:p>
            <a:r>
              <a:rPr lang="cs-CZ" sz="1400" b="1" dirty="0"/>
              <a:t>Obrázky dostupné na WWW: &lt;</a:t>
            </a:r>
            <a:r>
              <a:rPr lang="cs-CZ" sz="1400" b="1" dirty="0">
                <a:hlinkClick r:id="rId2"/>
              </a:rPr>
              <a:t>http://</a:t>
            </a:r>
            <a:r>
              <a:rPr lang="cs-CZ" sz="1400" b="1">
                <a:hlinkClick r:id="rId2"/>
              </a:rPr>
              <a:t>office.microsoft.com</a:t>
            </a:r>
            <a:r>
              <a:rPr lang="cs-CZ" sz="1400" b="1" smtClean="0"/>
              <a:t>&gt;</a:t>
            </a:r>
            <a:endParaRPr lang="cs-CZ" sz="1400" b="1" dirty="0" smtClean="0"/>
          </a:p>
          <a:p>
            <a:endParaRPr lang="cs-CZ" sz="1400" b="1" dirty="0"/>
          </a:p>
          <a:p>
            <a:pPr lvl="0"/>
            <a:r>
              <a:rPr lang="cs-CZ" sz="1400" dirty="0" err="1" smtClean="0">
                <a:latin typeface="Arial" charset="0"/>
                <a:cs typeface="Arial" charset="0"/>
              </a:rPr>
              <a:t>Brimax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Books</a:t>
            </a:r>
            <a:r>
              <a:rPr lang="cs-CZ" sz="1400" dirty="0" smtClean="0">
                <a:latin typeface="Arial" charset="0"/>
                <a:cs typeface="Arial" charset="0"/>
              </a:rPr>
              <a:t>, Ltd. Z anglického originálu </a:t>
            </a:r>
            <a:r>
              <a:rPr lang="cs-CZ" sz="1400" dirty="0" err="1" smtClean="0">
                <a:latin typeface="Arial" charset="0"/>
                <a:cs typeface="Arial" charset="0"/>
              </a:rPr>
              <a:t>Aesop's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Fables</a:t>
            </a:r>
            <a:r>
              <a:rPr lang="cs-CZ" sz="1400" dirty="0" smtClean="0">
                <a:latin typeface="Arial" charset="0"/>
                <a:cs typeface="Arial" charset="0"/>
              </a:rPr>
              <a:t> přeložil Machač, Jan.</a:t>
            </a:r>
          </a:p>
          <a:p>
            <a:pPr lvl="0"/>
            <a:r>
              <a:rPr lang="cs-CZ" sz="1400" dirty="0" smtClean="0">
                <a:latin typeface="Arial" charset="0"/>
                <a:cs typeface="Arial" charset="0"/>
              </a:rPr>
              <a:t>Ezopovy bajky. Bratislava: </a:t>
            </a:r>
            <a:r>
              <a:rPr lang="cs-CZ" sz="1400" dirty="0" err="1" smtClean="0">
                <a:latin typeface="Arial" charset="0"/>
                <a:cs typeface="Arial" charset="0"/>
              </a:rPr>
              <a:t>Junior,s.r.o</a:t>
            </a:r>
            <a:r>
              <a:rPr lang="cs-CZ" sz="1400" dirty="0" smtClean="0">
                <a:latin typeface="Arial" charset="0"/>
                <a:cs typeface="Arial" charset="0"/>
              </a:rPr>
              <a:t>, ISBN 80-86090-46-9.</a:t>
            </a:r>
          </a:p>
          <a:p>
            <a:pPr lvl="0"/>
            <a:endParaRPr lang="cs-CZ" sz="1400" dirty="0">
              <a:latin typeface="Arial" charset="0"/>
              <a:cs typeface="Arial" charset="0"/>
            </a:endParaRPr>
          </a:p>
          <a:p>
            <a:pPr lvl="0"/>
            <a:endParaRPr lang="cs-CZ" sz="1400" dirty="0">
              <a:latin typeface="Arial" charset="0"/>
              <a:cs typeface="Arial" charset="0"/>
            </a:endParaRPr>
          </a:p>
          <a:p>
            <a:r>
              <a:rPr lang="cs-CZ" sz="1400" b="1" dirty="0" smtClean="0"/>
              <a:t> </a:t>
            </a:r>
            <a:endParaRPr lang="cs-CZ" sz="1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2619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946</TotalTime>
  <Words>525</Words>
  <Application>Microsoft Office PowerPoint</Application>
  <PresentationFormat>Předvádění na obrazovce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q98ew7</dc:creator>
  <cp:lastModifiedBy>q98ew7</cp:lastModifiedBy>
  <cp:revision>120</cp:revision>
  <dcterms:created xsi:type="dcterms:W3CDTF">2013-05-13T17:40:02Z</dcterms:created>
  <dcterms:modified xsi:type="dcterms:W3CDTF">2013-07-04T08:18:20Z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