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59" r:id="rId5"/>
    <p:sldId id="260" r:id="rId6"/>
    <p:sldId id="256"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1267" y="-58"/>
      </p:cViewPr>
      <p:guideLst>
        <p:guide orient="horz" pos="2160"/>
        <p:guide pos="2880"/>
      </p:guideLst>
    </p:cSldViewPr>
  </p:slideViewPr>
  <p:notesTextViewPr>
    <p:cViewPr>
      <p:scale>
        <a:sx n="1" d="1"/>
        <a:sy n="1" d="1"/>
      </p:scale>
      <p:origin x="0" y="0"/>
    </p:cViewPr>
  </p:notesTextViewPr>
  <p:gridSpacing cx="45005" cy="45005"/>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691A45-CF8B-4FDF-9353-8C8CD67AFC54}" type="datetimeFigureOut">
              <a:rPr lang="cs-CZ" smtClean="0"/>
              <a:pPr/>
              <a:t>4.7.2013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220030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691A45-CF8B-4FDF-9353-8C8CD67AFC54}" type="datetimeFigureOut">
              <a:rPr lang="cs-CZ" smtClean="0"/>
              <a:pPr/>
              <a:t>4.7.2013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4042293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691A45-CF8B-4FDF-9353-8C8CD67AFC54}" type="datetimeFigureOut">
              <a:rPr lang="cs-CZ" smtClean="0"/>
              <a:pPr/>
              <a:t>4.7.2013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4190704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691A45-CF8B-4FDF-9353-8C8CD67AFC54}" type="datetimeFigureOut">
              <a:rPr lang="cs-CZ" smtClean="0"/>
              <a:pPr/>
              <a:t>4.7.2013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1923676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691A45-CF8B-4FDF-9353-8C8CD67AFC54}" type="datetimeFigureOut">
              <a:rPr lang="cs-CZ" smtClean="0"/>
              <a:pPr/>
              <a:t>4.7.2013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407340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691A45-CF8B-4FDF-9353-8C8CD67AFC54}" type="datetimeFigureOut">
              <a:rPr lang="cs-CZ" smtClean="0"/>
              <a:pPr/>
              <a:t>4.7.2013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103013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691A45-CF8B-4FDF-9353-8C8CD67AFC54}" type="datetimeFigureOut">
              <a:rPr lang="cs-CZ" smtClean="0"/>
              <a:pPr/>
              <a:t>4.7.2013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277731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691A45-CF8B-4FDF-9353-8C8CD67AFC54}" type="datetimeFigureOut">
              <a:rPr lang="cs-CZ" smtClean="0"/>
              <a:pPr/>
              <a:t>4.7.2013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2554895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691A45-CF8B-4FDF-9353-8C8CD67AFC54}" type="datetimeFigureOut">
              <a:rPr lang="cs-CZ" smtClean="0"/>
              <a:pPr/>
              <a:t>4.7.2013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143904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691A45-CF8B-4FDF-9353-8C8CD67AFC54}" type="datetimeFigureOut">
              <a:rPr lang="cs-CZ" smtClean="0"/>
              <a:pPr/>
              <a:t>4.7.2013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2426621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691A45-CF8B-4FDF-9353-8C8CD67AFC54}" type="datetimeFigureOut">
              <a:rPr lang="cs-CZ" smtClean="0"/>
              <a:pPr/>
              <a:t>4.7.2013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004512B-D25F-4A93-88D4-04F6624F7FB5}" type="slidenum">
              <a:rPr lang="cs-CZ" smtClean="0"/>
              <a:pPr/>
              <a:t>‹#›</a:t>
            </a:fld>
            <a:endParaRPr lang="cs-CZ"/>
          </a:p>
        </p:txBody>
      </p:sp>
    </p:spTree>
    <p:extLst>
      <p:ext uri="{BB962C8B-B14F-4D97-AF65-F5344CB8AC3E}">
        <p14:creationId xmlns:p14="http://schemas.microsoft.com/office/powerpoint/2010/main" val="885554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691A45-CF8B-4FDF-9353-8C8CD67AFC54}" type="datetimeFigureOut">
              <a:rPr lang="cs-CZ" smtClean="0"/>
              <a:pPr/>
              <a:t>4.7.2013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4512B-D25F-4A93-88D4-04F6624F7FB5}" type="slidenum">
              <a:rPr lang="cs-CZ" smtClean="0"/>
              <a:pPr/>
              <a:t>‹#›</a:t>
            </a:fld>
            <a:endParaRPr lang="cs-CZ"/>
          </a:p>
        </p:txBody>
      </p:sp>
    </p:spTree>
    <p:extLst>
      <p:ext uri="{BB962C8B-B14F-4D97-AF65-F5344CB8AC3E}">
        <p14:creationId xmlns:p14="http://schemas.microsoft.com/office/powerpoint/2010/main" val="35309154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cs.wikipedia.org/wiki/Soubor:Phasianus_colchicus_2_tom_(Lukasz_Lukasik).jpg" TargetMode="External"/><Relationship Id="rId2" Type="http://schemas.openxmlformats.org/officeDocument/2006/relationships/hyperlink" Target="http://office.microsof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6485" y="368660"/>
            <a:ext cx="5276344" cy="115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bdélník 2"/>
          <p:cNvSpPr/>
          <p:nvPr/>
        </p:nvSpPr>
        <p:spPr>
          <a:xfrm>
            <a:off x="1030293" y="2978950"/>
            <a:ext cx="7155795" cy="1477328"/>
          </a:xfrm>
          <a:prstGeom prst="rect">
            <a:avLst/>
          </a:prstGeom>
        </p:spPr>
        <p:txBody>
          <a:bodyPr wrap="square">
            <a:spAutoFit/>
          </a:bodyPr>
          <a:lstStyle/>
          <a:p>
            <a:pPr algn="ctr" fontAlgn="auto">
              <a:spcAft>
                <a:spcPts val="0"/>
              </a:spcAft>
              <a:buFont typeface="Arial" pitchFamily="34" charset="0"/>
              <a:buNone/>
              <a:defRPr/>
            </a:pPr>
            <a:r>
              <a:rPr lang="cs-CZ" dirty="0"/>
              <a:t>ZŠ a MŠ Kateřinice, okres Vsetín </a:t>
            </a:r>
          </a:p>
          <a:p>
            <a:pPr algn="ctr">
              <a:defRPr/>
            </a:pPr>
            <a:r>
              <a:rPr lang="cs-CZ" dirty="0"/>
              <a:t>projekt č. CZ.1.07/1.4.00/21.1314</a:t>
            </a:r>
          </a:p>
          <a:p>
            <a:pPr algn="ctr">
              <a:defRPr/>
            </a:pPr>
            <a:r>
              <a:rPr lang="cs-CZ" b="1" dirty="0"/>
              <a:t>Č. </a:t>
            </a:r>
            <a:r>
              <a:rPr lang="cs-CZ" b="1" dirty="0" err="1"/>
              <a:t>DUMu</a:t>
            </a:r>
            <a:r>
              <a:rPr lang="cs-CZ" b="1" dirty="0"/>
              <a:t>: </a:t>
            </a:r>
            <a:r>
              <a:rPr lang="cs-CZ" dirty="0"/>
              <a:t>VY_12_INOVACE_02_16_Literatura v životě dětí</a:t>
            </a:r>
          </a:p>
          <a:p>
            <a:pPr algn="ctr">
              <a:defRPr/>
            </a:pPr>
            <a:r>
              <a:rPr lang="cs-CZ" dirty="0"/>
              <a:t>Vzdělávací oblast: Jazyk a jazyková </a:t>
            </a:r>
            <a:r>
              <a:rPr lang="cs-CZ" dirty="0" smtClean="0"/>
              <a:t>komunikace - 2</a:t>
            </a:r>
            <a:r>
              <a:rPr lang="cs-CZ" dirty="0"/>
              <a:t>. ročník</a:t>
            </a:r>
          </a:p>
          <a:p>
            <a:pPr algn="ctr" fontAlgn="auto">
              <a:spcAft>
                <a:spcPts val="0"/>
              </a:spcAft>
              <a:buFont typeface="Arial" pitchFamily="34" charset="0"/>
              <a:buNone/>
              <a:defRPr/>
            </a:pPr>
            <a:r>
              <a:rPr lang="cs-CZ" dirty="0"/>
              <a:t>Tematický celek: Pohádky</a:t>
            </a:r>
          </a:p>
        </p:txBody>
      </p:sp>
      <p:sp>
        <p:nvSpPr>
          <p:cNvPr id="4" name="Obdélník 3"/>
          <p:cNvSpPr/>
          <p:nvPr/>
        </p:nvSpPr>
        <p:spPr>
          <a:xfrm>
            <a:off x="1376645" y="4959170"/>
            <a:ext cx="6552000" cy="1044000"/>
          </a:xfrm>
          <a:prstGeom prst="rect">
            <a:avLst/>
          </a:prstGeom>
        </p:spPr>
        <p:txBody>
          <a:bodyPr wrap="square">
            <a:noAutofit/>
          </a:bodyPr>
          <a:lstStyle/>
          <a:p>
            <a:r>
              <a:rPr lang="cs-CZ" dirty="0"/>
              <a:t>Autor: Mgr. Bronislava </a:t>
            </a:r>
            <a:r>
              <a:rPr lang="cs-CZ" dirty="0" err="1"/>
              <a:t>Uličníková</a:t>
            </a:r>
            <a:endParaRPr lang="cs-CZ" dirty="0"/>
          </a:p>
          <a:p>
            <a:r>
              <a:rPr lang="cs-CZ" dirty="0" smtClean="0"/>
              <a:t>Anotace: </a:t>
            </a:r>
            <a:r>
              <a:rPr lang="cs-CZ" dirty="0"/>
              <a:t>Prezentace je určena k procvičování čtení s</a:t>
            </a:r>
            <a:r>
              <a:rPr lang="cs-CZ"/>
              <a:t> </a:t>
            </a:r>
            <a:r>
              <a:rPr lang="cs-CZ" smtClean="0"/>
              <a:t>porozuměním. </a:t>
            </a:r>
            <a:r>
              <a:rPr lang="cs-CZ" dirty="0" smtClean="0"/>
              <a:t>Obsahuje pracovní aktivity pro žáky. </a:t>
            </a:r>
          </a:p>
        </p:txBody>
      </p:sp>
      <p:sp>
        <p:nvSpPr>
          <p:cNvPr id="5" name="Obdélník 4"/>
          <p:cNvSpPr/>
          <p:nvPr/>
        </p:nvSpPr>
        <p:spPr>
          <a:xfrm>
            <a:off x="1349686" y="2033845"/>
            <a:ext cx="6721217" cy="707886"/>
          </a:xfrm>
          <a:prstGeom prst="rect">
            <a:avLst/>
          </a:prstGeom>
        </p:spPr>
        <p:txBody>
          <a:bodyPr wrap="square">
            <a:spAutoFit/>
          </a:bodyPr>
          <a:lstStyle/>
          <a:p>
            <a:pPr algn="ctr"/>
            <a:r>
              <a:rPr lang="cs-CZ" sz="4000" dirty="0">
                <a:ln w="10160">
                  <a:solidFill>
                    <a:schemeClr val="accent1"/>
                  </a:solidFill>
                  <a:prstDash val="solid"/>
                </a:ln>
                <a:solidFill>
                  <a:srgbClr val="FFFFFF"/>
                </a:solidFill>
                <a:effectLst>
                  <a:outerShdw blurRad="38100" dist="32000" dir="5400000" algn="tl">
                    <a:srgbClr val="000000">
                      <a:alpha val="30000"/>
                    </a:srgbClr>
                  </a:outerShdw>
                </a:effectLst>
              </a:rPr>
              <a:t>Kabátek zlatem vykládaný</a:t>
            </a:r>
          </a:p>
        </p:txBody>
      </p:sp>
    </p:spTree>
    <p:extLst>
      <p:ext uri="{BB962C8B-B14F-4D97-AF65-F5344CB8AC3E}">
        <p14:creationId xmlns:p14="http://schemas.microsoft.com/office/powerpoint/2010/main" val="16598034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27764" y="162074"/>
            <a:ext cx="3934860" cy="523220"/>
          </a:xfrm>
          <a:prstGeom prst="rect">
            <a:avLst/>
          </a:prstGeom>
          <a:noFill/>
        </p:spPr>
        <p:txBody>
          <a:bodyPr wrap="none" lIns="91440" tIns="45720" rIns="91440" bIns="45720">
            <a:spAutoFit/>
          </a:bodyPr>
          <a:lstStyle/>
          <a:p>
            <a:pPr algn="ctr"/>
            <a:r>
              <a:rPr lang="cs-CZ" sz="2800" dirty="0" smtClean="0">
                <a:ln w="10160">
                  <a:solidFill>
                    <a:schemeClr val="accent1"/>
                  </a:solidFill>
                  <a:prstDash val="solid"/>
                </a:ln>
                <a:solidFill>
                  <a:srgbClr val="FFFFFF"/>
                </a:solidFill>
                <a:effectLst>
                  <a:outerShdw blurRad="38100" dist="32000" dir="5400000" algn="tl">
                    <a:srgbClr val="000000">
                      <a:alpha val="30000"/>
                    </a:srgbClr>
                  </a:outerShdw>
                </a:effectLst>
              </a:rPr>
              <a:t>Kabátek zlatem vykládaný</a:t>
            </a:r>
            <a:endParaRPr lang="cs-CZ" sz="2800" dirty="0">
              <a:ln w="10160">
                <a:solidFill>
                  <a:schemeClr val="accent1"/>
                </a:solidFill>
                <a:prstDash val="solid"/>
              </a:ln>
              <a:solidFill>
                <a:srgbClr val="FFFFFF"/>
              </a:solidFill>
              <a:effectLst>
                <a:outerShdw blurRad="38100" dist="32000" dir="5400000" algn="tl">
                  <a:srgbClr val="000000">
                    <a:alpha val="30000"/>
                  </a:srgbClr>
                </a:outerShdw>
              </a:effectLst>
            </a:endParaRPr>
          </a:p>
        </p:txBody>
      </p:sp>
      <p:sp>
        <p:nvSpPr>
          <p:cNvPr id="3" name="TextovéPole 2"/>
          <p:cNvSpPr txBox="1"/>
          <p:nvPr/>
        </p:nvSpPr>
        <p:spPr>
          <a:xfrm>
            <a:off x="230939" y="773705"/>
            <a:ext cx="8640000" cy="6817251"/>
          </a:xfrm>
          <a:prstGeom prst="rect">
            <a:avLst/>
          </a:prstGeom>
          <a:noFill/>
        </p:spPr>
        <p:txBody>
          <a:bodyPr wrap="square" rtlCol="0">
            <a:spAutoFit/>
          </a:bodyPr>
          <a:lstStyle/>
          <a:p>
            <a:r>
              <a:rPr lang="cs-CZ" sz="2200" dirty="0" smtClean="0"/>
              <a:t> </a:t>
            </a:r>
            <a:r>
              <a:rPr lang="cs-CZ" sz="2300" dirty="0" smtClean="0"/>
              <a:t>V bažantnici se procházel bažantí kohoutek a pyšnil se svým nádherně zbarveným </a:t>
            </a:r>
            <a:r>
              <a:rPr lang="cs-CZ" sz="2300" dirty="0" smtClean="0"/>
              <a:t>peřím</a:t>
            </a:r>
            <a:r>
              <a:rPr lang="cs-CZ" sz="2300" dirty="0" smtClean="0"/>
              <a:t>. „ Jen se všichni podívejte, jak vznešeně vypadám.“              </a:t>
            </a:r>
          </a:p>
          <a:p>
            <a:r>
              <a:rPr lang="cs-CZ" sz="2300" dirty="0"/>
              <a:t> </a:t>
            </a:r>
            <a:r>
              <a:rPr lang="cs-CZ" sz="2300" dirty="0" smtClean="0"/>
              <a:t>  Na poli se procházelo hejno </a:t>
            </a:r>
            <a:r>
              <a:rPr lang="cs-CZ" sz="2300" dirty="0"/>
              <a:t>bažantích </a:t>
            </a:r>
            <a:r>
              <a:rPr lang="cs-CZ" sz="2300" dirty="0" smtClean="0"/>
              <a:t>slepiček. Bažant se před nimi začal natřásat pýchou: „ Vypadáte jako hroudy hlíny. Měly byste se              o sebe lépe starat.“</a:t>
            </a:r>
            <a:r>
              <a:rPr lang="cs-CZ" sz="2300" dirty="0"/>
              <a:t> </a:t>
            </a:r>
            <a:r>
              <a:rPr lang="cs-CZ" sz="2300" dirty="0" smtClean="0"/>
              <a:t>Bažantí slepičky mu však neodpověděly, jen mlčky obdivovaly jeho krásu.</a:t>
            </a:r>
            <a:endParaRPr lang="cs-CZ" sz="2300" dirty="0"/>
          </a:p>
          <a:p>
            <a:r>
              <a:rPr lang="cs-CZ" sz="2300" dirty="0" smtClean="0"/>
              <a:t>   „Jen se dívejte, máte co obdivovat!“ pyšnil se bažant. „Ocas jako vzácné kapradí, kabátek zlatem vykládaný, hlavička modrá jako borůvka…“ „…a bažant hloupý jako pařez,“ zasmála se liška, která bažantího kohoutka vyslídila. Než se nadál, liška ho popadla a už ho odnášela do nory. Malá liščata budou mít co jíst.</a:t>
            </a:r>
            <a:endParaRPr lang="cs-CZ" sz="2300" dirty="0"/>
          </a:p>
          <a:p>
            <a:r>
              <a:rPr lang="cs-CZ" sz="2300" dirty="0" smtClean="0"/>
              <a:t>   Když bažantí slepičky spatřily, co se kohoutkovi stalo, přikrčily se                 k zemi. Liška proběhla kolem nich, ale vůbec je </a:t>
            </a:r>
            <a:r>
              <a:rPr lang="cs-CZ" sz="2300" dirty="0"/>
              <a:t>nezahlédla. </a:t>
            </a:r>
            <a:r>
              <a:rPr lang="cs-CZ" sz="2300" dirty="0" smtClean="0"/>
              <a:t>Jakmile </a:t>
            </a:r>
            <a:r>
              <a:rPr lang="cs-CZ" sz="2300" dirty="0"/>
              <a:t>byla </a:t>
            </a:r>
            <a:r>
              <a:rPr lang="cs-CZ" sz="2300" dirty="0" smtClean="0"/>
              <a:t>pryč, odletělo hejno </a:t>
            </a:r>
            <a:r>
              <a:rPr lang="cs-CZ" sz="2300" dirty="0"/>
              <a:t>bažantích </a:t>
            </a:r>
            <a:r>
              <a:rPr lang="cs-CZ" sz="2300" dirty="0" smtClean="0"/>
              <a:t>slepiček jinam. Najdou si vhodnou mez            k hnízdění a takový les, </a:t>
            </a:r>
            <a:r>
              <a:rPr lang="cs-CZ" sz="2300" dirty="0"/>
              <a:t>kde </a:t>
            </a:r>
            <a:r>
              <a:rPr lang="cs-CZ" sz="2300" dirty="0" smtClean="0"/>
              <a:t>lišky </a:t>
            </a:r>
            <a:r>
              <a:rPr lang="cs-CZ" sz="2300" dirty="0"/>
              <a:t>neloví.                                                                                              </a:t>
            </a:r>
          </a:p>
          <a:p>
            <a:r>
              <a:rPr lang="cs-CZ" sz="2300" dirty="0"/>
              <a:t>                                                                               Podle Hany Doskočilové</a:t>
            </a:r>
          </a:p>
          <a:p>
            <a:r>
              <a:rPr lang="cs-CZ" sz="2300" dirty="0"/>
              <a:t>                                                   </a:t>
            </a:r>
          </a:p>
          <a:p>
            <a:endParaRPr lang="cs-CZ" sz="2300" dirty="0" smtClean="0"/>
          </a:p>
          <a:p>
            <a:r>
              <a:rPr lang="cs-CZ" sz="2300" dirty="0" smtClean="0"/>
              <a:t> </a:t>
            </a:r>
            <a:endParaRPr lang="cs-CZ" sz="2300" dirty="0"/>
          </a:p>
        </p:txBody>
      </p:sp>
    </p:spTree>
    <p:extLst>
      <p:ext uri="{BB962C8B-B14F-4D97-AF65-F5344CB8AC3E}">
        <p14:creationId xmlns:p14="http://schemas.microsoft.com/office/powerpoint/2010/main" val="33348732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délník 12"/>
          <p:cNvSpPr/>
          <p:nvPr/>
        </p:nvSpPr>
        <p:spPr>
          <a:xfrm>
            <a:off x="7365002" y="1088740"/>
            <a:ext cx="1453031" cy="4850985"/>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454609" y="1088740"/>
            <a:ext cx="6986400" cy="5184000"/>
          </a:xfrm>
          <a:prstGeom prst="rect">
            <a:avLst/>
          </a:prstGeom>
          <a:noFill/>
        </p:spPr>
        <p:txBody>
          <a:bodyPr wrap="none" rtlCol="0">
            <a:spAutoFit/>
          </a:bodyPr>
          <a:lstStyle/>
          <a:p>
            <a:pPr>
              <a:lnSpc>
                <a:spcPct val="200000"/>
              </a:lnSpc>
            </a:pPr>
            <a:r>
              <a:rPr lang="cs-CZ" sz="2500" dirty="0"/>
              <a:t>V </a:t>
            </a:r>
            <a:r>
              <a:rPr lang="cs-CZ" sz="2500" dirty="0" smtClean="0"/>
              <a:t>____________ </a:t>
            </a:r>
            <a:r>
              <a:rPr lang="cs-CZ" sz="2500" dirty="0"/>
              <a:t>se procházel bažantí </a:t>
            </a:r>
            <a:r>
              <a:rPr lang="cs-CZ" sz="2500" dirty="0" smtClean="0"/>
              <a:t>___________.</a:t>
            </a:r>
          </a:p>
          <a:p>
            <a:pPr>
              <a:lnSpc>
                <a:spcPct val="200000"/>
              </a:lnSpc>
            </a:pPr>
            <a:r>
              <a:rPr lang="cs-CZ" sz="2500" dirty="0"/>
              <a:t>Na poli se procházelo _________ </a:t>
            </a:r>
            <a:r>
              <a:rPr lang="cs-CZ" sz="2500" dirty="0" smtClean="0"/>
              <a:t>bažantích slepiček.</a:t>
            </a:r>
          </a:p>
          <a:p>
            <a:pPr>
              <a:lnSpc>
                <a:spcPct val="200000"/>
              </a:lnSpc>
            </a:pPr>
            <a:r>
              <a:rPr lang="cs-CZ" sz="2500" dirty="0" smtClean="0"/>
              <a:t>Bažant se natřásal  ___________.</a:t>
            </a:r>
          </a:p>
          <a:p>
            <a:pPr>
              <a:lnSpc>
                <a:spcPct val="200000"/>
              </a:lnSpc>
            </a:pPr>
            <a:r>
              <a:rPr lang="cs-CZ" sz="2500" dirty="0" smtClean="0"/>
              <a:t>____________ vyslídila bažantího kohoutka.</a:t>
            </a:r>
          </a:p>
          <a:p>
            <a:pPr>
              <a:lnSpc>
                <a:spcPct val="200000"/>
              </a:lnSpc>
            </a:pPr>
            <a:r>
              <a:rPr lang="cs-CZ" sz="2500" dirty="0" smtClean="0"/>
              <a:t>Liška ho odnesla do _______.</a:t>
            </a:r>
          </a:p>
          <a:p>
            <a:pPr>
              <a:lnSpc>
                <a:spcPct val="200000"/>
              </a:lnSpc>
            </a:pPr>
            <a:r>
              <a:rPr lang="cs-CZ" sz="2500" dirty="0" smtClean="0"/>
              <a:t>Bažantí slepičky se </a:t>
            </a:r>
            <a:r>
              <a:rPr lang="cs-CZ" sz="2500" dirty="0"/>
              <a:t>přikrčily </a:t>
            </a:r>
            <a:r>
              <a:rPr lang="cs-CZ" sz="2500" dirty="0" smtClean="0"/>
              <a:t> k _________.</a:t>
            </a:r>
          </a:p>
          <a:p>
            <a:pPr>
              <a:lnSpc>
                <a:spcPct val="200000"/>
              </a:lnSpc>
            </a:pPr>
            <a:endParaRPr lang="cs-CZ" sz="2500" dirty="0" smtClean="0"/>
          </a:p>
          <a:p>
            <a:endParaRPr lang="cs-CZ" sz="2400" dirty="0"/>
          </a:p>
          <a:p>
            <a:endParaRPr lang="cs-CZ" sz="2400" dirty="0" smtClean="0"/>
          </a:p>
          <a:p>
            <a:endParaRPr lang="cs-CZ" sz="2400" dirty="0"/>
          </a:p>
        </p:txBody>
      </p:sp>
      <p:sp>
        <p:nvSpPr>
          <p:cNvPr id="11" name="TextovéPole 10"/>
          <p:cNvSpPr txBox="1"/>
          <p:nvPr/>
        </p:nvSpPr>
        <p:spPr>
          <a:xfrm>
            <a:off x="701570" y="548680"/>
            <a:ext cx="3987695" cy="461665"/>
          </a:xfrm>
          <a:prstGeom prst="rect">
            <a:avLst/>
          </a:prstGeom>
          <a:noFill/>
        </p:spPr>
        <p:txBody>
          <a:bodyPr wrap="none" rtlCol="0">
            <a:spAutoFit/>
          </a:bodyPr>
          <a:lstStyle/>
          <a:p>
            <a:r>
              <a:rPr lang="cs-CZ" sz="2400" dirty="0" smtClean="0"/>
              <a:t>Přiřaď do textu chybějící slova.</a:t>
            </a:r>
            <a:endParaRPr lang="cs-CZ" sz="2400" dirty="0"/>
          </a:p>
        </p:txBody>
      </p:sp>
      <p:pic>
        <p:nvPicPr>
          <p:cNvPr id="14" name="Picture 2" descr="C:\Users\q98ew7\Obrázky\MB90005722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88564" y="5004175"/>
            <a:ext cx="1152000" cy="1152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q98ew7\Obrázky\Obrázek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8116" y="4470574"/>
            <a:ext cx="931863" cy="646113"/>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q98ew7\Obrázky\Obrázek3.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9066" y="5017004"/>
            <a:ext cx="950913" cy="6461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q98ew7\Obrázky\Obrázek4.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47984" y="3178348"/>
            <a:ext cx="1620837" cy="646113"/>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q98ew7\Obrázky\Obrázek5.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418840" y="1823156"/>
            <a:ext cx="1345354" cy="64800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0" name="Picture 6" descr="C:\Users\q98ew7\Obrázky\Obrázek6.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281098" y="2493856"/>
            <a:ext cx="1524000" cy="646113"/>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1" name="Picture 7" descr="C:\Users\q98ew7\Obrázky\Obrázek7.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20262" y="1175156"/>
            <a:ext cx="1076282" cy="64800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2" name="Picture 8" descr="C:\Users\q98ew7\Obrázky\Obrázek8.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58116" y="3824461"/>
            <a:ext cx="969963" cy="646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1770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50390" y="548680"/>
            <a:ext cx="2806217" cy="523220"/>
          </a:xfrm>
          <a:prstGeom prst="rect">
            <a:avLst/>
          </a:prstGeom>
          <a:noFill/>
        </p:spPr>
        <p:txBody>
          <a:bodyPr wrap="none" rtlCol="0">
            <a:spAutoFit/>
          </a:bodyPr>
          <a:lstStyle/>
          <a:p>
            <a:r>
              <a:rPr lang="cs-CZ" sz="2800" dirty="0" smtClean="0"/>
              <a:t>Doplň přirovnání .</a:t>
            </a:r>
            <a:endParaRPr lang="cs-CZ" sz="2800" dirty="0"/>
          </a:p>
        </p:txBody>
      </p:sp>
      <p:sp>
        <p:nvSpPr>
          <p:cNvPr id="4" name="TextovéPole 3"/>
          <p:cNvSpPr txBox="1"/>
          <p:nvPr/>
        </p:nvSpPr>
        <p:spPr>
          <a:xfrm>
            <a:off x="528339" y="1233633"/>
            <a:ext cx="5982279" cy="3672000"/>
          </a:xfrm>
          <a:prstGeom prst="rect">
            <a:avLst/>
          </a:prstGeom>
          <a:noFill/>
        </p:spPr>
        <p:txBody>
          <a:bodyPr wrap="none" rtlCol="0">
            <a:noAutofit/>
          </a:bodyPr>
          <a:lstStyle/>
          <a:p>
            <a:pPr>
              <a:lnSpc>
                <a:spcPct val="200000"/>
              </a:lnSpc>
            </a:pPr>
            <a:r>
              <a:rPr lang="cs-CZ" sz="2800" dirty="0"/>
              <a:t>v</a:t>
            </a:r>
            <a:r>
              <a:rPr lang="cs-CZ" sz="2800" dirty="0" smtClean="0"/>
              <a:t>ypadáte jako hroudy                </a:t>
            </a:r>
            <a:r>
              <a:rPr lang="cs-CZ" sz="2800" dirty="0" smtClean="0">
                <a:solidFill>
                  <a:srgbClr val="00B050"/>
                </a:solidFill>
              </a:rPr>
              <a:t>kapradí</a:t>
            </a:r>
            <a:endParaRPr lang="cs-CZ" sz="2800" dirty="0">
              <a:solidFill>
                <a:srgbClr val="00B050"/>
              </a:solidFill>
            </a:endParaRPr>
          </a:p>
          <a:p>
            <a:pPr>
              <a:lnSpc>
                <a:spcPct val="200000"/>
              </a:lnSpc>
            </a:pPr>
            <a:r>
              <a:rPr lang="cs-CZ" sz="2800" dirty="0" smtClean="0"/>
              <a:t>ocas jako vzácné                         </a:t>
            </a:r>
            <a:r>
              <a:rPr lang="cs-CZ" sz="2800" dirty="0" smtClean="0">
                <a:solidFill>
                  <a:schemeClr val="accent6">
                    <a:lumMod val="50000"/>
                  </a:schemeClr>
                </a:solidFill>
              </a:rPr>
              <a:t>hlíny</a:t>
            </a:r>
            <a:endParaRPr lang="cs-CZ" sz="2800" dirty="0">
              <a:solidFill>
                <a:schemeClr val="accent6">
                  <a:lumMod val="50000"/>
                </a:schemeClr>
              </a:solidFill>
            </a:endParaRPr>
          </a:p>
          <a:p>
            <a:pPr>
              <a:lnSpc>
                <a:spcPct val="200000"/>
              </a:lnSpc>
            </a:pPr>
            <a:r>
              <a:rPr lang="cs-CZ" sz="2800" dirty="0" smtClean="0"/>
              <a:t>hlavička modrá jako                    </a:t>
            </a:r>
            <a:r>
              <a:rPr lang="cs-CZ" sz="2800" dirty="0" smtClean="0">
                <a:solidFill>
                  <a:schemeClr val="accent6">
                    <a:lumMod val="75000"/>
                  </a:schemeClr>
                </a:solidFill>
              </a:rPr>
              <a:t>pařez</a:t>
            </a:r>
            <a:endParaRPr lang="cs-CZ" sz="2800" dirty="0">
              <a:solidFill>
                <a:schemeClr val="accent6">
                  <a:lumMod val="75000"/>
                </a:schemeClr>
              </a:solidFill>
            </a:endParaRPr>
          </a:p>
          <a:p>
            <a:pPr>
              <a:lnSpc>
                <a:spcPct val="200000"/>
              </a:lnSpc>
            </a:pPr>
            <a:r>
              <a:rPr lang="cs-CZ" sz="2800" dirty="0" smtClean="0"/>
              <a:t>bažant </a:t>
            </a:r>
            <a:r>
              <a:rPr lang="cs-CZ" sz="2800" dirty="0"/>
              <a:t>hloupý </a:t>
            </a:r>
            <a:r>
              <a:rPr lang="cs-CZ" sz="2800" dirty="0" smtClean="0"/>
              <a:t>jako                      </a:t>
            </a:r>
            <a:r>
              <a:rPr lang="cs-CZ" sz="2800" dirty="0" smtClean="0">
                <a:solidFill>
                  <a:schemeClr val="tx2">
                    <a:lumMod val="75000"/>
                  </a:schemeClr>
                </a:solidFill>
              </a:rPr>
              <a:t>borůvka</a:t>
            </a:r>
            <a:endParaRPr lang="cs-CZ" sz="2800" dirty="0">
              <a:solidFill>
                <a:schemeClr val="tx2">
                  <a:lumMod val="75000"/>
                </a:schemeClr>
              </a:solidFill>
            </a:endParaRPr>
          </a:p>
          <a:p>
            <a:pPr>
              <a:lnSpc>
                <a:spcPct val="200000"/>
              </a:lnSpc>
            </a:pPr>
            <a:endParaRPr lang="cs-CZ" sz="2800" dirty="0" smtClean="0"/>
          </a:p>
          <a:p>
            <a:endParaRPr lang="cs-CZ" dirty="0"/>
          </a:p>
        </p:txBody>
      </p:sp>
      <p:pic>
        <p:nvPicPr>
          <p:cNvPr id="1027" name="Picture 3" descr="C:\Users\q98ew7\Obrázky\bažan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1790" y="5175002"/>
            <a:ext cx="1871663" cy="1401763"/>
          </a:xfrm>
          <a:prstGeom prst="rect">
            <a:avLst/>
          </a:prstGeom>
          <a:noFill/>
          <a:extLst>
            <a:ext uri="{909E8E84-426E-40DD-AFC4-6F175D3DCCD1}">
              <a14:hiddenFill xmlns:a14="http://schemas.microsoft.com/office/drawing/2010/main">
                <a:solidFill>
                  <a:srgbClr val="FFFFFF"/>
                </a:solidFill>
              </a14:hiddenFill>
            </a:ext>
          </a:extLst>
        </p:spPr>
      </p:pic>
      <p:sp>
        <p:nvSpPr>
          <p:cNvPr id="3" name="Obdélník 2"/>
          <p:cNvSpPr/>
          <p:nvPr/>
        </p:nvSpPr>
        <p:spPr>
          <a:xfrm>
            <a:off x="6671144" y="1233633"/>
            <a:ext cx="237566" cy="369332"/>
          </a:xfrm>
          <a:prstGeom prst="rect">
            <a:avLst/>
          </a:prstGeom>
        </p:spPr>
        <p:txBody>
          <a:bodyPr wrap="none">
            <a:spAutoFit/>
          </a:bodyPr>
          <a:lstStyle/>
          <a:p>
            <a:r>
              <a:rPr lang="cs-CZ" dirty="0" smtClean="0"/>
              <a:t> </a:t>
            </a:r>
            <a:endParaRPr lang="cs-CZ" dirty="0"/>
          </a:p>
        </p:txBody>
      </p:sp>
      <p:grpSp>
        <p:nvGrpSpPr>
          <p:cNvPr id="8" name="Skupina 7"/>
          <p:cNvGrpSpPr/>
          <p:nvPr/>
        </p:nvGrpSpPr>
        <p:grpSpPr>
          <a:xfrm>
            <a:off x="7133355" y="2890547"/>
            <a:ext cx="1395155" cy="1751420"/>
            <a:chOff x="7242069" y="2977087"/>
            <a:chExt cx="1395155" cy="954202"/>
          </a:xfrm>
          <a:noFill/>
        </p:grpSpPr>
        <p:sp>
          <p:nvSpPr>
            <p:cNvPr id="5" name="Obdélník 4"/>
            <p:cNvSpPr/>
            <p:nvPr/>
          </p:nvSpPr>
          <p:spPr>
            <a:xfrm>
              <a:off x="7389958" y="3730071"/>
              <a:ext cx="900000" cy="201218"/>
            </a:xfrm>
            <a:prstGeom prst="rect">
              <a:avLst/>
            </a:prstGeom>
            <a:grpFill/>
          </p:spPr>
          <p:txBody>
            <a:bodyPr wrap="square">
              <a:spAutoFit/>
            </a:bodyPr>
            <a:lstStyle/>
            <a:p>
              <a:endParaRPr lang="cs-CZ" dirty="0">
                <a:solidFill>
                  <a:schemeClr val="accent2">
                    <a:lumMod val="50000"/>
                  </a:schemeClr>
                </a:solidFill>
              </a:endParaRPr>
            </a:p>
          </p:txBody>
        </p:sp>
        <p:sp>
          <p:nvSpPr>
            <p:cNvPr id="9" name="Obdélník 8"/>
            <p:cNvSpPr/>
            <p:nvPr/>
          </p:nvSpPr>
          <p:spPr>
            <a:xfrm>
              <a:off x="7242069" y="3383995"/>
              <a:ext cx="1395155" cy="201218"/>
            </a:xfrm>
            <a:prstGeom prst="rect">
              <a:avLst/>
            </a:prstGeom>
            <a:grpFill/>
          </p:spPr>
          <p:txBody>
            <a:bodyPr wrap="square">
              <a:spAutoFit/>
            </a:bodyPr>
            <a:lstStyle/>
            <a:p>
              <a:endParaRPr lang="cs-CZ" dirty="0">
                <a:solidFill>
                  <a:srgbClr val="00B050"/>
                </a:solidFill>
              </a:endParaRPr>
            </a:p>
          </p:txBody>
        </p:sp>
        <p:sp>
          <p:nvSpPr>
            <p:cNvPr id="6" name="TextovéPole 5"/>
            <p:cNvSpPr txBox="1"/>
            <p:nvPr/>
          </p:nvSpPr>
          <p:spPr>
            <a:xfrm>
              <a:off x="7269285" y="2977087"/>
              <a:ext cx="184731" cy="201218"/>
            </a:xfrm>
            <a:prstGeom prst="rect">
              <a:avLst/>
            </a:prstGeom>
            <a:grpFill/>
          </p:spPr>
          <p:txBody>
            <a:bodyPr wrap="none" rtlCol="0">
              <a:spAutoFit/>
            </a:bodyPr>
            <a:lstStyle/>
            <a:p>
              <a:endParaRPr lang="cs-CZ" dirty="0"/>
            </a:p>
          </p:txBody>
        </p:sp>
      </p:grpSp>
      <p:sp>
        <p:nvSpPr>
          <p:cNvPr id="11" name="TextovéPole 10"/>
          <p:cNvSpPr txBox="1"/>
          <p:nvPr/>
        </p:nvSpPr>
        <p:spPr>
          <a:xfrm>
            <a:off x="7281244" y="413665"/>
            <a:ext cx="1404000" cy="4401205"/>
          </a:xfrm>
          <a:prstGeom prst="rect">
            <a:avLst/>
          </a:prstGeom>
          <a:noFill/>
        </p:spPr>
        <p:txBody>
          <a:bodyPr wrap="square" rtlCol="0">
            <a:spAutoFit/>
          </a:bodyPr>
          <a:lstStyle/>
          <a:p>
            <a:pPr>
              <a:lnSpc>
                <a:spcPct val="200000"/>
              </a:lnSpc>
            </a:pPr>
            <a:r>
              <a:rPr lang="cs-CZ" sz="2800" dirty="0" smtClean="0">
                <a:solidFill>
                  <a:srgbClr val="FF0000"/>
                </a:solidFill>
              </a:rPr>
              <a:t>Řešení.</a:t>
            </a:r>
          </a:p>
          <a:p>
            <a:pPr>
              <a:lnSpc>
                <a:spcPct val="200000"/>
              </a:lnSpc>
            </a:pPr>
            <a:r>
              <a:rPr lang="cs-CZ" sz="2800" dirty="0" smtClean="0">
                <a:solidFill>
                  <a:srgbClr val="FF0000"/>
                </a:solidFill>
              </a:rPr>
              <a:t>hlíny</a:t>
            </a:r>
          </a:p>
          <a:p>
            <a:pPr>
              <a:lnSpc>
                <a:spcPct val="200000"/>
              </a:lnSpc>
            </a:pPr>
            <a:r>
              <a:rPr lang="cs-CZ" sz="2800" dirty="0" smtClean="0">
                <a:solidFill>
                  <a:srgbClr val="FF0000"/>
                </a:solidFill>
              </a:rPr>
              <a:t>kapradí</a:t>
            </a:r>
          </a:p>
          <a:p>
            <a:pPr>
              <a:lnSpc>
                <a:spcPct val="200000"/>
              </a:lnSpc>
            </a:pPr>
            <a:r>
              <a:rPr lang="cs-CZ" sz="2800" dirty="0" smtClean="0">
                <a:solidFill>
                  <a:srgbClr val="FF0000"/>
                </a:solidFill>
              </a:rPr>
              <a:t>borůvka</a:t>
            </a:r>
          </a:p>
          <a:p>
            <a:pPr>
              <a:lnSpc>
                <a:spcPct val="200000"/>
              </a:lnSpc>
            </a:pPr>
            <a:r>
              <a:rPr lang="cs-CZ" sz="2800" dirty="0" smtClean="0">
                <a:solidFill>
                  <a:srgbClr val="FF0000"/>
                </a:solidFill>
              </a:rPr>
              <a:t>pařez</a:t>
            </a:r>
            <a:endParaRPr lang="cs-CZ" sz="2800" dirty="0">
              <a:solidFill>
                <a:srgbClr val="FF0000"/>
              </a:solidFill>
            </a:endParaRPr>
          </a:p>
        </p:txBody>
      </p:sp>
      <p:pic>
        <p:nvPicPr>
          <p:cNvPr id="16" name="Picture 2" descr="C:\Users\q98ew7\Obrázky\ib\20130325190230\P5300653 u.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312" t="24121" r="13217" b="16580"/>
          <a:stretch/>
        </p:blipFill>
        <p:spPr bwMode="auto">
          <a:xfrm>
            <a:off x="680304" y="5263536"/>
            <a:ext cx="2364828" cy="12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516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1000"/>
                                        <p:tgtEl>
                                          <p:spTgt spid="11">
                                            <p:txEl>
                                              <p:pRg st="1" end="1"/>
                                            </p:txEl>
                                          </p:spTgt>
                                        </p:tgtEl>
                                      </p:cBhvr>
                                    </p:animEffect>
                                    <p:anim calcmode="lin" valueType="num">
                                      <p:cBhvr>
                                        <p:cTn id="13"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1000"/>
                                        <p:tgtEl>
                                          <p:spTgt spid="11">
                                            <p:txEl>
                                              <p:pRg st="2" end="2"/>
                                            </p:txEl>
                                          </p:spTgt>
                                        </p:tgtEl>
                                      </p:cBhvr>
                                    </p:animEffect>
                                    <p:anim calcmode="lin" valueType="num">
                                      <p:cBhvr>
                                        <p:cTn id="18"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1000"/>
                                        <p:tgtEl>
                                          <p:spTgt spid="11">
                                            <p:txEl>
                                              <p:pRg st="3" end="3"/>
                                            </p:txEl>
                                          </p:spTgt>
                                        </p:tgtEl>
                                      </p:cBhvr>
                                    </p:animEffect>
                                    <p:anim calcmode="lin" valueType="num">
                                      <p:cBhvr>
                                        <p:cTn id="23"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Effect transition="in" filter="fade">
                                      <p:cBhvr>
                                        <p:cTn id="27" dur="1000"/>
                                        <p:tgtEl>
                                          <p:spTgt spid="11">
                                            <p:txEl>
                                              <p:pRg st="4" end="4"/>
                                            </p:txEl>
                                          </p:spTgt>
                                        </p:tgtEl>
                                      </p:cBhvr>
                                    </p:animEffect>
                                    <p:anim calcmode="lin" valueType="num">
                                      <p:cBhvr>
                                        <p:cTn id="28"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67413" y="503675"/>
            <a:ext cx="5840638" cy="523220"/>
          </a:xfrm>
          <a:prstGeom prst="rect">
            <a:avLst/>
          </a:prstGeom>
          <a:noFill/>
        </p:spPr>
        <p:txBody>
          <a:bodyPr wrap="none" rtlCol="0">
            <a:spAutoFit/>
          </a:bodyPr>
          <a:lstStyle/>
          <a:p>
            <a:r>
              <a:rPr lang="cs-CZ" sz="2800" dirty="0"/>
              <a:t>Odpověz na otázky z přečteného textu.</a:t>
            </a:r>
          </a:p>
        </p:txBody>
      </p:sp>
      <p:sp>
        <p:nvSpPr>
          <p:cNvPr id="5" name="TextovéPole 4"/>
          <p:cNvSpPr txBox="1"/>
          <p:nvPr/>
        </p:nvSpPr>
        <p:spPr>
          <a:xfrm>
            <a:off x="767413" y="1493785"/>
            <a:ext cx="6965048" cy="4500000"/>
          </a:xfrm>
          <a:prstGeom prst="rect">
            <a:avLst/>
          </a:prstGeom>
          <a:noFill/>
        </p:spPr>
        <p:txBody>
          <a:bodyPr wrap="none" rtlCol="0">
            <a:spAutoFit/>
          </a:bodyPr>
          <a:lstStyle/>
          <a:p>
            <a:r>
              <a:rPr lang="cs-CZ" sz="2800" dirty="0" smtClean="0"/>
              <a:t>1. Kde </a:t>
            </a:r>
            <a:r>
              <a:rPr lang="cs-CZ" sz="2800" dirty="0"/>
              <a:t>se bažantí kohoutek </a:t>
            </a:r>
            <a:r>
              <a:rPr lang="cs-CZ" sz="2800" dirty="0" smtClean="0"/>
              <a:t>procházel?</a:t>
            </a:r>
          </a:p>
          <a:p>
            <a:r>
              <a:rPr lang="cs-CZ" sz="2800" dirty="0"/>
              <a:t> </a:t>
            </a:r>
            <a:r>
              <a:rPr lang="cs-CZ" sz="2800" dirty="0" smtClean="0"/>
              <a:t>   </a:t>
            </a:r>
            <a:r>
              <a:rPr lang="cs-CZ" sz="2800" dirty="0" smtClean="0">
                <a:solidFill>
                  <a:srgbClr val="FF0000"/>
                </a:solidFill>
              </a:rPr>
              <a:t>Bažantí kohoutek se procházel v bažantnici. </a:t>
            </a:r>
            <a:endParaRPr lang="cs-CZ" sz="2800" dirty="0" smtClean="0"/>
          </a:p>
          <a:p>
            <a:r>
              <a:rPr lang="cs-CZ" sz="2800" dirty="0" smtClean="0"/>
              <a:t>2. Jaký byl bažantí kohoutek?</a:t>
            </a:r>
          </a:p>
          <a:p>
            <a:r>
              <a:rPr lang="cs-CZ" sz="2800" dirty="0" smtClean="0">
                <a:solidFill>
                  <a:srgbClr val="FF0000"/>
                </a:solidFill>
              </a:rPr>
              <a:t>    Byl pyšný.</a:t>
            </a:r>
            <a:endParaRPr lang="cs-CZ" sz="2800" dirty="0">
              <a:solidFill>
                <a:srgbClr val="FF0000"/>
              </a:solidFill>
            </a:endParaRPr>
          </a:p>
          <a:p>
            <a:r>
              <a:rPr lang="cs-CZ" sz="2800" dirty="0" smtClean="0"/>
              <a:t>3. Co se bažantímu kohoutkovi přihodilo?</a:t>
            </a:r>
          </a:p>
          <a:p>
            <a:r>
              <a:rPr lang="cs-CZ" sz="2800" dirty="0" smtClean="0">
                <a:solidFill>
                  <a:srgbClr val="FF0000"/>
                </a:solidFill>
              </a:rPr>
              <a:t>    Bažantího </a:t>
            </a:r>
            <a:r>
              <a:rPr lang="cs-CZ" sz="2800" dirty="0">
                <a:solidFill>
                  <a:srgbClr val="FF0000"/>
                </a:solidFill>
              </a:rPr>
              <a:t>kohoutka odnesla liška.</a:t>
            </a:r>
          </a:p>
          <a:p>
            <a:r>
              <a:rPr lang="cs-CZ" sz="2800" dirty="0" smtClean="0"/>
              <a:t>4. Na co bažantí kohoutek doplatil?  </a:t>
            </a:r>
          </a:p>
          <a:p>
            <a:r>
              <a:rPr lang="cs-CZ" sz="2800" dirty="0" smtClean="0">
                <a:solidFill>
                  <a:srgbClr val="FF0000"/>
                </a:solidFill>
              </a:rPr>
              <a:t>    Doplatil </a:t>
            </a:r>
            <a:r>
              <a:rPr lang="cs-CZ" sz="2800" dirty="0">
                <a:solidFill>
                  <a:srgbClr val="FF0000"/>
                </a:solidFill>
              </a:rPr>
              <a:t>na svou pýchu a neopatrnost</a:t>
            </a:r>
            <a:r>
              <a:rPr lang="cs-CZ" sz="2800" dirty="0" smtClean="0">
                <a:solidFill>
                  <a:srgbClr val="FF0000"/>
                </a:solidFill>
              </a:rPr>
              <a:t>.</a:t>
            </a:r>
          </a:p>
          <a:p>
            <a:r>
              <a:rPr lang="cs-CZ" sz="2800" dirty="0" smtClean="0"/>
              <a:t>5. Jak </a:t>
            </a:r>
            <a:r>
              <a:rPr lang="cs-CZ" sz="2800" dirty="0"/>
              <a:t>se bažantí </a:t>
            </a:r>
            <a:r>
              <a:rPr lang="cs-CZ" sz="2800" dirty="0" smtClean="0"/>
              <a:t>slepičky ukryly </a:t>
            </a:r>
            <a:r>
              <a:rPr lang="cs-CZ" sz="2800" dirty="0"/>
              <a:t>před liškou?</a:t>
            </a:r>
          </a:p>
          <a:p>
            <a:r>
              <a:rPr lang="cs-CZ" sz="2800" dirty="0" smtClean="0">
                <a:solidFill>
                  <a:srgbClr val="FF0000"/>
                </a:solidFill>
              </a:rPr>
              <a:t>    Bažantí slepičky </a:t>
            </a:r>
            <a:r>
              <a:rPr lang="cs-CZ" sz="2800" dirty="0">
                <a:solidFill>
                  <a:srgbClr val="FF0000"/>
                </a:solidFill>
              </a:rPr>
              <a:t>se přitiskly k zemi.</a:t>
            </a:r>
          </a:p>
          <a:p>
            <a:endParaRPr lang="cs-CZ" sz="2800" dirty="0" smtClean="0">
              <a:solidFill>
                <a:srgbClr val="FF0000"/>
              </a:solidFill>
            </a:endParaRPr>
          </a:p>
          <a:p>
            <a:endParaRPr lang="cs-CZ" sz="2800" dirty="0">
              <a:solidFill>
                <a:srgbClr val="FF0000"/>
              </a:solidFill>
            </a:endParaRPr>
          </a:p>
        </p:txBody>
      </p:sp>
    </p:spTree>
    <p:extLst>
      <p:ext uri="{BB962C8B-B14F-4D97-AF65-F5344CB8AC3E}">
        <p14:creationId xmlns:p14="http://schemas.microsoft.com/office/powerpoint/2010/main" val="3593354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circle(in)">
                                      <p:cBhvr>
                                        <p:cTn id="14" dur="2000"/>
                                        <p:tgtEl>
                                          <p:spTgt spid="5">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p:cTn id="19"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circle(in)">
                                      <p:cBhvr>
                                        <p:cTn id="26" dur="2000"/>
                                        <p:tgtEl>
                                          <p:spTgt spid="5">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p:cTn id="31"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33" dur="500"/>
                                        <p:tgtEl>
                                          <p:spTgt spid="5">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nodeType="click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Effect transition="in" filter="circle(in)">
                                      <p:cBhvr>
                                        <p:cTn id="38" dur="2000"/>
                                        <p:tgtEl>
                                          <p:spTgt spid="5">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p:cTn id="43"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44"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45" dur="500"/>
                                        <p:tgtEl>
                                          <p:spTgt spid="5">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5">
                                            <p:txEl>
                                              <p:pRg st="7" end="7"/>
                                            </p:txEl>
                                          </p:spTgt>
                                        </p:tgtEl>
                                        <p:attrNameLst>
                                          <p:attrName>style.visibility</p:attrName>
                                        </p:attrNameLst>
                                      </p:cBhvr>
                                      <p:to>
                                        <p:strVal val="visible"/>
                                      </p:to>
                                    </p:set>
                                    <p:animEffect transition="in" filter="circle(in)">
                                      <p:cBhvr>
                                        <p:cTn id="50" dur="2000"/>
                                        <p:tgtEl>
                                          <p:spTgt spid="5">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p:cTn id="55" dur="500" fill="hold"/>
                                        <p:tgtEl>
                                          <p:spTgt spid="5">
                                            <p:txEl>
                                              <p:pRg st="8" end="8"/>
                                            </p:txEl>
                                          </p:spTgt>
                                        </p:tgtEl>
                                        <p:attrNameLst>
                                          <p:attrName>ppt_w</p:attrName>
                                        </p:attrNameLst>
                                      </p:cBhvr>
                                      <p:tavLst>
                                        <p:tav tm="0">
                                          <p:val>
                                            <p:fltVal val="0"/>
                                          </p:val>
                                        </p:tav>
                                        <p:tav tm="100000">
                                          <p:val>
                                            <p:strVal val="#ppt_w"/>
                                          </p:val>
                                        </p:tav>
                                      </p:tavLst>
                                    </p:anim>
                                    <p:anim calcmode="lin" valueType="num">
                                      <p:cBhvr>
                                        <p:cTn id="56" dur="500" fill="hold"/>
                                        <p:tgtEl>
                                          <p:spTgt spid="5">
                                            <p:txEl>
                                              <p:pRg st="8" end="8"/>
                                            </p:txEl>
                                          </p:spTgt>
                                        </p:tgtEl>
                                        <p:attrNameLst>
                                          <p:attrName>ppt_h</p:attrName>
                                        </p:attrNameLst>
                                      </p:cBhvr>
                                      <p:tavLst>
                                        <p:tav tm="0">
                                          <p:val>
                                            <p:fltVal val="0"/>
                                          </p:val>
                                        </p:tav>
                                        <p:tav tm="100000">
                                          <p:val>
                                            <p:strVal val="#ppt_h"/>
                                          </p:val>
                                        </p:tav>
                                      </p:tavLst>
                                    </p:anim>
                                    <p:animEffect transition="in" filter="fade">
                                      <p:cBhvr>
                                        <p:cTn id="57" dur="500"/>
                                        <p:tgtEl>
                                          <p:spTgt spid="5">
                                            <p:txEl>
                                              <p:pRg st="8" end="8"/>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nodeType="clickEffect">
                                  <p:stCondLst>
                                    <p:cond delay="0"/>
                                  </p:stCondLst>
                                  <p:childTnLst>
                                    <p:set>
                                      <p:cBhvr>
                                        <p:cTn id="61" dur="1" fill="hold">
                                          <p:stCondLst>
                                            <p:cond delay="0"/>
                                          </p:stCondLst>
                                        </p:cTn>
                                        <p:tgtEl>
                                          <p:spTgt spid="5">
                                            <p:txEl>
                                              <p:pRg st="9" end="9"/>
                                            </p:txEl>
                                          </p:spTgt>
                                        </p:tgtEl>
                                        <p:attrNameLst>
                                          <p:attrName>style.visibility</p:attrName>
                                        </p:attrNameLst>
                                      </p:cBhvr>
                                      <p:to>
                                        <p:strVal val="visible"/>
                                      </p:to>
                                    </p:set>
                                    <p:animEffect transition="in" filter="circle(in)">
                                      <p:cBhvr>
                                        <p:cTn id="62" dur="20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791579" y="1223755"/>
            <a:ext cx="7695856" cy="1872000"/>
          </a:xfrm>
          <a:prstGeom prst="rect">
            <a:avLst/>
          </a:prstGeom>
        </p:spPr>
        <p:txBody>
          <a:bodyPr wrap="square">
            <a:spAutoFit/>
          </a:bodyPr>
          <a:lstStyle/>
          <a:p>
            <a:r>
              <a:rPr lang="cs-CZ" sz="1200" dirty="0"/>
              <a:t>Odkazy:</a:t>
            </a:r>
          </a:p>
          <a:p>
            <a:r>
              <a:rPr lang="cs-CZ" sz="1200" dirty="0"/>
              <a:t>Obrázky dostupné na WWW: &lt;</a:t>
            </a:r>
            <a:r>
              <a:rPr lang="cs-CZ" sz="1200" dirty="0">
                <a:hlinkClick r:id="rId2"/>
              </a:rPr>
              <a:t>http://office.microsoft.com</a:t>
            </a:r>
            <a:r>
              <a:rPr lang="cs-CZ" sz="1200" dirty="0" smtClean="0"/>
              <a:t>&gt;</a:t>
            </a:r>
          </a:p>
          <a:p>
            <a:r>
              <a:rPr lang="cs-CZ" sz="1200" dirty="0" err="1" smtClean="0"/>
              <a:t>Lukasik</a:t>
            </a:r>
            <a:r>
              <a:rPr lang="cs-CZ" sz="1200" dirty="0" smtClean="0"/>
              <a:t>,</a:t>
            </a:r>
            <a:r>
              <a:rPr lang="cs-CZ" sz="1200" dirty="0" err="1" smtClean="0"/>
              <a:t>Lukasz</a:t>
            </a:r>
            <a:r>
              <a:rPr lang="cs-CZ" sz="1200" dirty="0"/>
              <a:t>. Commons.wikimedia.org: </a:t>
            </a:r>
            <a:r>
              <a:rPr lang="cs-CZ" sz="1200" dirty="0" err="1"/>
              <a:t>Phasianus</a:t>
            </a:r>
            <a:r>
              <a:rPr lang="cs-CZ" sz="1200" dirty="0"/>
              <a:t> </a:t>
            </a:r>
            <a:r>
              <a:rPr lang="cs-CZ" sz="1200" dirty="0" err="1"/>
              <a:t>colchicus</a:t>
            </a:r>
            <a:r>
              <a:rPr lang="cs-CZ" sz="1200" dirty="0"/>
              <a:t> 2 tom (Lukasz Lukasik).</a:t>
            </a:r>
            <a:r>
              <a:rPr lang="cs-CZ" sz="1200" dirty="0" smtClean="0"/>
              <a:t>jpg [online</a:t>
            </a:r>
            <a:r>
              <a:rPr lang="cs-CZ" sz="1200" dirty="0"/>
              <a:t>]. [cit. </a:t>
            </a:r>
            <a:r>
              <a:rPr lang="cs-CZ" sz="1200" dirty="0" smtClean="0"/>
              <a:t>2013-05-30]. </a:t>
            </a:r>
            <a:r>
              <a:rPr lang="cs-CZ" sz="1200" dirty="0"/>
              <a:t>Dostupný pod licencí </a:t>
            </a:r>
            <a:r>
              <a:rPr lang="cs-CZ" sz="1200" dirty="0" err="1" smtClean="0"/>
              <a:t>Creative</a:t>
            </a:r>
            <a:r>
              <a:rPr lang="cs-CZ" sz="1200" dirty="0" smtClean="0"/>
              <a:t> </a:t>
            </a:r>
            <a:r>
              <a:rPr lang="cs-CZ" sz="1200" dirty="0" err="1" smtClean="0"/>
              <a:t>Commons</a:t>
            </a:r>
            <a:r>
              <a:rPr lang="cs-CZ" sz="1200" dirty="0" smtClean="0"/>
              <a:t> na </a:t>
            </a:r>
            <a:r>
              <a:rPr lang="cs-CZ" sz="1200" dirty="0"/>
              <a:t>WWW</a:t>
            </a:r>
            <a:r>
              <a:rPr lang="cs-CZ" sz="1200" dirty="0" smtClean="0"/>
              <a:t>:</a:t>
            </a:r>
          </a:p>
          <a:p>
            <a:r>
              <a:rPr lang="cs-CZ" sz="1200" dirty="0" smtClean="0"/>
              <a:t>&lt;</a:t>
            </a:r>
            <a:r>
              <a:rPr lang="cs-CZ" sz="1200" dirty="0" smtClean="0">
                <a:cs typeface="Arial"/>
                <a:hlinkClick r:id="rId3"/>
              </a:rPr>
              <a:t>http</a:t>
            </a:r>
            <a:r>
              <a:rPr lang="cs-CZ" sz="1200" dirty="0">
                <a:cs typeface="Arial"/>
                <a:hlinkClick r:id="rId3"/>
              </a:rPr>
              <a:t>://cs.wikipedia.org/wiki/Soubor:Phasianus_colchicus_2_tom_%</a:t>
            </a:r>
            <a:r>
              <a:rPr lang="cs-CZ" sz="1200" dirty="0" smtClean="0">
                <a:cs typeface="Arial"/>
                <a:hlinkClick r:id="rId3"/>
              </a:rPr>
              <a:t>28Lukasz_Lukasik%29.jpg</a:t>
            </a:r>
            <a:r>
              <a:rPr lang="cs-CZ" sz="1200" dirty="0" smtClean="0">
                <a:cs typeface="Arial"/>
              </a:rPr>
              <a:t>&gt;</a:t>
            </a:r>
          </a:p>
          <a:p>
            <a:r>
              <a:rPr lang="cs-CZ" sz="1200" dirty="0" smtClean="0">
                <a:cs typeface="Arial"/>
              </a:rPr>
              <a:t>Archiv  autora</a:t>
            </a:r>
          </a:p>
          <a:p>
            <a:endParaRPr lang="cs-CZ" sz="1200" dirty="0" smtClean="0">
              <a:cs typeface="Arial"/>
            </a:endParaRPr>
          </a:p>
          <a:p>
            <a:r>
              <a:rPr lang="cs-CZ" sz="1200" dirty="0" smtClean="0">
                <a:cs typeface="Arial"/>
              </a:rPr>
              <a:t>Dr. </a:t>
            </a:r>
            <a:r>
              <a:rPr lang="cs-CZ" sz="1200" dirty="0" err="1" smtClean="0">
                <a:cs typeface="Arial"/>
              </a:rPr>
              <a:t>Gebhartová</a:t>
            </a:r>
            <a:r>
              <a:rPr lang="cs-CZ" sz="1200" dirty="0" smtClean="0">
                <a:cs typeface="Arial"/>
              </a:rPr>
              <a:t>, Vladimíra, dr. Vykopal</a:t>
            </a:r>
            <a:r>
              <a:rPr lang="cs-CZ" sz="1200" smtClean="0">
                <a:cs typeface="Arial"/>
              </a:rPr>
              <a:t>, CSc</a:t>
            </a:r>
            <a:r>
              <a:rPr lang="cs-CZ" sz="1200" dirty="0" smtClean="0">
                <a:cs typeface="Arial"/>
              </a:rPr>
              <a:t>., Zdeněk. Čítanka pro druhý ročník základní školy. 11. </a:t>
            </a:r>
            <a:r>
              <a:rPr lang="cs-CZ" sz="1200" dirty="0" err="1" smtClean="0">
                <a:cs typeface="Arial"/>
              </a:rPr>
              <a:t>vyd</a:t>
            </a:r>
            <a:r>
              <a:rPr lang="cs-CZ" sz="1200" dirty="0" smtClean="0">
                <a:cs typeface="Arial"/>
              </a:rPr>
              <a:t>. Praha: SPN, 1990, 40, 41,s.  ISBN 80- 04- 24938-8.</a:t>
            </a:r>
          </a:p>
          <a:p>
            <a:endParaRPr lang="cs-CZ" sz="1200" dirty="0" smtClean="0">
              <a:cs typeface="Arial"/>
            </a:endParaRPr>
          </a:p>
          <a:p>
            <a:endParaRPr lang="cs-CZ" sz="1400" dirty="0" smtClean="0">
              <a:cs typeface="Arial"/>
            </a:endParaRPr>
          </a:p>
          <a:p>
            <a:endParaRPr lang="cs-CZ" sz="1400" dirty="0" smtClean="0">
              <a:cs typeface="Arial"/>
            </a:endParaRPr>
          </a:p>
          <a:p>
            <a:endParaRPr lang="cs-CZ" sz="1400" dirty="0">
              <a:cs typeface="Arial"/>
            </a:endParaRPr>
          </a:p>
          <a:p>
            <a:r>
              <a:rPr lang="cs-CZ" sz="1400" dirty="0" smtClean="0"/>
              <a:t> </a:t>
            </a:r>
            <a:endParaRPr lang="cs-CZ" sz="1400" dirty="0">
              <a:effectLst/>
            </a:endParaRPr>
          </a:p>
        </p:txBody>
      </p:sp>
    </p:spTree>
    <p:extLst>
      <p:ext uri="{BB962C8B-B14F-4D97-AF65-F5344CB8AC3E}">
        <p14:creationId xmlns:p14="http://schemas.microsoft.com/office/powerpoint/2010/main" val="46141761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212</TotalTime>
  <Words>481</Words>
  <Application>Microsoft Office PowerPoint</Application>
  <PresentationFormat>Předvádění na obrazovce (4:3)</PresentationFormat>
  <Paragraphs>60</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q98ew7</dc:creator>
  <cp:lastModifiedBy>q98ew7</cp:lastModifiedBy>
  <cp:revision>64</cp:revision>
  <dcterms:created xsi:type="dcterms:W3CDTF">2013-05-30T19:29:34Z</dcterms:created>
  <dcterms:modified xsi:type="dcterms:W3CDTF">2013-07-04T08:56:28Z</dcterms:modified>
  <cp:contentStatus>Konečný</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MarkAsFinal">
    <vt:bool>true</vt:bool>
  </property>
</Properties>
</file>