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3" r:id="rId2"/>
    <p:sldId id="256" r:id="rId3"/>
    <p:sldId id="257" r:id="rId4"/>
    <p:sldId id="260" r:id="rId5"/>
    <p:sldId id="258" r:id="rId6"/>
    <p:sldId id="259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691" y="19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45005" cy="450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DC36FD-7DDE-4A48-8BCB-387675E6914A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1AC6514-385C-4BCA-9222-4C53C75B49F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24342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AC6514-385C-4BCA-9222-4C53C75B49F9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12328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F51FA7-EBAA-4EC9-AF17-AE8F25F52713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B648A2-D2F5-45D2-B17B-E12809EBFEC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30966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F51FA7-EBAA-4EC9-AF17-AE8F25F52713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B648A2-D2F5-45D2-B17B-E12809EBFEC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3125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F51FA7-EBAA-4EC9-AF17-AE8F25F52713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B648A2-D2F5-45D2-B17B-E12809EBFEC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03822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F51FA7-EBAA-4EC9-AF17-AE8F25F52713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B648A2-D2F5-45D2-B17B-E12809EBFEC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86782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F51FA7-EBAA-4EC9-AF17-AE8F25F52713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B648A2-D2F5-45D2-B17B-E12809EBFEC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36301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F51FA7-EBAA-4EC9-AF17-AE8F25F52713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B648A2-D2F5-45D2-B17B-E12809EBFEC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5494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F51FA7-EBAA-4EC9-AF17-AE8F25F52713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B648A2-D2F5-45D2-B17B-E12809EBFEC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21994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F51FA7-EBAA-4EC9-AF17-AE8F25F52713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B648A2-D2F5-45D2-B17B-E12809EBFEC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94055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F51FA7-EBAA-4EC9-AF17-AE8F25F52713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B648A2-D2F5-45D2-B17B-E12809EBFEC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37655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F51FA7-EBAA-4EC9-AF17-AE8F25F52713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B648A2-D2F5-45D2-B17B-E12809EBFEC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61252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F51FA7-EBAA-4EC9-AF17-AE8F25F52713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B648A2-D2F5-45D2-B17B-E12809EBFEC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28480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78000"/>
            <a:duotone>
              <a:prstClr val="black"/>
              <a:schemeClr val="accent3">
                <a:tint val="45000"/>
                <a:satMod val="400000"/>
              </a:schemeClr>
            </a:duotone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F51FA7-EBAA-4EC9-AF17-AE8F25F52713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B648A2-D2F5-45D2-B17B-E12809EBFEC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87612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image" Target="../media/image1.jpeg"/><Relationship Id="rId7" Type="http://schemas.microsoft.com/office/2007/relationships/hdphoto" Target="../media/hdphoto2.wdp"/><Relationship Id="rId12" Type="http://schemas.openxmlformats.org/officeDocument/2006/relationships/image" Target="../media/image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eg"/><Relationship Id="rId11" Type="http://schemas.openxmlformats.org/officeDocument/2006/relationships/image" Target="../media/image8.jpeg"/><Relationship Id="rId5" Type="http://schemas.microsoft.com/office/2007/relationships/hdphoto" Target="../media/hdphoto1.wdp"/><Relationship Id="rId10" Type="http://schemas.openxmlformats.org/officeDocument/2006/relationships/image" Target="../media/image7.jpeg"/><Relationship Id="rId4" Type="http://schemas.openxmlformats.org/officeDocument/2006/relationships/image" Target="../media/image3.jpeg"/><Relationship Id="rId9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Relationship Id="rId9" Type="http://schemas.openxmlformats.org/officeDocument/2006/relationships/image" Target="../media/image16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Obr&#225;zky%20dostupn&#233;%20na%20WWW:%20%20%3chttp:/office.microsoft.com%3e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6485" y="368660"/>
            <a:ext cx="5276344" cy="115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241629" y="3203975"/>
            <a:ext cx="7155795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ZŠ a MŠ Kateřinice, okres Vsetín </a:t>
            </a:r>
          </a:p>
          <a:p>
            <a:pPr algn="ctr">
              <a:defRPr/>
            </a:pPr>
            <a:r>
              <a:rPr lang="cs-CZ" dirty="0"/>
              <a:t>projekt č. CZ.1.07/1.4.00/21.1314</a:t>
            </a:r>
          </a:p>
          <a:p>
            <a:pPr algn="ctr">
              <a:defRPr/>
            </a:pPr>
            <a:r>
              <a:rPr lang="cs-CZ" b="1" dirty="0"/>
              <a:t>Č. </a:t>
            </a:r>
            <a:r>
              <a:rPr lang="cs-CZ" b="1" dirty="0" err="1"/>
              <a:t>DUMu</a:t>
            </a:r>
            <a:r>
              <a:rPr lang="cs-CZ" b="1" dirty="0"/>
              <a:t>: </a:t>
            </a:r>
            <a:r>
              <a:rPr lang="cs-CZ" dirty="0"/>
              <a:t>VY_12_INOVACE_02_17_Literatura v životě dětí</a:t>
            </a:r>
          </a:p>
          <a:p>
            <a:pPr algn="ctr">
              <a:defRPr/>
            </a:pPr>
            <a:r>
              <a:rPr lang="cs-CZ" dirty="0"/>
              <a:t>Vzdělávací oblast: Jazyk a jazyková </a:t>
            </a:r>
            <a:r>
              <a:rPr lang="cs-CZ" dirty="0" smtClean="0"/>
              <a:t>komunikace </a:t>
            </a:r>
            <a:r>
              <a:rPr lang="cs-CZ" dirty="0"/>
              <a:t>- 1. a 2. ročník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Tematický celek: Pohádky</a:t>
            </a:r>
          </a:p>
        </p:txBody>
      </p:sp>
      <p:sp>
        <p:nvSpPr>
          <p:cNvPr id="4" name="Obdélník 3"/>
          <p:cNvSpPr/>
          <p:nvPr/>
        </p:nvSpPr>
        <p:spPr>
          <a:xfrm>
            <a:off x="796785" y="5090931"/>
            <a:ext cx="775149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Autor: Mgr. Bronislava </a:t>
            </a:r>
            <a:r>
              <a:rPr lang="cs-CZ" dirty="0" err="1"/>
              <a:t>Uličníková</a:t>
            </a:r>
            <a:endParaRPr lang="cs-CZ" dirty="0"/>
          </a:p>
          <a:p>
            <a:r>
              <a:rPr lang="cs-CZ" dirty="0" smtClean="0"/>
              <a:t>Anotace: </a:t>
            </a:r>
            <a:r>
              <a:rPr lang="cs-CZ" dirty="0"/>
              <a:t>Prezentace obsahuje obrázkové čtení. </a:t>
            </a:r>
            <a:r>
              <a:rPr lang="cs-CZ" dirty="0" smtClean="0"/>
              <a:t>Podporuje aktivní zapojení žáků - doplňování slov, odpovědi na otázky. 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725893" y="2078850"/>
            <a:ext cx="2245871" cy="646331"/>
          </a:xfrm>
          <a:prstGeom prst="rect">
            <a:avLst/>
          </a:prstGeom>
        </p:spPr>
        <p:txBody>
          <a:bodyPr wrap="non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600" b="1" dirty="0">
                <a:ln w="11430"/>
                <a:solidFill>
                  <a:schemeClr val="accent4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Lesní škola</a:t>
            </a:r>
          </a:p>
        </p:txBody>
      </p:sp>
    </p:spTree>
    <p:extLst>
      <p:ext uri="{BB962C8B-B14F-4D97-AF65-F5344CB8AC3E}">
        <p14:creationId xmlns:p14="http://schemas.microsoft.com/office/powerpoint/2010/main" val="3873792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alphaModFix amt="23000"/>
            <a:duotone>
              <a:prstClr val="black"/>
              <a:schemeClr val="accent3">
                <a:tint val="45000"/>
                <a:satMod val="400000"/>
              </a:schemeClr>
            </a:duotone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675401" y="323655"/>
            <a:ext cx="224587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ln w="11430"/>
                <a:solidFill>
                  <a:schemeClr val="accent4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Lesní škola</a:t>
            </a:r>
            <a:endParaRPr lang="cs-CZ" sz="3600" b="1" dirty="0">
              <a:ln w="11430"/>
              <a:solidFill>
                <a:schemeClr val="accent4">
                  <a:lumMod val="50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5627" y="1172032"/>
            <a:ext cx="8501888" cy="536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pPr>
              <a:lnSpc>
                <a:spcPct val="150000"/>
              </a:lnSpc>
            </a:pPr>
            <a:r>
              <a:rPr lang="cs-CZ" sz="2600" spc="-150" dirty="0" smtClean="0"/>
              <a:t>Na mýtině měla zvířátka svou školu. Přišla už                </a:t>
            </a:r>
            <a:r>
              <a:rPr lang="cs-CZ" sz="2600" spc="-150" dirty="0" smtClean="0"/>
              <a:t>,              ,                 </a:t>
            </a:r>
            <a:r>
              <a:rPr lang="cs-CZ" sz="2600" spc="-150" dirty="0" smtClean="0"/>
              <a:t>, krtek</a:t>
            </a:r>
            <a:r>
              <a:rPr lang="cs-CZ" sz="2600" spc="-150" dirty="0" smtClean="0"/>
              <a:t>,                     i malá                . </a:t>
            </a:r>
            <a:r>
              <a:rPr lang="cs-CZ" sz="2600" spc="-150" dirty="0" smtClean="0"/>
              <a:t>Těsně před zvoněním  přilezl  i                   </a:t>
            </a:r>
            <a:r>
              <a:rPr lang="cs-CZ" sz="2600" spc="-150" dirty="0" smtClean="0"/>
              <a:t>.            </a:t>
            </a:r>
            <a:r>
              <a:rPr lang="cs-CZ" sz="2600" spc="-150" dirty="0" smtClean="0"/>
              <a:t>Tomu to vždycky dlouho trvá, protože leze pozpátku. </a:t>
            </a:r>
          </a:p>
          <a:p>
            <a:pPr>
              <a:lnSpc>
                <a:spcPct val="150000"/>
              </a:lnSpc>
            </a:pPr>
            <a:r>
              <a:rPr lang="cs-CZ" sz="2600" spc="-150" dirty="0" smtClean="0"/>
              <a:t>Učitelka                zahájila vyučování. Volala žáky k tabuli, aby psali.                         </a:t>
            </a:r>
          </a:p>
          <a:p>
            <a:pPr>
              <a:lnSpc>
                <a:spcPct val="150000"/>
              </a:lnSpc>
            </a:pPr>
            <a:r>
              <a:rPr lang="cs-CZ" sz="2600" spc="-150" dirty="0"/>
              <a:t> </a:t>
            </a:r>
            <a:r>
              <a:rPr lang="cs-CZ" sz="2600" spc="-150" dirty="0" smtClean="0"/>
              <a:t>           napsala slovo </a:t>
            </a:r>
            <a:r>
              <a:rPr lang="cs-CZ" sz="2800" spc="-150" dirty="0" smtClean="0"/>
              <a:t>AŤ</a:t>
            </a:r>
            <a:r>
              <a:rPr lang="cs-CZ" sz="2800" spc="-150" dirty="0" smtClean="0"/>
              <a:t>, </a:t>
            </a:r>
            <a:r>
              <a:rPr lang="cs-CZ" sz="2600" spc="-150" dirty="0" smtClean="0"/>
              <a:t>krtek </a:t>
            </a:r>
            <a:r>
              <a:rPr lang="cs-CZ" sz="2600" spc="-150" dirty="0" smtClean="0"/>
              <a:t>připsal ŽIJE,                </a:t>
            </a:r>
            <a:r>
              <a:rPr lang="cs-CZ" sz="2600" spc="-150" dirty="0" smtClean="0"/>
              <a:t>  </a:t>
            </a:r>
            <a:r>
              <a:rPr lang="cs-CZ" sz="2600" spc="-150" dirty="0" smtClean="0"/>
              <a:t>napsal NÁŠ a  </a:t>
            </a:r>
          </a:p>
          <a:p>
            <a:pPr>
              <a:lnSpc>
                <a:spcPct val="150000"/>
              </a:lnSpc>
            </a:pPr>
            <a:r>
              <a:rPr lang="cs-CZ" sz="2600" spc="-150" dirty="0" smtClean="0"/>
              <a:t>dopsal LES. Učitelka                potom vyzvala                    , aby větu přečetl.</a:t>
            </a:r>
          </a:p>
          <a:p>
            <a:pPr>
              <a:lnSpc>
                <a:spcPct val="150000"/>
              </a:lnSpc>
            </a:pPr>
            <a:r>
              <a:rPr lang="cs-CZ" sz="2600" spc="-150" dirty="0" smtClean="0"/>
              <a:t>                 tedy četl: SEL ŠÁN EJIŽ ŤA.</a:t>
            </a:r>
          </a:p>
          <a:p>
            <a:pPr>
              <a:lnSpc>
                <a:spcPct val="150000"/>
              </a:lnSpc>
            </a:pPr>
            <a:r>
              <a:rPr lang="cs-CZ" sz="2600" spc="-150" dirty="0" smtClean="0"/>
              <a:t>Protože chodí pozpátku, myslel si, že se pozpátku i čte.</a:t>
            </a:r>
          </a:p>
          <a:p>
            <a:pPr>
              <a:lnSpc>
                <a:spcPct val="150000"/>
              </a:lnSpc>
            </a:pPr>
            <a:r>
              <a:rPr lang="cs-CZ" sz="2600" spc="-150" dirty="0" smtClean="0"/>
              <a:t>                                                                                                    Zdeněk </a:t>
            </a:r>
            <a:r>
              <a:rPr lang="cs-CZ" sz="2600" spc="-150" dirty="0" err="1" smtClean="0"/>
              <a:t>Adla</a:t>
            </a:r>
            <a:r>
              <a:rPr lang="cs-CZ" sz="2600" spc="-150" dirty="0" smtClean="0"/>
              <a:t> 100 kapek</a:t>
            </a:r>
          </a:p>
          <a:p>
            <a:pPr>
              <a:lnSpc>
                <a:spcPct val="150000"/>
              </a:lnSpc>
            </a:pPr>
            <a:r>
              <a:rPr lang="cs-CZ" sz="2600" spc="-150" dirty="0" smtClean="0"/>
              <a:t>                                                                                           </a:t>
            </a:r>
          </a:p>
          <a:p>
            <a:endParaRPr lang="cs-CZ" sz="2600" spc="-150" dirty="0" smtClean="0"/>
          </a:p>
          <a:p>
            <a:endParaRPr lang="cs-CZ" sz="2600" spc="-150" dirty="0" smtClean="0"/>
          </a:p>
          <a:p>
            <a:r>
              <a:rPr lang="cs-CZ" sz="2600" spc="-150" dirty="0" smtClean="0"/>
              <a:t> </a:t>
            </a:r>
          </a:p>
          <a:p>
            <a:endParaRPr lang="cs-CZ" sz="2600" spc="-150" dirty="0"/>
          </a:p>
          <a:p>
            <a:endParaRPr lang="cs-CZ" sz="2600" spc="-150" dirty="0" smtClean="0"/>
          </a:p>
          <a:p>
            <a:endParaRPr lang="cs-CZ" sz="2600" spc="-150" dirty="0"/>
          </a:p>
          <a:p>
            <a:endParaRPr lang="cs-CZ" sz="2600" spc="-150" dirty="0" smtClean="0"/>
          </a:p>
          <a:p>
            <a:r>
              <a:rPr lang="cs-CZ" sz="2600" spc="-150" dirty="0" smtClean="0"/>
              <a:t>                      </a:t>
            </a:r>
            <a:endParaRPr lang="cs-CZ" sz="2600" spc="-150" dirty="0"/>
          </a:p>
        </p:txBody>
      </p:sp>
      <p:pic>
        <p:nvPicPr>
          <p:cNvPr id="1026" name="Picture 2" descr="C:\Users\q98ew7\Obrázky\MB900326476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7746" y="1223755"/>
            <a:ext cx="648000" cy="6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q98ew7\Obrázky\MB900324466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497" r="4705"/>
          <a:stretch/>
        </p:blipFill>
        <p:spPr bwMode="auto">
          <a:xfrm>
            <a:off x="6507215" y="1088740"/>
            <a:ext cx="663683" cy="79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q98ew7\Obrázky\MB900346989.JP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70" t="40427" r="15951" b="21510"/>
          <a:stretch/>
        </p:blipFill>
        <p:spPr bwMode="auto">
          <a:xfrm>
            <a:off x="7397416" y="1371350"/>
            <a:ext cx="720000" cy="35281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q98ew7\Obrázky\MH900346987.JP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912" t="34859" r="15715" b="28536"/>
          <a:stretch/>
        </p:blipFill>
        <p:spPr bwMode="auto">
          <a:xfrm>
            <a:off x="1234831" y="1929185"/>
            <a:ext cx="882787" cy="4320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q98ew7\Obrázky\MB900326474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3885" y="1797676"/>
            <a:ext cx="684000" cy="68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q98ew7\Obrázky\MH900348927.JPG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221" b="14020"/>
          <a:stretch/>
        </p:blipFill>
        <p:spPr bwMode="auto">
          <a:xfrm>
            <a:off x="7362310" y="1898830"/>
            <a:ext cx="936000" cy="7184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q98ew7\Obrázky\MB900370140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1650" y="2961000"/>
            <a:ext cx="720000" cy="7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q98ew7\Obrázky\MB900326476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535" y="3519010"/>
            <a:ext cx="648000" cy="6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4" descr="C:\Users\q98ew7\Obrázky\MB900346989.JP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70" t="40427" r="15951" b="21510"/>
          <a:stretch/>
        </p:blipFill>
        <p:spPr bwMode="auto">
          <a:xfrm>
            <a:off x="5179423" y="3739977"/>
            <a:ext cx="756000" cy="37045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C:\Users\q98ew7\Obrázky\MB900324466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497" r="4705"/>
          <a:stretch/>
        </p:blipFill>
        <p:spPr bwMode="auto">
          <a:xfrm>
            <a:off x="7660722" y="3509831"/>
            <a:ext cx="663683" cy="79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8" descr="C:\Users\q98ew7\Obrázky\MB900370140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3471" y="4143322"/>
            <a:ext cx="720000" cy="7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7" descr="C:\Users\q98ew7\Obrázky\MH900348927.JPG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221" b="14020"/>
          <a:stretch/>
        </p:blipFill>
        <p:spPr bwMode="auto">
          <a:xfrm>
            <a:off x="5359746" y="4144864"/>
            <a:ext cx="936000" cy="718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7" descr="C:\Users\q98ew7\Obrázky\MH900348927.JPG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221" b="14020"/>
          <a:stretch/>
        </p:blipFill>
        <p:spPr bwMode="auto">
          <a:xfrm>
            <a:off x="368524" y="4742695"/>
            <a:ext cx="936000" cy="718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563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675401" y="323655"/>
            <a:ext cx="224587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ln w="11430"/>
                <a:solidFill>
                  <a:schemeClr val="accent4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Lesní škola</a:t>
            </a:r>
            <a:endParaRPr lang="cs-CZ" sz="3600" b="1" dirty="0">
              <a:ln w="11430"/>
              <a:solidFill>
                <a:schemeClr val="accent4">
                  <a:lumMod val="50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2168" y="1000175"/>
            <a:ext cx="8100000" cy="5616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pPr>
              <a:lnSpc>
                <a:spcPct val="150000"/>
              </a:lnSpc>
            </a:pPr>
            <a:r>
              <a:rPr lang="cs-CZ" sz="2600" spc="-150" dirty="0" smtClean="0"/>
              <a:t>Na mýtině měla zvířátka svou školu. Přišla už  veverka, zajíc, ježek, </a:t>
            </a:r>
            <a:r>
              <a:rPr lang="cs-CZ" sz="2600" spc="-150" dirty="0" smtClean="0"/>
              <a:t>                 krtek</a:t>
            </a:r>
            <a:r>
              <a:rPr lang="cs-CZ" sz="2600" spc="-150" dirty="0" smtClean="0"/>
              <a:t>, jezevec i malá žabka. Těsně před zvoněním  přilezl i rak. </a:t>
            </a:r>
            <a:r>
              <a:rPr lang="cs-CZ" sz="2600" spc="-150" dirty="0" smtClean="0"/>
              <a:t>                  Tomu </a:t>
            </a:r>
            <a:r>
              <a:rPr lang="cs-CZ" sz="2600" spc="-150" dirty="0" smtClean="0"/>
              <a:t>to vždycky dlouho trvá, protože leze pozpátku. </a:t>
            </a:r>
          </a:p>
          <a:p>
            <a:pPr>
              <a:lnSpc>
                <a:spcPct val="150000"/>
              </a:lnSpc>
            </a:pPr>
            <a:r>
              <a:rPr lang="cs-CZ" sz="2600" spc="-150" dirty="0" smtClean="0"/>
              <a:t>Učitelka sova zahájila vyučování. Volala žáky k tabuli, aby psali.                         </a:t>
            </a:r>
          </a:p>
          <a:p>
            <a:pPr>
              <a:lnSpc>
                <a:spcPct val="150000"/>
              </a:lnSpc>
            </a:pPr>
            <a:r>
              <a:rPr lang="cs-CZ" sz="2600" spc="-150" dirty="0"/>
              <a:t> </a:t>
            </a:r>
            <a:r>
              <a:rPr lang="cs-CZ" sz="2600" spc="-150" dirty="0" smtClean="0"/>
              <a:t>Veverka napsala slovo </a:t>
            </a:r>
            <a:r>
              <a:rPr lang="cs-CZ" sz="2800" spc="-150" dirty="0" smtClean="0"/>
              <a:t>AŤ,</a:t>
            </a:r>
            <a:r>
              <a:rPr lang="cs-CZ" sz="2600" spc="-150" dirty="0" smtClean="0"/>
              <a:t> krtek připsal ŽIJE, ježek napsal NÁŠ a zajíc </a:t>
            </a:r>
          </a:p>
          <a:p>
            <a:pPr>
              <a:lnSpc>
                <a:spcPct val="150000"/>
              </a:lnSpc>
            </a:pPr>
            <a:r>
              <a:rPr lang="cs-CZ" sz="2600" spc="-150" dirty="0" smtClean="0"/>
              <a:t>dopsal LES . Učitelka sova potom vyzvala raka, aby větu přečetl.</a:t>
            </a:r>
          </a:p>
          <a:p>
            <a:pPr>
              <a:lnSpc>
                <a:spcPct val="150000"/>
              </a:lnSpc>
            </a:pPr>
            <a:r>
              <a:rPr lang="cs-CZ" sz="2600" spc="-150" dirty="0" smtClean="0"/>
              <a:t>Rak tedy četl: SEL ŠÁN EJIŽ ŤA.</a:t>
            </a:r>
          </a:p>
          <a:p>
            <a:pPr>
              <a:lnSpc>
                <a:spcPct val="150000"/>
              </a:lnSpc>
            </a:pPr>
            <a:r>
              <a:rPr lang="cs-CZ" sz="2600" spc="-150" dirty="0" smtClean="0"/>
              <a:t>Protože chodí pozpátku, myslel si, že se pozpátku i čte.</a:t>
            </a:r>
          </a:p>
          <a:p>
            <a:pPr>
              <a:lnSpc>
                <a:spcPct val="150000"/>
              </a:lnSpc>
            </a:pPr>
            <a:r>
              <a:rPr lang="cs-CZ" sz="2600" spc="-150" dirty="0" smtClean="0"/>
              <a:t>                                                                                 Zdeněk </a:t>
            </a:r>
            <a:r>
              <a:rPr lang="cs-CZ" sz="2600" spc="-150" dirty="0" err="1"/>
              <a:t>Adla</a:t>
            </a:r>
            <a:r>
              <a:rPr lang="cs-CZ" sz="2600" spc="-150" dirty="0"/>
              <a:t> 100 </a:t>
            </a:r>
            <a:r>
              <a:rPr lang="cs-CZ" sz="2600" spc="-150" dirty="0" smtClean="0"/>
              <a:t>kapek</a:t>
            </a:r>
            <a:endParaRPr lang="cs-CZ" sz="2600" spc="-150" dirty="0"/>
          </a:p>
          <a:p>
            <a:pPr>
              <a:lnSpc>
                <a:spcPct val="150000"/>
              </a:lnSpc>
            </a:pPr>
            <a:endParaRPr lang="cs-CZ" sz="2600" spc="-150" dirty="0"/>
          </a:p>
          <a:p>
            <a:pPr>
              <a:lnSpc>
                <a:spcPct val="150000"/>
              </a:lnSpc>
            </a:pPr>
            <a:endParaRPr lang="cs-CZ" sz="2600" spc="-150" dirty="0"/>
          </a:p>
          <a:p>
            <a:endParaRPr lang="cs-CZ" sz="2600" spc="-150" dirty="0" smtClean="0"/>
          </a:p>
          <a:p>
            <a:endParaRPr lang="cs-CZ" sz="2600" spc="-150" dirty="0" smtClean="0"/>
          </a:p>
          <a:p>
            <a:endParaRPr lang="cs-CZ" sz="2600" spc="-150" dirty="0" smtClean="0"/>
          </a:p>
          <a:p>
            <a:r>
              <a:rPr lang="cs-CZ" sz="2600" spc="-150" dirty="0" smtClean="0"/>
              <a:t> </a:t>
            </a:r>
          </a:p>
          <a:p>
            <a:endParaRPr lang="cs-CZ" sz="2600" spc="-150" dirty="0"/>
          </a:p>
          <a:p>
            <a:endParaRPr lang="cs-CZ" sz="2600" spc="-150" dirty="0" smtClean="0"/>
          </a:p>
          <a:p>
            <a:endParaRPr lang="cs-CZ" sz="2600" spc="-150" dirty="0"/>
          </a:p>
          <a:p>
            <a:endParaRPr lang="cs-CZ" sz="2600" spc="-150" dirty="0" smtClean="0"/>
          </a:p>
          <a:p>
            <a:r>
              <a:rPr lang="cs-CZ" sz="2600" spc="-150" dirty="0" smtClean="0"/>
              <a:t>                      </a:t>
            </a:r>
            <a:endParaRPr lang="cs-CZ" sz="2600" spc="-150" dirty="0"/>
          </a:p>
        </p:txBody>
      </p:sp>
      <p:pic>
        <p:nvPicPr>
          <p:cNvPr id="16" name="Picture 8" descr="C:\Users\q98ew7\Obrázky\MB90037014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7295" y="4811985"/>
            <a:ext cx="1080000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62584" y="80346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3671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0" y="5634245"/>
            <a:ext cx="9144000" cy="1223755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453531" y="458670"/>
            <a:ext cx="59263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Doplň do </a:t>
            </a:r>
            <a:r>
              <a:rPr lang="cs-CZ" sz="2800" dirty="0" smtClean="0"/>
              <a:t>vět podle textu správná slova.</a:t>
            </a:r>
            <a:endParaRPr lang="cs-CZ" sz="2800" dirty="0"/>
          </a:p>
        </p:txBody>
      </p:sp>
      <p:sp>
        <p:nvSpPr>
          <p:cNvPr id="5" name="TextovéPole 4"/>
          <p:cNvSpPr txBox="1">
            <a:spLocks/>
          </p:cNvSpPr>
          <p:nvPr/>
        </p:nvSpPr>
        <p:spPr>
          <a:xfrm>
            <a:off x="600113" y="1421773"/>
            <a:ext cx="7943774" cy="4140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pPr>
              <a:lnSpc>
                <a:spcPct val="150000"/>
              </a:lnSpc>
            </a:pPr>
            <a:r>
              <a:rPr lang="cs-CZ" sz="2800" spc="-150" dirty="0" smtClean="0"/>
              <a:t>Na __________ měla zvířátka školu. Učitelka __________ zahájila  vyučování. Volala žáky k tabuli, aby psali. __________ napsala slovo  AŤ, __________ připsal ŽIJE, __________  napsal NÁŠ  a __________ dopsal slovo LES . Učitelka sova potom vyzvala  __________ , aby větu přečetl.</a:t>
            </a:r>
            <a:endParaRPr lang="cs-CZ" sz="2800" spc="-150" dirty="0"/>
          </a:p>
          <a:p>
            <a:endParaRPr lang="cs-CZ" sz="2600" spc="-150" dirty="0" smtClean="0"/>
          </a:p>
          <a:p>
            <a:r>
              <a:rPr lang="cs-CZ" sz="2600" spc="-150" dirty="0" smtClean="0"/>
              <a:t>       </a:t>
            </a:r>
          </a:p>
          <a:p>
            <a:r>
              <a:rPr lang="cs-CZ" sz="2600" spc="-150" dirty="0" smtClean="0"/>
              <a:t> </a:t>
            </a:r>
          </a:p>
          <a:p>
            <a:endParaRPr lang="cs-CZ" sz="2600" spc="-150" dirty="0"/>
          </a:p>
          <a:p>
            <a:endParaRPr lang="cs-CZ" sz="2600" spc="-150" dirty="0" smtClean="0"/>
          </a:p>
          <a:p>
            <a:r>
              <a:rPr lang="cs-CZ" sz="2600" spc="-150" dirty="0" smtClean="0"/>
              <a:t>                      </a:t>
            </a:r>
            <a:endParaRPr lang="cs-CZ" sz="2600" spc="-150" dirty="0"/>
          </a:p>
        </p:txBody>
      </p:sp>
      <p:pic>
        <p:nvPicPr>
          <p:cNvPr id="16" name="Picture 8" descr="C:\Users\q98ew7\Obrázky\MB90037014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7305" y="4284095"/>
            <a:ext cx="1080000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q98ew7\Obrázky\s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8879" y="5643173"/>
            <a:ext cx="1084263" cy="749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q98ew7\Obrázky\mýtině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267" y="5933307"/>
            <a:ext cx="1420813" cy="749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q98ew7\Obrázky\ježek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176" y="5634245"/>
            <a:ext cx="1158875" cy="749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q98ew7\Obrázky\raka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5892" y="6108700"/>
            <a:ext cx="1042987" cy="749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q98ew7\Obrázky\krtek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5305" y="6108700"/>
            <a:ext cx="1158875" cy="749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q98ew7\Obrázky\zajíc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4180" y="5558657"/>
            <a:ext cx="1054100" cy="749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q98ew7\Obrázky\veverka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3310" y="5933307"/>
            <a:ext cx="1566863" cy="749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3781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63585" y="512050"/>
            <a:ext cx="58406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Odpověz na otázky z přečteného textu.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63470" y="1493785"/>
            <a:ext cx="729081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1. Kde měla zvířátka školu?</a:t>
            </a:r>
          </a:p>
          <a:p>
            <a:r>
              <a:rPr lang="cs-CZ" sz="2800" dirty="0" smtClean="0"/>
              <a:t>     </a:t>
            </a:r>
            <a:r>
              <a:rPr lang="cs-CZ" sz="2800" dirty="0" smtClean="0">
                <a:solidFill>
                  <a:srgbClr val="FF0000"/>
                </a:solidFill>
              </a:rPr>
              <a:t>Zvířátka měla školu na lesní mýtině.</a:t>
            </a:r>
          </a:p>
          <a:p>
            <a:r>
              <a:rPr lang="cs-CZ" sz="2800" dirty="0" smtClean="0"/>
              <a:t>2. Kdo zahájil vyučování?</a:t>
            </a:r>
          </a:p>
          <a:p>
            <a:r>
              <a:rPr lang="cs-CZ" sz="2800" dirty="0" smtClean="0"/>
              <a:t>     </a:t>
            </a:r>
            <a:r>
              <a:rPr lang="cs-CZ" sz="2800" dirty="0">
                <a:solidFill>
                  <a:srgbClr val="FF0000"/>
                </a:solidFill>
              </a:rPr>
              <a:t>Vyučování zahájila učitelka sova.</a:t>
            </a:r>
          </a:p>
          <a:p>
            <a:r>
              <a:rPr lang="cs-CZ" sz="2800" dirty="0" smtClean="0"/>
              <a:t>3. Kdo přilezl těsně před zvoněním?</a:t>
            </a:r>
          </a:p>
          <a:p>
            <a:r>
              <a:rPr lang="cs-CZ" sz="2800" dirty="0" smtClean="0"/>
              <a:t>    </a:t>
            </a:r>
            <a:r>
              <a:rPr lang="cs-CZ" sz="2800" dirty="0">
                <a:solidFill>
                  <a:srgbClr val="FF0000"/>
                </a:solidFill>
              </a:rPr>
              <a:t>Těsně před zvoněním přilezl rak.</a:t>
            </a:r>
          </a:p>
          <a:p>
            <a:r>
              <a:rPr lang="cs-CZ" sz="2800" dirty="0" smtClean="0"/>
              <a:t>4. Co napsala zvířátka na tabuli?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</a:t>
            </a:r>
            <a:r>
              <a:rPr lang="cs-CZ" sz="2800" dirty="0">
                <a:solidFill>
                  <a:srgbClr val="FF0000"/>
                </a:solidFill>
              </a:rPr>
              <a:t>Zvířátka napsala větu: Ať žije náš les</a:t>
            </a:r>
            <a:r>
              <a:rPr lang="cs-CZ" sz="2800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sz="2800" dirty="0" smtClean="0"/>
              <a:t>5. Proč četl rak pozpátku?</a:t>
            </a:r>
          </a:p>
          <a:p>
            <a:r>
              <a:rPr lang="cs-CZ" sz="2800" dirty="0" smtClean="0"/>
              <a:t>     </a:t>
            </a:r>
            <a:r>
              <a:rPr lang="cs-CZ" sz="2800" dirty="0">
                <a:solidFill>
                  <a:srgbClr val="FF0000"/>
                </a:solidFill>
              </a:rPr>
              <a:t>Rak chodí pozpátku, proto pozpátku </a:t>
            </a:r>
            <a:r>
              <a:rPr lang="cs-CZ" sz="2800" dirty="0" smtClean="0">
                <a:solidFill>
                  <a:srgbClr val="FF0000"/>
                </a:solidFill>
              </a:rPr>
              <a:t>i četl</a:t>
            </a:r>
            <a:r>
              <a:rPr lang="cs-CZ" sz="2800" dirty="0">
                <a:solidFill>
                  <a:srgbClr val="FF000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548494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91580" y="821322"/>
            <a:ext cx="564077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Čti jako rak. Rozlušti názvy lesních zvířat.</a:t>
            </a:r>
            <a:endParaRPr lang="cs-CZ" sz="2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802418" y="1628800"/>
            <a:ext cx="1980220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600" dirty="0" smtClean="0"/>
              <a:t>CENEVARM</a:t>
            </a:r>
          </a:p>
          <a:p>
            <a:r>
              <a:rPr lang="cs-CZ" sz="2600" dirty="0" smtClean="0">
                <a:solidFill>
                  <a:srgbClr val="FF0000"/>
                </a:solidFill>
              </a:rPr>
              <a:t>MRAVENEC</a:t>
            </a:r>
            <a:endParaRPr lang="cs-CZ" sz="26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164099" y="1638426"/>
            <a:ext cx="900000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CÍJAZ</a:t>
            </a:r>
          </a:p>
          <a:p>
            <a:r>
              <a:rPr lang="cs-CZ" sz="2600" dirty="0">
                <a:solidFill>
                  <a:srgbClr val="FF0000"/>
                </a:solidFill>
              </a:rPr>
              <a:t>ZAJÍC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5103175" y="1638401"/>
            <a:ext cx="1044000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600" dirty="0" smtClean="0"/>
              <a:t>KEŽEJ</a:t>
            </a:r>
          </a:p>
          <a:p>
            <a:r>
              <a:rPr lang="cs-CZ" sz="2600" dirty="0">
                <a:solidFill>
                  <a:srgbClr val="FF0000"/>
                </a:solidFill>
              </a:rPr>
              <a:t>JEŽEK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6625274" y="1638401"/>
            <a:ext cx="1044000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600" dirty="0" smtClean="0"/>
              <a:t>AVOS</a:t>
            </a:r>
          </a:p>
          <a:p>
            <a:r>
              <a:rPr lang="cs-CZ" sz="2600" dirty="0">
                <a:solidFill>
                  <a:srgbClr val="FF0000"/>
                </a:solidFill>
              </a:rPr>
              <a:t>SOVA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868322" y="3311208"/>
            <a:ext cx="1440160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600" dirty="0" smtClean="0"/>
              <a:t>CEVEZEJ</a:t>
            </a:r>
          </a:p>
          <a:p>
            <a:r>
              <a:rPr lang="cs-CZ" sz="2600" dirty="0" smtClean="0">
                <a:solidFill>
                  <a:srgbClr val="FF0000"/>
                </a:solidFill>
              </a:rPr>
              <a:t> JEZEVEC</a:t>
            </a:r>
            <a:endParaRPr lang="cs-CZ" sz="26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084629" y="3322905"/>
            <a:ext cx="1512296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600" dirty="0" smtClean="0"/>
              <a:t>DĚVDEM</a:t>
            </a:r>
          </a:p>
          <a:p>
            <a:r>
              <a:rPr lang="cs-CZ" sz="2600" dirty="0">
                <a:solidFill>
                  <a:srgbClr val="FF0000"/>
                </a:solidFill>
              </a:rPr>
              <a:t>MEDVĚD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6625274" y="3311208"/>
            <a:ext cx="1440160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AKREVEV</a:t>
            </a:r>
          </a:p>
          <a:p>
            <a:r>
              <a:rPr lang="cs-CZ" sz="2600" dirty="0">
                <a:solidFill>
                  <a:srgbClr val="FF0000"/>
                </a:solidFill>
              </a:rPr>
              <a:t>VEVERKA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5043492" y="3322905"/>
            <a:ext cx="108232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AKBAŽ</a:t>
            </a:r>
          </a:p>
          <a:p>
            <a:r>
              <a:rPr lang="cs-CZ" sz="2600" dirty="0">
                <a:solidFill>
                  <a:srgbClr val="FF0000"/>
                </a:solidFill>
              </a:rPr>
              <a:t>ŽABKA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1047238" y="4998949"/>
            <a:ext cx="108232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AKŠIL</a:t>
            </a:r>
            <a:endParaRPr lang="cs-CZ" sz="2600" dirty="0">
              <a:solidFill>
                <a:srgbClr val="FF0000"/>
              </a:solidFill>
            </a:endParaRPr>
          </a:p>
          <a:p>
            <a:r>
              <a:rPr lang="cs-CZ" sz="2600" dirty="0" smtClean="0">
                <a:solidFill>
                  <a:srgbClr val="FF0000"/>
                </a:solidFill>
              </a:rPr>
              <a:t>LIŠKA</a:t>
            </a:r>
            <a:endParaRPr lang="cs-CZ" sz="26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170514" y="4994620"/>
            <a:ext cx="108232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KETRK</a:t>
            </a:r>
          </a:p>
          <a:p>
            <a:r>
              <a:rPr lang="cs-CZ" sz="2600" dirty="0" smtClean="0">
                <a:solidFill>
                  <a:srgbClr val="FF0000"/>
                </a:solidFill>
              </a:rPr>
              <a:t>KRTEK</a:t>
            </a:r>
            <a:endParaRPr lang="cs-CZ" sz="2600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804190" y="4994620"/>
            <a:ext cx="108232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CENRS</a:t>
            </a:r>
          </a:p>
          <a:p>
            <a:r>
              <a:rPr lang="cs-CZ" sz="2600" dirty="0" smtClean="0">
                <a:solidFill>
                  <a:srgbClr val="FF0000"/>
                </a:solidFill>
              </a:rPr>
              <a:t>SRNEC</a:t>
            </a:r>
            <a:endParaRPr lang="cs-CZ" sz="2600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052153" y="4999432"/>
            <a:ext cx="108232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LETAD</a:t>
            </a:r>
          </a:p>
          <a:p>
            <a:r>
              <a:rPr lang="cs-CZ" sz="2600" dirty="0" smtClean="0">
                <a:solidFill>
                  <a:srgbClr val="FF0000"/>
                </a:solidFill>
              </a:rPr>
              <a:t>DATEL</a:t>
            </a:r>
            <a:endParaRPr lang="cs-CZ" sz="2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2622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ChangeArrowheads="1"/>
          </p:cNvSpPr>
          <p:nvPr/>
        </p:nvSpPr>
        <p:spPr bwMode="auto">
          <a:xfrm>
            <a:off x="0" y="-184666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11560" y="773705"/>
            <a:ext cx="7110790" cy="13680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Odkazy:</a:t>
            </a:r>
          </a:p>
          <a:p>
            <a:r>
              <a:rPr lang="cs-CZ" sz="1400" b="1" dirty="0"/>
              <a:t>Obrázky dostupné na WWW: &lt;</a:t>
            </a:r>
            <a:r>
              <a:rPr lang="cs-CZ" sz="1400" b="1" dirty="0">
                <a:hlinkClick r:id="rId2"/>
              </a:rPr>
              <a:t>http://office.microsoft.com</a:t>
            </a:r>
            <a:r>
              <a:rPr lang="cs-CZ" sz="1400" b="1" dirty="0"/>
              <a:t>&gt;. </a:t>
            </a:r>
            <a:endParaRPr lang="cs-CZ" sz="1400" dirty="0"/>
          </a:p>
          <a:p>
            <a:endParaRPr lang="cs-CZ" sz="1400" dirty="0"/>
          </a:p>
          <a:p>
            <a:pPr lvl="0"/>
            <a:r>
              <a:rPr lang="cs-CZ" sz="1400" dirty="0" smtClean="0">
                <a:latin typeface="Arial" charset="0"/>
                <a:cs typeface="Arial" charset="0"/>
              </a:rPr>
              <a:t>Použitá literatura:</a:t>
            </a:r>
          </a:p>
          <a:p>
            <a:pPr lvl="0"/>
            <a:r>
              <a:rPr lang="cs-CZ" sz="1400" dirty="0" err="1" smtClean="0">
                <a:latin typeface="Arial" charset="0"/>
                <a:cs typeface="Arial" charset="0"/>
              </a:rPr>
              <a:t>Adla</a:t>
            </a:r>
            <a:r>
              <a:rPr lang="cs-CZ" sz="1400" dirty="0" smtClean="0">
                <a:latin typeface="Arial" charset="0"/>
                <a:cs typeface="Arial" charset="0"/>
              </a:rPr>
              <a:t>, Zdeněk. 100 kapek. 3. vyd. Praha: Albatros, 1980, 13-762-80  14/45.</a:t>
            </a:r>
            <a:endParaRPr lang="cs-CZ" sz="1400" dirty="0">
              <a:latin typeface="Arial" charset="0"/>
              <a:cs typeface="Arial" charset="0"/>
            </a:endParaRPr>
          </a:p>
          <a:p>
            <a:endParaRPr lang="cs-CZ" sz="1400" b="1" dirty="0" smtClean="0"/>
          </a:p>
          <a:p>
            <a:endParaRPr lang="cs-CZ" sz="1400" b="1" dirty="0"/>
          </a:p>
          <a:p>
            <a:r>
              <a:rPr lang="cs-CZ" sz="1400" b="1" dirty="0" smtClean="0"/>
              <a:t> </a:t>
            </a:r>
            <a:endParaRPr lang="cs-CZ" sz="14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715112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478</TotalTime>
  <Words>493</Words>
  <Application>Microsoft Office PowerPoint</Application>
  <PresentationFormat>Předvádění na obrazovce (4:3)</PresentationFormat>
  <Paragraphs>97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q98ew7</dc:creator>
  <cp:lastModifiedBy>q98ew7</cp:lastModifiedBy>
  <cp:revision>103</cp:revision>
  <dcterms:created xsi:type="dcterms:W3CDTF">2013-05-18T17:46:15Z</dcterms:created>
  <dcterms:modified xsi:type="dcterms:W3CDTF">2013-07-04T09:16:39Z</dcterms:modified>
  <cp:contentStatus>Konečný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MarkAsFinal">
    <vt:bool>true</vt:bool>
  </property>
</Properties>
</file>