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1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C3BA"/>
    <a:srgbClr val="F2CC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138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72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293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379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5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55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145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678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51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750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769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75000"/>
                <a:alpha val="62000"/>
              </a:schemeClr>
            </a:gs>
            <a:gs pos="50000">
              <a:schemeClr val="accent5">
                <a:lumMod val="60000"/>
                <a:lumOff val="40000"/>
                <a:alpha val="54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E671D-6ED4-4333-8D98-ECE35BF0E6C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4FC05-92E4-4CCE-86FC-ED9C038AB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73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60476" y="3113965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VY_12_INOVACE_02_18_Literatura 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- 1. </a:t>
            </a:r>
            <a:r>
              <a:rPr lang="cs-CZ" dirty="0"/>
              <a:t>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3115" y="5139190"/>
            <a:ext cx="7657411" cy="1044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je určena k procvičování čtení s </a:t>
            </a:r>
            <a:r>
              <a:rPr lang="cs-CZ" dirty="0" smtClean="0"/>
              <a:t>porozuměním. Podporuje aktivní zapojení žáků - řazení vět, odpovědi na otázky. 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483800" y="1853825"/>
            <a:ext cx="28593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 zlaté sekyře</a:t>
            </a:r>
          </a:p>
        </p:txBody>
      </p:sp>
    </p:spTree>
    <p:extLst>
      <p:ext uri="{BB962C8B-B14F-4D97-AF65-F5344CB8AC3E}">
        <p14:creationId xmlns:p14="http://schemas.microsoft.com/office/powerpoint/2010/main" val="331947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 descr="Zobrazit podrobnosti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16" b="10753"/>
          <a:stretch/>
        </p:blipFill>
        <p:spPr bwMode="auto">
          <a:xfrm>
            <a:off x="6642230" y="5274205"/>
            <a:ext cx="1828800" cy="1425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484836"/>
            <a:ext cx="2564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 zlaté sekyře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929" y="1448780"/>
            <a:ext cx="815216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    Jednou </a:t>
            </a:r>
            <a:r>
              <a:rPr lang="cs-CZ" sz="2300" dirty="0" smtClean="0"/>
              <a:t>šel tesař kolem řeky. Usadil se na břehu a jedl. Náhle mu</a:t>
            </a:r>
          </a:p>
          <a:p>
            <a:r>
              <a:rPr lang="cs-CZ" sz="2300" dirty="0" smtClean="0"/>
              <a:t>sekyra spadla do vody. Polekal se a plakal. Tesařův </a:t>
            </a:r>
            <a:r>
              <a:rPr lang="cs-CZ" sz="2300" dirty="0" smtClean="0"/>
              <a:t>nářek </a:t>
            </a:r>
            <a:r>
              <a:rPr lang="cs-CZ" sz="2300" dirty="0" smtClean="0"/>
              <a:t>uslyšel  vodník. Vynořil se z vody se zlatou sekyrou a ptal </a:t>
            </a:r>
            <a:r>
              <a:rPr lang="cs-CZ" sz="2300" dirty="0" smtClean="0"/>
              <a:t>se: „Je </a:t>
            </a:r>
            <a:r>
              <a:rPr lang="cs-CZ" sz="2300" dirty="0" smtClean="0"/>
              <a:t>to tvá sekyra?“ Tesař odpověděl: </a:t>
            </a:r>
            <a:r>
              <a:rPr lang="cs-CZ" sz="2300" dirty="0" smtClean="0"/>
              <a:t>„Ne</a:t>
            </a:r>
            <a:r>
              <a:rPr lang="cs-CZ" sz="2300" dirty="0" smtClean="0"/>
              <a:t>, tato zlatá sekyra není má. Moje byla jenom železná.“ </a:t>
            </a:r>
            <a:r>
              <a:rPr lang="cs-CZ" sz="2300" dirty="0" smtClean="0"/>
              <a:t>Vodník </a:t>
            </a:r>
            <a:r>
              <a:rPr lang="cs-CZ" sz="2300" dirty="0" smtClean="0"/>
              <a:t>se </a:t>
            </a:r>
            <a:r>
              <a:rPr lang="cs-CZ" sz="2300" dirty="0" smtClean="0"/>
              <a:t>potopil </a:t>
            </a:r>
            <a:r>
              <a:rPr lang="cs-CZ" sz="2300" dirty="0" smtClean="0"/>
              <a:t>a objevil se </a:t>
            </a:r>
            <a:r>
              <a:rPr lang="cs-CZ" sz="2300" dirty="0" smtClean="0"/>
              <a:t>s </a:t>
            </a:r>
            <a:r>
              <a:rPr lang="cs-CZ" sz="2300" dirty="0" smtClean="0"/>
              <a:t>železnou sekyrou. Tesař zvolal</a:t>
            </a:r>
            <a:r>
              <a:rPr lang="cs-CZ" sz="2300" dirty="0" smtClean="0"/>
              <a:t>: „ </a:t>
            </a:r>
            <a:r>
              <a:rPr lang="cs-CZ" sz="2300" dirty="0" smtClean="0"/>
              <a:t>Ano! Tato sekyra je má.“ </a:t>
            </a:r>
            <a:r>
              <a:rPr lang="cs-CZ" sz="2300" dirty="0" smtClean="0"/>
              <a:t>Vodník </a:t>
            </a:r>
            <a:r>
              <a:rPr lang="cs-CZ" sz="2300" dirty="0" smtClean="0"/>
              <a:t>podal tesaři jeho sekyru a navíc mu přidal i zlatou. </a:t>
            </a:r>
            <a:endParaRPr lang="cs-CZ" sz="2300" dirty="0" smtClean="0"/>
          </a:p>
          <a:p>
            <a:r>
              <a:rPr lang="cs-CZ" sz="2300" smtClean="0"/>
              <a:t>    Tesař </a:t>
            </a:r>
            <a:r>
              <a:rPr lang="cs-CZ" sz="2300" dirty="0"/>
              <a:t>pověděl sousedovi o zlaté sekyře. </a:t>
            </a:r>
            <a:r>
              <a:rPr lang="cs-CZ" sz="2300" dirty="0" smtClean="0"/>
              <a:t>Soused </a:t>
            </a:r>
            <a:r>
              <a:rPr lang="cs-CZ" sz="2300" dirty="0"/>
              <a:t>se rozhodl, že ji od vodníka také získá. Vydal se </a:t>
            </a:r>
            <a:r>
              <a:rPr lang="cs-CZ" sz="2300" dirty="0" smtClean="0"/>
              <a:t>k </a:t>
            </a:r>
            <a:r>
              <a:rPr lang="cs-CZ" sz="2300" dirty="0"/>
              <a:t>řece. Hodil železnou sekyru do vody a plakal. Vodník se vynořil z vody se zlatou sekyrou. Soused natáhl ruku </a:t>
            </a:r>
            <a:r>
              <a:rPr lang="cs-CZ" sz="2300" dirty="0" smtClean="0"/>
              <a:t>a </a:t>
            </a:r>
            <a:r>
              <a:rPr lang="cs-CZ" sz="2300" dirty="0"/>
              <a:t>volal</a:t>
            </a:r>
            <a:r>
              <a:rPr lang="cs-CZ" sz="2300" dirty="0" smtClean="0"/>
              <a:t>: „ </a:t>
            </a:r>
            <a:r>
              <a:rPr lang="cs-CZ" sz="2300" dirty="0"/>
              <a:t>Ano! Tahle je má.“ Vodník se však ponořil zpět do vody </a:t>
            </a:r>
            <a:r>
              <a:rPr lang="cs-CZ" sz="2300" dirty="0" smtClean="0"/>
              <a:t>a </a:t>
            </a:r>
            <a:r>
              <a:rPr lang="cs-CZ" sz="2300" dirty="0"/>
              <a:t>už se neukázal.</a:t>
            </a:r>
          </a:p>
        </p:txBody>
      </p:sp>
    </p:spTree>
    <p:extLst>
      <p:ext uri="{BB962C8B-B14F-4D97-AF65-F5344CB8AC3E}">
        <p14:creationId xmlns:p14="http://schemas.microsoft.com/office/powerpoint/2010/main" val="349736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1570" y="1268920"/>
            <a:ext cx="5072030" cy="507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Jaký byl tesař?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Tesař byl poctivý a pravdomluvný.</a:t>
            </a:r>
          </a:p>
          <a:p>
            <a:endParaRPr lang="cs-CZ" sz="2800" dirty="0"/>
          </a:p>
          <a:p>
            <a:r>
              <a:rPr lang="cs-CZ" sz="2800" dirty="0" smtClean="0"/>
              <a:t>Jaký byl vodník?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Vodník byl spravedlivý.</a:t>
            </a:r>
          </a:p>
          <a:p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 smtClean="0"/>
              <a:t>Jaký byl soused?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Soused byl chamtivý a závistivý.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5773600" y="3050920"/>
            <a:ext cx="2655295" cy="1296000"/>
          </a:xfrm>
          <a:prstGeom prst="roundRect">
            <a:avLst/>
          </a:prstGeom>
          <a:blipFill dpi="0" rotWithShape="1">
            <a:blip r:embed="rId2" cstate="print">
              <a:alphaModFix amt="59000"/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100000" sy="100000" flip="none" algn="tl"/>
          </a:blip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závistivý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spravedlivý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lakomý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32139" y="1259665"/>
            <a:ext cx="2655295" cy="1296000"/>
          </a:xfrm>
          <a:prstGeom prst="roundRect">
            <a:avLst/>
          </a:prstGeom>
          <a:blipFill dpi="0" rotWithShape="1">
            <a:blip r:embed="rId2" cstate="print">
              <a:alphaModFix amt="59000"/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100000" sy="100000" flip="none" algn="tl"/>
          </a:blip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poctivý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pravdomluvný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chamtivý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5832139" y="4696420"/>
            <a:ext cx="2655295" cy="1296000"/>
          </a:xfrm>
          <a:prstGeom prst="roundRect">
            <a:avLst/>
          </a:prstGeom>
          <a:blipFill dpi="0" rotWithShape="1">
            <a:blip r:embed="rId2" cstate="print">
              <a:alphaModFix amt="59000"/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100000" sy="100000" flip="none" algn="tl"/>
          </a:blip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poctivý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závistivý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chamtivý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701570" y="438049"/>
            <a:ext cx="38357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dirty="0" smtClean="0">
                <a:solidFill>
                  <a:srgbClr val="002060"/>
                </a:solidFill>
              </a:rPr>
              <a:t>Vyber vhodnou možnost.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64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5811804"/>
            <a:ext cx="9144000" cy="1046196"/>
          </a:xfrm>
          <a:prstGeom prst="rect">
            <a:avLst/>
          </a:prstGeom>
          <a:blipFill dpi="0" rotWithShape="1">
            <a:blip r:embed="rId2" cstate="print">
              <a:alphaModFix amt="59000"/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88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756456"/>
            <a:ext cx="8075263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500" dirty="0"/>
              <a:t>___________</a:t>
            </a:r>
            <a:r>
              <a:rPr lang="cs-CZ" sz="2500" dirty="0" smtClean="0"/>
              <a:t> pověděl </a:t>
            </a:r>
            <a:r>
              <a:rPr lang="cs-CZ" sz="2500" dirty="0"/>
              <a:t>sousedovi o </a:t>
            </a:r>
            <a:r>
              <a:rPr lang="cs-CZ" sz="2500" dirty="0" smtClean="0"/>
              <a:t>zlaté ___________. </a:t>
            </a:r>
            <a:r>
              <a:rPr lang="cs-CZ" sz="2500" dirty="0"/>
              <a:t>___________</a:t>
            </a:r>
            <a:r>
              <a:rPr lang="cs-CZ" sz="2500" dirty="0" smtClean="0"/>
              <a:t> </a:t>
            </a:r>
            <a:r>
              <a:rPr lang="cs-CZ" sz="2500" dirty="0"/>
              <a:t>se rozhodl, že ji od ___________ </a:t>
            </a:r>
            <a:r>
              <a:rPr lang="cs-CZ" sz="2500" dirty="0" smtClean="0"/>
              <a:t>také </a:t>
            </a:r>
            <a:r>
              <a:rPr lang="cs-CZ" sz="2500" dirty="0"/>
              <a:t>získá. Vydal se </a:t>
            </a:r>
            <a:r>
              <a:rPr lang="cs-CZ" sz="2500" dirty="0" smtClean="0"/>
              <a:t>k </a:t>
            </a:r>
            <a:r>
              <a:rPr lang="cs-CZ" sz="2500" dirty="0"/>
              <a:t>řece. Hodil </a:t>
            </a:r>
            <a:r>
              <a:rPr lang="cs-CZ" sz="2500" dirty="0" smtClean="0"/>
              <a:t>___________ sekyru </a:t>
            </a:r>
            <a:r>
              <a:rPr lang="cs-CZ" sz="2500" dirty="0"/>
              <a:t>do vody a plakal. </a:t>
            </a:r>
            <a:r>
              <a:rPr lang="cs-CZ" sz="2500" dirty="0" smtClean="0"/>
              <a:t>Vodník se </a:t>
            </a:r>
            <a:r>
              <a:rPr lang="cs-CZ" sz="2500" dirty="0"/>
              <a:t>___________ </a:t>
            </a:r>
            <a:r>
              <a:rPr lang="cs-CZ" sz="2500" dirty="0" smtClean="0"/>
              <a:t>z </a:t>
            </a:r>
            <a:r>
              <a:rPr lang="cs-CZ" sz="2500" dirty="0" smtClean="0"/>
              <a:t>vody se </a:t>
            </a:r>
            <a:r>
              <a:rPr lang="cs-CZ" sz="2500" dirty="0"/>
              <a:t>___________</a:t>
            </a:r>
            <a:r>
              <a:rPr lang="cs-CZ" sz="2500" dirty="0" smtClean="0"/>
              <a:t> sekyrou. Soused </a:t>
            </a:r>
            <a:r>
              <a:rPr lang="cs-CZ" sz="2500" dirty="0"/>
              <a:t>natáhl ruku a volal: </a:t>
            </a:r>
            <a:r>
              <a:rPr lang="cs-CZ" sz="2500" dirty="0" smtClean="0"/>
              <a:t>„Ano</a:t>
            </a:r>
            <a:r>
              <a:rPr lang="cs-CZ" sz="2500" dirty="0"/>
              <a:t>! Tahle je má.“ Vodník se však ___________ </a:t>
            </a:r>
            <a:r>
              <a:rPr lang="cs-CZ" sz="2500" dirty="0" smtClean="0"/>
              <a:t>zpět </a:t>
            </a:r>
            <a:r>
              <a:rPr lang="cs-CZ" sz="2500" dirty="0"/>
              <a:t>do vody </a:t>
            </a:r>
            <a:r>
              <a:rPr lang="cs-CZ" sz="2500" dirty="0" smtClean="0"/>
              <a:t>a </a:t>
            </a:r>
            <a:r>
              <a:rPr lang="cs-CZ" sz="2500" dirty="0"/>
              <a:t>už se neukázal.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4480" y="340275"/>
            <a:ext cx="39731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Doplň chybějící slova do textu.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q98ew7\Obrázky\Obrázek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192837"/>
            <a:ext cx="1219200" cy="66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Obrázek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814265"/>
            <a:ext cx="1127125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Obrázek6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775" y="5769260"/>
            <a:ext cx="1017587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Obrázek7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769260"/>
            <a:ext cx="1206500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Obrázek8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865" y="6211887"/>
            <a:ext cx="1457325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10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305" y="5859270"/>
            <a:ext cx="1243013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q98ew7\Obrázky\Obrázek11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195" y="6211887"/>
            <a:ext cx="1408113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Obrázek12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125" y="5859270"/>
            <a:ext cx="1262063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76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81590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8274" y="429710"/>
            <a:ext cx="4430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Uspořádej věty. Očísluj pořadí vět.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82051" y="1461360"/>
            <a:ext cx="7020000" cy="47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Náhle mu železná sekyra spadla do vody.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Polekal se a plakal.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Jednou šel tesař kolem řeky.</a:t>
            </a:r>
          </a:p>
          <a:p>
            <a:pPr>
              <a:lnSpc>
                <a:spcPct val="150000"/>
              </a:lnSpc>
            </a:pPr>
            <a:r>
              <a:rPr lang="cs-CZ" sz="2500" dirty="0"/>
              <a:t>Tesařův nářek uslyšel </a:t>
            </a:r>
            <a:r>
              <a:rPr lang="cs-CZ" sz="2500" dirty="0" smtClean="0"/>
              <a:t>vodník</a:t>
            </a:r>
            <a:r>
              <a:rPr lang="cs-CZ" sz="25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Usadil se na břehu a jedl.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Vodník se objevil s železnou sekyrou.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Vodník podal tesaři jeho sekyru a přidal mu i zlatou.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Vodník se vynořil z vody se zlatou sekyrou.</a:t>
            </a:r>
          </a:p>
          <a:p>
            <a:pPr>
              <a:lnSpc>
                <a:spcPct val="200000"/>
              </a:lnSpc>
            </a:pPr>
            <a:endParaRPr lang="cs-CZ" sz="25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71976"/>
              </p:ext>
            </p:extLst>
          </p:nvPr>
        </p:nvGraphicFramePr>
        <p:xfrm>
          <a:off x="485571" y="1538790"/>
          <a:ext cx="490344" cy="4500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0344"/>
              </a:tblGrid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62563"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182233" y="1530684"/>
            <a:ext cx="426720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dirty="0">
                <a:solidFill>
                  <a:srgbClr val="FF0000"/>
                </a:solidFill>
              </a:rPr>
              <a:t>3</a:t>
            </a:r>
            <a:r>
              <a:rPr lang="cs-CZ" sz="25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4.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1.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5.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2.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7.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8.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6.</a:t>
            </a:r>
            <a:endParaRPr lang="cs-CZ" sz="2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42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76644" y="1028342"/>
            <a:ext cx="661573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 smtClean="0"/>
              <a:t>Obrázek dostupný na </a:t>
            </a:r>
            <a:r>
              <a:rPr lang="cs-CZ" b="1" dirty="0"/>
              <a:t>WWW: </a:t>
            </a:r>
            <a:r>
              <a:rPr lang="cs-CZ" b="1" dirty="0" smtClean="0"/>
              <a:t>&lt;</a:t>
            </a:r>
            <a:r>
              <a:rPr lang="cs-CZ" b="1" dirty="0" smtClean="0">
                <a:hlinkClick r:id="rId2"/>
              </a:rPr>
              <a:t>http</a:t>
            </a:r>
            <a:r>
              <a:rPr lang="cs-CZ" b="1" dirty="0">
                <a:hlinkClick r:id="rId2"/>
              </a:rPr>
              <a:t>://</a:t>
            </a:r>
            <a:r>
              <a:rPr lang="cs-CZ" b="1" dirty="0" smtClean="0">
                <a:hlinkClick r:id="rId2"/>
              </a:rPr>
              <a:t>office.microsoft.com</a:t>
            </a:r>
            <a:r>
              <a:rPr lang="cs-CZ" b="1" dirty="0" smtClean="0"/>
              <a:t>&gt;</a:t>
            </a:r>
          </a:p>
          <a:p>
            <a:endParaRPr lang="cs-CZ" b="1" dirty="0" smtClean="0"/>
          </a:p>
          <a:p>
            <a:r>
              <a:rPr lang="cs-CZ" dirty="0">
                <a:cs typeface="Arial"/>
              </a:rPr>
              <a:t>Dr. </a:t>
            </a:r>
            <a:r>
              <a:rPr lang="cs-CZ" dirty="0" err="1">
                <a:cs typeface="Arial"/>
              </a:rPr>
              <a:t>Gebhartová</a:t>
            </a:r>
            <a:r>
              <a:rPr lang="cs-CZ" dirty="0">
                <a:cs typeface="Arial"/>
              </a:rPr>
              <a:t>, Vladimíra, dr. Vykopal, </a:t>
            </a:r>
            <a:r>
              <a:rPr lang="cs-CZ" dirty="0" smtClean="0">
                <a:cs typeface="Arial"/>
              </a:rPr>
              <a:t>CSc</a:t>
            </a:r>
            <a:r>
              <a:rPr lang="cs-CZ" smtClean="0">
                <a:cs typeface="Arial"/>
              </a:rPr>
              <a:t>., Zdeněk. </a:t>
            </a:r>
            <a:r>
              <a:rPr lang="cs-CZ" dirty="0">
                <a:cs typeface="Arial"/>
              </a:rPr>
              <a:t>Čítanka pro druhý ročník základní školy. 11. vyd. Praha: SPN, 1990, </a:t>
            </a:r>
            <a:r>
              <a:rPr lang="cs-CZ" dirty="0" smtClean="0">
                <a:cs typeface="Arial"/>
              </a:rPr>
              <a:t>20</a:t>
            </a:r>
            <a:r>
              <a:rPr lang="cs-CZ" dirty="0">
                <a:cs typeface="Arial"/>
              </a:rPr>
              <a:t>, </a:t>
            </a:r>
            <a:r>
              <a:rPr lang="cs-CZ" dirty="0" smtClean="0">
                <a:cs typeface="Arial"/>
              </a:rPr>
              <a:t>21,s</a:t>
            </a:r>
            <a:r>
              <a:rPr lang="cs-CZ" dirty="0">
                <a:cs typeface="Arial"/>
              </a:rPr>
              <a:t>.  ISBN 80- 04- 24938-8.</a:t>
            </a:r>
          </a:p>
          <a:p>
            <a:r>
              <a:rPr lang="cs-CZ" b="1" dirty="0" smtClean="0"/>
              <a:t>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1608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1149</TotalTime>
  <Words>465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96</cp:revision>
  <dcterms:created xsi:type="dcterms:W3CDTF">2013-05-19T17:33:29Z</dcterms:created>
  <dcterms:modified xsi:type="dcterms:W3CDTF">2013-07-04T09:35:42Z</dcterms:modified>
</cp:coreProperties>
</file>