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64" r:id="rId3"/>
    <p:sldId id="263" r:id="rId4"/>
    <p:sldId id="265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D6E0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72C839-F9D0-489E-8340-FC14041251FE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6376CD-EE85-4750-8792-3E1003DE11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056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376CD-EE85-4750-8792-3E1003DE119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55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357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24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699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113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740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73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85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032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321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78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509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AB4578-CD54-4CE4-958F-A985CEFCA543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B9DB6-EE23-4E4D-A4B1-9797AA4A6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155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search/deer/2" TargetMode="External"/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lker.com/search/billy+goat/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41629" y="3068960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VY_12_INOVACE_02_19_Literatura </a:t>
            </a:r>
            <a:r>
              <a:rPr lang="cs-CZ" b="1" dirty="0"/>
              <a:t>v životě </a:t>
            </a:r>
            <a:r>
              <a:rPr lang="cs-CZ" b="1" dirty="0" smtClean="0"/>
              <a:t>dětí</a:t>
            </a:r>
          </a:p>
          <a:p>
            <a:pPr algn="ctr">
              <a:defRPr/>
            </a:pPr>
            <a:r>
              <a:rPr lang="cs-CZ" dirty="0" smtClean="0"/>
              <a:t>Vzdělávací </a:t>
            </a:r>
            <a:r>
              <a:rPr lang="cs-CZ" dirty="0"/>
              <a:t>oblast: Jazyk a jazyková </a:t>
            </a:r>
            <a:r>
              <a:rPr lang="cs-CZ" dirty="0" smtClean="0"/>
              <a:t>komunikace - 1. a 2</a:t>
            </a:r>
            <a:r>
              <a:rPr lang="cs-CZ" dirty="0"/>
              <a:t>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</a:t>
            </a:r>
            <a:r>
              <a:rPr lang="cs-CZ" dirty="0" smtClean="0"/>
              <a:t>celek: Pohádky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17017" y="5184195"/>
            <a:ext cx="7657411" cy="1116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obsahuje obrázkové čtení. </a:t>
            </a:r>
            <a:r>
              <a:rPr lang="cs-CZ" dirty="0" smtClean="0"/>
              <a:t>Je </a:t>
            </a:r>
            <a:r>
              <a:rPr lang="cs-CZ" dirty="0"/>
              <a:t>určena k procvičování čtení s </a:t>
            </a:r>
            <a:r>
              <a:rPr lang="cs-CZ" dirty="0" smtClean="0"/>
              <a:t>porozuměním. Podporuje aktivní zapojení žáků. </a:t>
            </a:r>
            <a:r>
              <a:rPr lang="cs-CZ" dirty="0"/>
              <a:t>	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3293" y="1971784"/>
            <a:ext cx="6906571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800" b="1" dirty="0">
                <a:ln>
                  <a:solidFill>
                    <a:srgbClr val="00B050"/>
                  </a:solidFill>
                </a:ln>
                <a:solidFill>
                  <a:schemeClr val="accent5">
                    <a:tint val="50000"/>
                    <a:satMod val="180000"/>
                  </a:schemeClr>
                </a:solidFill>
              </a:rPr>
              <a:t>Jak zajíček získal zpět svůj domov</a:t>
            </a:r>
          </a:p>
        </p:txBody>
      </p:sp>
    </p:spTree>
    <p:extLst>
      <p:ext uri="{BB962C8B-B14F-4D97-AF65-F5344CB8AC3E}">
        <p14:creationId xmlns:p14="http://schemas.microsoft.com/office/powerpoint/2010/main" val="313507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6250" y="1088740"/>
            <a:ext cx="8216545" cy="5436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Jednou si malá          poletovala nad rozkvetlou loukou. Sbírala pyl a květní nektar. Tu si všimla         </a:t>
            </a:r>
            <a:r>
              <a:rPr lang="cs-CZ" sz="2800" dirty="0" smtClean="0"/>
              <a:t>, </a:t>
            </a:r>
            <a:r>
              <a:rPr lang="cs-CZ" sz="2800" dirty="0" smtClean="0"/>
              <a:t>který usedavě plakal. Zeptala se: „Proč pláčeš,           ?“            „</a:t>
            </a:r>
            <a:r>
              <a:rPr lang="cs-CZ" sz="2800" dirty="0"/>
              <a:t>Jak nemám být </a:t>
            </a:r>
            <a:r>
              <a:rPr lang="cs-CZ" sz="2800" dirty="0" smtClean="0"/>
              <a:t>smutný, když jsem se z pole vracel                                            s hlávkou         , můj domeček byl uzamčený. </a:t>
            </a:r>
            <a:r>
              <a:rPr lang="cs-CZ" sz="2800" dirty="0"/>
              <a:t>Nastěhoval se tam </a:t>
            </a:r>
            <a:r>
              <a:rPr lang="cs-CZ" sz="2800" dirty="0" smtClean="0"/>
              <a:t>       a </a:t>
            </a:r>
            <a:r>
              <a:rPr lang="cs-CZ" sz="2800" dirty="0"/>
              <a:t>nechce mne pustit dovnitř. Nejdříve </a:t>
            </a:r>
            <a:r>
              <a:rPr lang="cs-CZ" sz="2800" dirty="0" smtClean="0"/>
              <a:t>ho chtěla vyhnat          , pak           </a:t>
            </a:r>
            <a:r>
              <a:rPr lang="cs-CZ" sz="2800" dirty="0" smtClean="0"/>
              <a:t>. Po </a:t>
            </a:r>
            <a:r>
              <a:rPr lang="cs-CZ" sz="2800" dirty="0" smtClean="0"/>
              <a:t>ní se o to pokoušel                  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.          se nedá vyhnat.“</a:t>
            </a:r>
            <a:endParaRPr lang="cs-CZ" sz="2800" dirty="0"/>
          </a:p>
        </p:txBody>
      </p:sp>
      <p:pic>
        <p:nvPicPr>
          <p:cNvPr id="4" name="Picture 2" descr="C:\Users\q98ew7\Obrázky\MB90032446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950" y="1736740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914" y="3726394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Documents and Settings\pc\Dokumenty\Obrázky\deer-th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7531" y="5483600"/>
            <a:ext cx="554493" cy="720000"/>
          </a:xfrm>
          <a:prstGeom prst="rect">
            <a:avLst/>
          </a:prstGeom>
          <a:noFill/>
        </p:spPr>
      </p:pic>
      <p:pic>
        <p:nvPicPr>
          <p:cNvPr id="2050" name="Picture 2" descr="C:\Documents and Settings\pc\Dokumenty\Obrázky\MH90032647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17730" y="5049140"/>
            <a:ext cx="648000" cy="648000"/>
          </a:xfrm>
          <a:prstGeom prst="rect">
            <a:avLst/>
          </a:prstGeom>
          <a:noFill/>
        </p:spPr>
      </p:pic>
      <p:pic>
        <p:nvPicPr>
          <p:cNvPr id="2051" name="Picture 3" descr="C:\Documents and Settings\pc\Dokumenty\Obrázky\MB90042471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63312" y="1088740"/>
            <a:ext cx="648000" cy="64800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1597457" y="376328"/>
            <a:ext cx="6194132" cy="61555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r>
              <a:rPr lang="cs-CZ" sz="3400" b="1" dirty="0" smtClean="0">
                <a:ln>
                  <a:solidFill>
                    <a:srgbClr val="00B050"/>
                  </a:solidFill>
                </a:ln>
                <a:solidFill>
                  <a:schemeClr val="accent5">
                    <a:tint val="50000"/>
                    <a:satMod val="180000"/>
                  </a:schemeClr>
                </a:solidFill>
              </a:rPr>
              <a:t>Jak zajíček získal zpět svůj domov</a:t>
            </a:r>
            <a:endParaRPr lang="cs-CZ" sz="3400" b="1" dirty="0">
              <a:ln>
                <a:solidFill>
                  <a:srgbClr val="00B050"/>
                </a:solidFill>
              </a:ln>
              <a:solidFill>
                <a:schemeClr val="accent5">
                  <a:tint val="50000"/>
                  <a:satMod val="180000"/>
                </a:schemeClr>
              </a:solidFill>
            </a:endParaRPr>
          </a:p>
        </p:txBody>
      </p:sp>
      <p:pic>
        <p:nvPicPr>
          <p:cNvPr id="17" name="Picture 2" descr="C:\Users\q98ew7\Obrázky\MB90032446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950" y="2456740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Public\Pictures\Obrázek1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632" y="4257140"/>
            <a:ext cx="379838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965" y="5049140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ublic\Pictures\Obrázek1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052" y="5510886"/>
            <a:ext cx="379838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79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6555" y="836930"/>
            <a:ext cx="8325925" cy="4572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„Já ti pomohu“ , řekla          . Přiletěla k domečku                     a zavolala: „ </a:t>
            </a:r>
            <a:r>
              <a:rPr lang="cs-CZ" sz="2800" dirty="0"/>
              <a:t>Kdo se nastěhoval do </a:t>
            </a:r>
            <a:r>
              <a:rPr lang="cs-CZ" sz="2800" dirty="0" smtClean="0"/>
              <a:t>zajíčkovy chaloupky</a:t>
            </a:r>
            <a:r>
              <a:rPr lang="cs-CZ" sz="2800" dirty="0" smtClean="0"/>
              <a:t>?“ </a:t>
            </a:r>
            <a:r>
              <a:rPr lang="cs-CZ" sz="2800" dirty="0"/>
              <a:t>„Já jsem        </a:t>
            </a:r>
            <a:r>
              <a:rPr lang="cs-CZ" sz="2800" dirty="0" smtClean="0"/>
              <a:t>bradatý,  </a:t>
            </a:r>
            <a:r>
              <a:rPr lang="cs-CZ" sz="2800" dirty="0"/>
              <a:t>r</a:t>
            </a:r>
            <a:r>
              <a:rPr lang="cs-CZ" sz="2800" dirty="0" smtClean="0"/>
              <a:t>ychle </a:t>
            </a:r>
            <a:r>
              <a:rPr lang="cs-CZ" sz="2800" dirty="0"/>
              <a:t>uteč, jinak tě nabodnu </a:t>
            </a:r>
            <a:r>
              <a:rPr lang="cs-CZ" sz="2800" dirty="0" smtClean="0"/>
              <a:t>             na </a:t>
            </a:r>
            <a:r>
              <a:rPr lang="cs-CZ" sz="2800" dirty="0"/>
              <a:t>rohy</a:t>
            </a:r>
            <a:r>
              <a:rPr lang="cs-CZ" sz="2800" dirty="0" smtClean="0"/>
              <a:t>.“          se však nezalekla, vletěla do domečku škvírkou ve střeše a několikrát píchla        do boku.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 zamečel bolestí a utekl pryč. A tak měl          zase    svůj domov. 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pic>
        <p:nvPicPr>
          <p:cNvPr id="2051" name="Picture 3" descr="C:\Documents and Settings\pc\Dokumenty\Obrázky\MB9004247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26713" y="836930"/>
            <a:ext cx="648000" cy="648000"/>
          </a:xfrm>
          <a:prstGeom prst="rect">
            <a:avLst/>
          </a:prstGeom>
          <a:noFill/>
        </p:spPr>
      </p:pic>
      <p:pic>
        <p:nvPicPr>
          <p:cNvPr id="18" name="Picture 3" descr="C:\Documents and Settings\pc\Dokumenty\Obrázky\MB9004247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9169" y="2798930"/>
            <a:ext cx="648000" cy="648000"/>
          </a:xfrm>
          <a:prstGeom prst="rect">
            <a:avLst/>
          </a:prstGeom>
          <a:noFill/>
        </p:spPr>
      </p:pic>
      <p:pic>
        <p:nvPicPr>
          <p:cNvPr id="23" name="Picture 2" descr="C:\Users\Public\Pictures\Obrázek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165" y="3366085"/>
            <a:ext cx="362573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Public\Pictures\Obrázek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169" y="2123855"/>
            <a:ext cx="362573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Public\Pictures\Obrázek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65" y="4082586"/>
            <a:ext cx="362573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q98ew7\Obrázky\MB9003244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59070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436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8248" y="881389"/>
            <a:ext cx="5796000" cy="5220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just">
              <a:lnSpc>
                <a:spcPct val="250000"/>
              </a:lnSpc>
            </a:pPr>
            <a:r>
              <a:rPr lang="cs-CZ" sz="2200" dirty="0" smtClean="0"/>
              <a:t>ZELKO                                   ____________________</a:t>
            </a:r>
          </a:p>
          <a:p>
            <a:pPr>
              <a:lnSpc>
                <a:spcPct val="250000"/>
              </a:lnSpc>
            </a:pPr>
            <a:r>
              <a:rPr lang="cs-CZ" sz="2200" dirty="0" smtClean="0"/>
              <a:t>KAŽAB                                  ____________________</a:t>
            </a:r>
            <a:endParaRPr lang="cs-CZ" sz="2200" dirty="0"/>
          </a:p>
          <a:p>
            <a:pPr>
              <a:lnSpc>
                <a:spcPct val="250000"/>
              </a:lnSpc>
            </a:pPr>
            <a:r>
              <a:rPr lang="cs-CZ" sz="2200" dirty="0" smtClean="0"/>
              <a:t>KAVERVE                              ____________________</a:t>
            </a:r>
            <a:endParaRPr lang="cs-CZ" sz="2200" dirty="0"/>
          </a:p>
          <a:p>
            <a:pPr>
              <a:lnSpc>
                <a:spcPct val="250000"/>
              </a:lnSpc>
            </a:pPr>
            <a:r>
              <a:rPr lang="cs-CZ" sz="2200" dirty="0" smtClean="0"/>
              <a:t>LIČVČEKA                             ____________________</a:t>
            </a:r>
          </a:p>
          <a:p>
            <a:pPr>
              <a:lnSpc>
                <a:spcPct val="250000"/>
              </a:lnSpc>
            </a:pPr>
            <a:r>
              <a:rPr lang="cs-CZ" sz="2200" dirty="0" smtClean="0"/>
              <a:t>JÍZAČEK                             ____________________</a:t>
            </a:r>
            <a:endParaRPr lang="cs-CZ" sz="2200" dirty="0"/>
          </a:p>
          <a:p>
            <a:pPr>
              <a:lnSpc>
                <a:spcPct val="250000"/>
              </a:lnSpc>
            </a:pPr>
            <a:r>
              <a:rPr lang="cs-CZ" sz="2200" dirty="0" smtClean="0"/>
              <a:t>ČEKSRNE                              ____________________</a:t>
            </a:r>
            <a:endParaRPr lang="cs-CZ" sz="2200" dirty="0"/>
          </a:p>
          <a:p>
            <a:pPr>
              <a:lnSpc>
                <a:spcPct val="250000"/>
              </a:lnSpc>
            </a:pPr>
            <a:endParaRPr lang="cs-CZ" sz="2200" dirty="0" smtClean="0"/>
          </a:p>
          <a:p>
            <a:pPr>
              <a:lnSpc>
                <a:spcPct val="300000"/>
              </a:lnSpc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8" name="Picture 2" descr="C:\Users\Public\Pictures\Obrázek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859" y="1187100"/>
            <a:ext cx="345308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Documents and Settings\pc\Dokumenty\Obrázky\MH90032647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02860" y="2818923"/>
            <a:ext cx="612000" cy="612000"/>
          </a:xfrm>
          <a:prstGeom prst="rect">
            <a:avLst/>
          </a:prstGeom>
          <a:noFill/>
        </p:spPr>
      </p:pic>
      <p:pic>
        <p:nvPicPr>
          <p:cNvPr id="10" name="Picture 2" descr="C:\Users\q98ew7\Obrázky\MB9003244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602" y="4410334"/>
            <a:ext cx="648000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pc\Dokumenty\Obrázky\deer-th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73404" y="5192720"/>
            <a:ext cx="526768" cy="684000"/>
          </a:xfrm>
          <a:prstGeom prst="rect">
            <a:avLst/>
          </a:prstGeom>
          <a:noFill/>
        </p:spPr>
      </p:pic>
      <p:pic>
        <p:nvPicPr>
          <p:cNvPr id="12" name="Picture 3" descr="C:\Documents and Settings\pc\Dokumenty\Obrázky\MB90042471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4005" y="3545389"/>
            <a:ext cx="612000" cy="612000"/>
          </a:xfrm>
          <a:prstGeom prst="rect">
            <a:avLst/>
          </a:prstGeom>
          <a:noFill/>
        </p:spPr>
      </p:pic>
      <p:pic>
        <p:nvPicPr>
          <p:cNvPr id="13" name="Picture 2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796" y="2033845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137285" y="953389"/>
            <a:ext cx="1368000" cy="5076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2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KOZEL</a:t>
            </a:r>
          </a:p>
          <a:p>
            <a:pPr>
              <a:lnSpc>
                <a:spcPct val="2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ŽABKA</a:t>
            </a:r>
          </a:p>
          <a:p>
            <a:pPr>
              <a:lnSpc>
                <a:spcPct val="2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VEVERKA</a:t>
            </a:r>
          </a:p>
          <a:p>
            <a:pPr>
              <a:lnSpc>
                <a:spcPct val="2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VČELIČKA</a:t>
            </a:r>
          </a:p>
          <a:p>
            <a:pPr>
              <a:lnSpc>
                <a:spcPct val="2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ZAJÍČEK</a:t>
            </a:r>
          </a:p>
          <a:p>
            <a:pPr>
              <a:lnSpc>
                <a:spcPct val="2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SRNEČEK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81590" y="368660"/>
            <a:ext cx="178253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10D6E0"/>
                </a:solidFill>
              </a:rPr>
              <a:t>Rozlušti slova.</a:t>
            </a:r>
            <a:endParaRPr lang="cs-CZ" sz="2200" dirty="0">
              <a:solidFill>
                <a:srgbClr val="10D6E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598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1375" y="759579"/>
            <a:ext cx="5625258" cy="5400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300" dirty="0" smtClean="0"/>
              <a:t>1. Kolik zvířátek vystupuje v pohádce?  </a:t>
            </a:r>
          </a:p>
          <a:p>
            <a:pPr>
              <a:lnSpc>
                <a:spcPct val="150000"/>
              </a:lnSpc>
            </a:pPr>
            <a:r>
              <a:rPr lang="cs-CZ" sz="2300" dirty="0" smtClean="0">
                <a:solidFill>
                  <a:srgbClr val="FF0000"/>
                </a:solidFill>
              </a:rPr>
              <a:t>     Šest zvířátek.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2. Proč byl zajíček smutný?</a:t>
            </a:r>
          </a:p>
          <a:p>
            <a:pPr>
              <a:lnSpc>
                <a:spcPct val="150000"/>
              </a:lnSpc>
            </a:pPr>
            <a:r>
              <a:rPr lang="cs-CZ" sz="2300" dirty="0" smtClean="0">
                <a:solidFill>
                  <a:srgbClr val="FF0000"/>
                </a:solidFill>
              </a:rPr>
              <a:t>     Zajíčkovi se do domečku nastěhoval kozel.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3. Kdo zajíčkovi nabídl svou pomoc nejdříve?</a:t>
            </a:r>
          </a:p>
          <a:p>
            <a:pPr>
              <a:lnSpc>
                <a:spcPct val="150000"/>
              </a:lnSpc>
            </a:pPr>
            <a:r>
              <a:rPr lang="cs-CZ" sz="2300" dirty="0" smtClean="0">
                <a:solidFill>
                  <a:srgbClr val="FF0000"/>
                </a:solidFill>
              </a:rPr>
              <a:t>    Byla to veverka.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4. Komu se kozla podařilo vyhnat z domečku?</a:t>
            </a:r>
          </a:p>
          <a:p>
            <a:pPr>
              <a:lnSpc>
                <a:spcPct val="150000"/>
              </a:lnSpc>
            </a:pPr>
            <a:r>
              <a:rPr lang="cs-CZ" sz="2300" dirty="0" smtClean="0">
                <a:solidFill>
                  <a:srgbClr val="FF0000"/>
                </a:solidFill>
              </a:rPr>
              <a:t>    Kozla vyhnala včelička.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5. Jaký byl kozel?</a:t>
            </a:r>
          </a:p>
          <a:p>
            <a:pPr>
              <a:lnSpc>
                <a:spcPct val="150000"/>
              </a:lnSpc>
            </a:pPr>
            <a:r>
              <a:rPr lang="cs-CZ" sz="2300" dirty="0" smtClean="0">
                <a:solidFill>
                  <a:srgbClr val="FF0000"/>
                </a:solidFill>
              </a:rPr>
              <a:t>    Kozel byl bezohledný, zlý, panovačný.</a:t>
            </a:r>
          </a:p>
          <a:p>
            <a:pPr>
              <a:lnSpc>
                <a:spcPct val="150000"/>
              </a:lnSpc>
            </a:pPr>
            <a:endParaRPr lang="cs-CZ" sz="23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1580" y="323655"/>
            <a:ext cx="463043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>
                <a:solidFill>
                  <a:srgbClr val="10D6E0"/>
                </a:solidFill>
              </a:rPr>
              <a:t>Odpověz na otázky z přečteného textu.</a:t>
            </a:r>
          </a:p>
        </p:txBody>
      </p:sp>
    </p:spTree>
    <p:extLst>
      <p:ext uri="{BB962C8B-B14F-4D97-AF65-F5344CB8AC3E}">
        <p14:creationId xmlns:p14="http://schemas.microsoft.com/office/powerpoint/2010/main" val="366581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96625" y="1268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56565" y="908720"/>
            <a:ext cx="7380000" cy="1548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smtClean="0"/>
              <a:t>Odkazy:</a:t>
            </a:r>
            <a:endParaRPr lang="cs-CZ" sz="1200" b="1" dirty="0" smtClean="0"/>
          </a:p>
          <a:p>
            <a:r>
              <a:rPr lang="cs-CZ" sz="1200" b="1" dirty="0" smtClean="0"/>
              <a:t>Obrázky </a:t>
            </a:r>
            <a:r>
              <a:rPr lang="cs-CZ" sz="1200" b="1" dirty="0"/>
              <a:t>dostupné na WWW: &lt;</a:t>
            </a:r>
            <a:r>
              <a:rPr lang="cs-CZ" sz="1200" b="1" dirty="0">
                <a:hlinkClick r:id="rId2"/>
              </a:rPr>
              <a:t>http://office.microsoft.com</a:t>
            </a:r>
            <a:r>
              <a:rPr lang="cs-CZ" sz="1200" b="1" dirty="0" smtClean="0"/>
              <a:t>&gt;</a:t>
            </a:r>
          </a:p>
          <a:p>
            <a:endParaRPr lang="cs-CZ" sz="1200" b="1" dirty="0" smtClean="0"/>
          </a:p>
          <a:p>
            <a:r>
              <a:rPr lang="cs-CZ" sz="1200" dirty="0" smtClean="0"/>
              <a:t>Carla. </a:t>
            </a:r>
            <a:r>
              <a:rPr lang="cs-CZ" sz="1200" dirty="0"/>
              <a:t>Clker.com [online</a:t>
            </a:r>
            <a:r>
              <a:rPr lang="cs-CZ" sz="1200" dirty="0" smtClean="0"/>
              <a:t>]. </a:t>
            </a:r>
            <a:r>
              <a:rPr lang="cs-CZ" sz="1200" b="1" dirty="0" err="1" smtClean="0"/>
              <a:t>Deer</a:t>
            </a:r>
            <a:r>
              <a:rPr lang="cs-CZ" sz="1200" b="1" dirty="0" smtClean="0"/>
              <a:t> </a:t>
            </a:r>
            <a:r>
              <a:rPr lang="cs-CZ" sz="1200" b="1" dirty="0" err="1"/>
              <a:t>clip</a:t>
            </a:r>
            <a:r>
              <a:rPr lang="cs-CZ" sz="1200" b="1" dirty="0"/>
              <a:t> </a:t>
            </a:r>
            <a:r>
              <a:rPr lang="cs-CZ" sz="1200" b="1" dirty="0" smtClean="0"/>
              <a:t>art </a:t>
            </a:r>
            <a:r>
              <a:rPr lang="cs-CZ" sz="1200" dirty="0" smtClean="0"/>
              <a:t>[cit</a:t>
            </a:r>
            <a:r>
              <a:rPr lang="cs-CZ" sz="1200" dirty="0"/>
              <a:t>. </a:t>
            </a:r>
            <a:r>
              <a:rPr lang="cs-CZ" sz="1200" dirty="0" smtClean="0"/>
              <a:t>2013-25-05]. </a:t>
            </a:r>
            <a:r>
              <a:rPr lang="cs-CZ" sz="1200" dirty="0"/>
              <a:t>Dostupné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&lt;</a:t>
            </a:r>
            <a:r>
              <a:rPr lang="cs-CZ" sz="1200" b="1" dirty="0" smtClean="0">
                <a:hlinkClick r:id="rId3"/>
              </a:rPr>
              <a:t>http</a:t>
            </a:r>
            <a:r>
              <a:rPr lang="cs-CZ" sz="1200" b="1" dirty="0">
                <a:hlinkClick r:id="rId3"/>
              </a:rPr>
              <a:t>://</a:t>
            </a:r>
            <a:r>
              <a:rPr lang="cs-CZ" sz="1200" b="1" dirty="0" smtClean="0">
                <a:hlinkClick r:id="rId3"/>
              </a:rPr>
              <a:t>www.clker.com/</a:t>
            </a:r>
            <a:r>
              <a:rPr lang="cs-CZ" sz="1200" b="1" dirty="0" err="1" smtClean="0">
                <a:hlinkClick r:id="rId3"/>
              </a:rPr>
              <a:t>search</a:t>
            </a:r>
            <a:r>
              <a:rPr lang="cs-CZ" sz="1200" b="1" dirty="0" smtClean="0">
                <a:hlinkClick r:id="rId3"/>
              </a:rPr>
              <a:t>/</a:t>
            </a:r>
            <a:r>
              <a:rPr lang="cs-CZ" sz="1200" b="1" dirty="0" err="1" smtClean="0">
                <a:hlinkClick r:id="rId3"/>
              </a:rPr>
              <a:t>deer</a:t>
            </a:r>
            <a:r>
              <a:rPr lang="cs-CZ" sz="1200" b="1" dirty="0" smtClean="0">
                <a:hlinkClick r:id="rId3"/>
              </a:rPr>
              <a:t>/2</a:t>
            </a:r>
            <a:r>
              <a:rPr lang="cs-CZ" sz="1200" b="1" dirty="0" smtClean="0"/>
              <a:t>&gt;</a:t>
            </a:r>
          </a:p>
          <a:p>
            <a:r>
              <a:rPr lang="cs-CZ" sz="1200" dirty="0" err="1"/>
              <a:t>Ocal</a:t>
            </a:r>
            <a:r>
              <a:rPr lang="cs-CZ" sz="1200" dirty="0"/>
              <a:t>. Clker.com [online</a:t>
            </a:r>
            <a:r>
              <a:rPr lang="cs-CZ" sz="1200" dirty="0" smtClean="0"/>
              <a:t>].</a:t>
            </a:r>
            <a:r>
              <a:rPr lang="cs-CZ" sz="1200" b="1" dirty="0"/>
              <a:t> </a:t>
            </a:r>
            <a:r>
              <a:rPr lang="cs-CZ" sz="1200" b="1" dirty="0" smtClean="0"/>
              <a:t>Billy </a:t>
            </a:r>
            <a:r>
              <a:rPr lang="cs-CZ" sz="1200" b="1" dirty="0" err="1"/>
              <a:t>Goat</a:t>
            </a:r>
            <a:r>
              <a:rPr lang="cs-CZ" sz="1200" b="1" dirty="0"/>
              <a:t> </a:t>
            </a:r>
            <a:r>
              <a:rPr lang="cs-CZ" sz="1200" dirty="0"/>
              <a:t>[cit. 2013-25-05]. Dostupné pod licencí Public </a:t>
            </a:r>
            <a:r>
              <a:rPr lang="cs-CZ" sz="1200" dirty="0" err="1"/>
              <a:t>domain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&lt;</a:t>
            </a:r>
            <a:r>
              <a:rPr lang="cs-CZ" sz="1200" b="1" dirty="0" smtClean="0">
                <a:hlinkClick r:id="rId4"/>
              </a:rPr>
              <a:t>http</a:t>
            </a:r>
            <a:r>
              <a:rPr lang="cs-CZ" sz="1200" b="1" dirty="0">
                <a:hlinkClick r:id="rId4"/>
              </a:rPr>
              <a:t>://</a:t>
            </a:r>
            <a:r>
              <a:rPr lang="cs-CZ" sz="1200" b="1" dirty="0" smtClean="0">
                <a:hlinkClick r:id="rId4"/>
              </a:rPr>
              <a:t>www.clker.com/</a:t>
            </a:r>
            <a:r>
              <a:rPr lang="cs-CZ" sz="1200" b="1" dirty="0" err="1" smtClean="0">
                <a:hlinkClick r:id="rId4"/>
              </a:rPr>
              <a:t>search</a:t>
            </a:r>
            <a:r>
              <a:rPr lang="cs-CZ" sz="1200" b="1" dirty="0" smtClean="0">
                <a:hlinkClick r:id="rId4"/>
              </a:rPr>
              <a:t>/</a:t>
            </a:r>
            <a:r>
              <a:rPr lang="cs-CZ" sz="1200" b="1" dirty="0" err="1" smtClean="0">
                <a:hlinkClick r:id="rId4"/>
              </a:rPr>
              <a:t>billy+goat</a:t>
            </a:r>
            <a:r>
              <a:rPr lang="cs-CZ" sz="1200" b="1" dirty="0" smtClean="0">
                <a:hlinkClick r:id="rId4"/>
              </a:rPr>
              <a:t>/1</a:t>
            </a:r>
            <a:r>
              <a:rPr lang="cs-CZ" sz="1200" b="1" dirty="0" smtClean="0"/>
              <a:t>&gt;</a:t>
            </a:r>
            <a:endParaRPr lang="cs-CZ" sz="1200" b="1" dirty="0" smtClean="0"/>
          </a:p>
          <a:p>
            <a:endParaRPr lang="cs-CZ" sz="1200" b="1" dirty="0" smtClean="0"/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641</TotalTime>
  <Words>375</Words>
  <Application>Microsoft Office PowerPoint</Application>
  <PresentationFormat>Předvádění na obrazovce (4:3)</PresentationFormat>
  <Paragraphs>57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142</cp:revision>
  <dcterms:created xsi:type="dcterms:W3CDTF">2013-05-25T10:11:36Z</dcterms:created>
  <dcterms:modified xsi:type="dcterms:W3CDTF">2013-07-04T09:59:37Z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