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72" r:id="rId2"/>
    <p:sldId id="265" r:id="rId3"/>
    <p:sldId id="261" r:id="rId4"/>
    <p:sldId id="260" r:id="rId5"/>
    <p:sldId id="264" r:id="rId6"/>
    <p:sldId id="262" r:id="rId7"/>
    <p:sldId id="267" r:id="rId8"/>
    <p:sldId id="27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F5050"/>
    <a:srgbClr val="990099"/>
    <a:srgbClr val="F5750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979" y="485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1AB78C-A0A6-45CD-8B29-03BB13AAE322}" type="datetimeFigureOut">
              <a:rPr lang="cs-CZ" smtClean="0"/>
              <a:t>4.7.2013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0D4B6E-305E-46F6-9BCF-74F50DBD8D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15569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0D4B6E-305E-46F6-9BCF-74F50DBD8DD5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92957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932D3-4207-4544-A395-EB6DF1D5D261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3F454-978C-4591-A5F2-7733B8BCFF2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932D3-4207-4544-A395-EB6DF1D5D261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3F454-978C-4591-A5F2-7733B8BCFF2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932D3-4207-4544-A395-EB6DF1D5D261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3F454-978C-4591-A5F2-7733B8BCFF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932D3-4207-4544-A395-EB6DF1D5D261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3F454-978C-4591-A5F2-7733B8BCFF2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932D3-4207-4544-A395-EB6DF1D5D261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3F454-978C-4591-A5F2-7733B8BCFF2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932D3-4207-4544-A395-EB6DF1D5D261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3F454-978C-4591-A5F2-7733B8BCFF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932D3-4207-4544-A395-EB6DF1D5D261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3F454-978C-4591-A5F2-7733B8BCFF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932D3-4207-4544-A395-EB6DF1D5D261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3F454-978C-4591-A5F2-7733B8BCFF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932D3-4207-4544-A395-EB6DF1D5D261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3F454-978C-4591-A5F2-7733B8BCFF2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932D3-4207-4544-A395-EB6DF1D5D261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3F454-978C-4591-A5F2-7733B8BCFF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932D3-4207-4544-A395-EB6DF1D5D261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3F454-978C-4591-A5F2-7733B8BCFF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colorTemperature colorTemp="4700"/>
                    </a14:imgEffect>
                  </a14:imgLayer>
                </a14:imgProps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BA932D3-4207-4544-A395-EB6DF1D5D261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C33F454-978C-4591-A5F2-7733B8BCFF2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Jan_Vil%C3%ADmek_-_Bo%C5%BEena_N%C4%9Bmcov%C3%A1.jp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485" y="368660"/>
            <a:ext cx="5276344" cy="115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080334" y="3429000"/>
            <a:ext cx="715579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/>
              <a:t>ZŠ a MŠ Kateřinice, okres Vsetín </a:t>
            </a:r>
          </a:p>
          <a:p>
            <a:pPr algn="ctr">
              <a:defRPr/>
            </a:pPr>
            <a:r>
              <a:rPr lang="cs-CZ" dirty="0"/>
              <a:t>projekt č. CZ.1.07/1.4.00/21.1314</a:t>
            </a:r>
          </a:p>
          <a:p>
            <a:pPr algn="ctr">
              <a:defRPr/>
            </a:pPr>
            <a:r>
              <a:rPr lang="cs-CZ" b="1" dirty="0"/>
              <a:t>Č. </a:t>
            </a:r>
            <a:r>
              <a:rPr lang="cs-CZ" b="1" dirty="0" err="1"/>
              <a:t>DUMu</a:t>
            </a:r>
            <a:r>
              <a:rPr lang="cs-CZ" b="1" dirty="0"/>
              <a:t>: VY_12_INOVACE_02</a:t>
            </a:r>
            <a:r>
              <a:rPr lang="cs-CZ" b="1" dirty="0" smtClean="0"/>
              <a:t>_20_Literatura </a:t>
            </a:r>
            <a:r>
              <a:rPr lang="cs-CZ" b="1" dirty="0"/>
              <a:t>v životě dětí</a:t>
            </a:r>
          </a:p>
          <a:p>
            <a:pPr algn="ctr">
              <a:defRPr/>
            </a:pPr>
            <a:r>
              <a:rPr lang="cs-CZ" dirty="0"/>
              <a:t>Vzdělávací oblast: Jazyk a jazyková </a:t>
            </a:r>
            <a:r>
              <a:rPr lang="cs-CZ" dirty="0" smtClean="0"/>
              <a:t>komunikace - </a:t>
            </a:r>
            <a:r>
              <a:rPr lang="cs-CZ" dirty="0"/>
              <a:t>1. a 2. ročník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/>
              <a:t>Tematický celek: Pohádky</a:t>
            </a:r>
          </a:p>
        </p:txBody>
      </p:sp>
      <p:sp>
        <p:nvSpPr>
          <p:cNvPr id="4" name="Obdélník 3"/>
          <p:cNvSpPr/>
          <p:nvPr/>
        </p:nvSpPr>
        <p:spPr>
          <a:xfrm>
            <a:off x="881590" y="5139190"/>
            <a:ext cx="7657411" cy="118800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cs-CZ" dirty="0"/>
              <a:t>Autor: Mgr. Bronislava </a:t>
            </a:r>
            <a:r>
              <a:rPr lang="cs-CZ" dirty="0" err="1"/>
              <a:t>Uličníková</a:t>
            </a:r>
            <a:endParaRPr lang="cs-CZ" dirty="0"/>
          </a:p>
          <a:p>
            <a:r>
              <a:rPr lang="cs-CZ" dirty="0" smtClean="0"/>
              <a:t>Anotace: </a:t>
            </a:r>
            <a:r>
              <a:rPr lang="cs-CZ" dirty="0"/>
              <a:t>Prezentace je určena k procvičování čtení s </a:t>
            </a:r>
            <a:r>
              <a:rPr lang="cs-CZ" dirty="0" smtClean="0"/>
              <a:t>porozuměním. Podporuje aktivní zapojení žáků. </a:t>
            </a:r>
          </a:p>
          <a:p>
            <a:endParaRPr lang="cs-CZ" dirty="0" smtClean="0"/>
          </a:p>
        </p:txBody>
      </p:sp>
      <p:sp>
        <p:nvSpPr>
          <p:cNvPr id="5" name="Obdélník 4"/>
          <p:cNvSpPr/>
          <p:nvPr/>
        </p:nvSpPr>
        <p:spPr>
          <a:xfrm>
            <a:off x="3118007" y="1759789"/>
            <a:ext cx="362150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36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Pohádky</a:t>
            </a:r>
          </a:p>
          <a:p>
            <a:pPr algn="ctr"/>
            <a:r>
              <a:rPr lang="cs-CZ" sz="36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Boženy Němcové</a:t>
            </a:r>
          </a:p>
        </p:txBody>
      </p:sp>
    </p:spTree>
    <p:extLst>
      <p:ext uri="{BB962C8B-B14F-4D97-AF65-F5344CB8AC3E}">
        <p14:creationId xmlns:p14="http://schemas.microsoft.com/office/powerpoint/2010/main" val="2230081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096725" y="683695"/>
            <a:ext cx="529504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Pohádky</a:t>
            </a:r>
          </a:p>
          <a:p>
            <a:pPr algn="ctr"/>
            <a:r>
              <a:rPr lang="cs-CZ" sz="5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Boženy Němcové</a:t>
            </a:r>
            <a:endParaRPr lang="cs-CZ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pic>
        <p:nvPicPr>
          <p:cNvPr id="1026" name="Picture 2" descr="Soubor:Jan Vilímek - Bo&amp;zcaron;ena N&amp;ecaron;mcová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5980" y="2570669"/>
            <a:ext cx="2223060" cy="28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4441693" y="3474005"/>
            <a:ext cx="293431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/>
              <a:t>česká spisovatelka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/>
              <a:t>sběratelka pohádek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860185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5050" y="824019"/>
            <a:ext cx="8505945" cy="572400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50000"/>
              </a:lnSpc>
            </a:pPr>
            <a:r>
              <a:rPr lang="cs-CZ" sz="2400" dirty="0"/>
              <a:t>Je maličký, ale chytrý a silný. Jmenuje se jako jeden </a:t>
            </a:r>
            <a:r>
              <a:rPr lang="cs-CZ" sz="2400" dirty="0" smtClean="0"/>
              <a:t>z </a:t>
            </a:r>
            <a:r>
              <a:rPr lang="cs-CZ" sz="2400" dirty="0"/>
              <a:t>prstů na ruce.</a:t>
            </a:r>
          </a:p>
          <a:p>
            <a:pPr algn="ctr">
              <a:lnSpc>
                <a:spcPct val="150000"/>
              </a:lnSpc>
            </a:pPr>
            <a:r>
              <a:rPr lang="cs-CZ" sz="2400" b="1" dirty="0">
                <a:solidFill>
                  <a:schemeClr val="accent5">
                    <a:lumMod val="50000"/>
                  </a:schemeClr>
                </a:solidFill>
              </a:rPr>
              <a:t>Paleček </a:t>
            </a:r>
            <a:endParaRPr lang="cs-CZ" sz="24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cs-CZ" sz="2400" dirty="0" smtClean="0"/>
              <a:t>Pyšnou princeznu napravil král Miroslav.</a:t>
            </a:r>
          </a:p>
          <a:p>
            <a:pPr algn="ctr">
              <a:lnSpc>
                <a:spcPct val="150000"/>
              </a:lnSpc>
            </a:pPr>
            <a:r>
              <a:rPr lang="cs-CZ" sz="2400" b="1" dirty="0" smtClean="0">
                <a:solidFill>
                  <a:srgbClr val="FF0066"/>
                </a:solidFill>
              </a:rPr>
              <a:t>Krasomila</a:t>
            </a:r>
          </a:p>
          <a:p>
            <a:pPr>
              <a:lnSpc>
                <a:spcPct val="150000"/>
              </a:lnSpc>
            </a:pPr>
            <a:r>
              <a:rPr lang="cs-CZ" sz="2400" dirty="0"/>
              <a:t>Jeden ze tří </a:t>
            </a:r>
            <a:r>
              <a:rPr lang="cs-CZ" sz="2400" dirty="0" smtClean="0"/>
              <a:t>kamarádů se dokáže nafukovat, druhý se umí natáhnout až do nebes, </a:t>
            </a:r>
            <a:r>
              <a:rPr lang="cs-CZ" sz="2400" dirty="0"/>
              <a:t>třetí dokáže vše </a:t>
            </a:r>
            <a:r>
              <a:rPr lang="cs-CZ" sz="2400" dirty="0" smtClean="0"/>
              <a:t>zapálit svýma žhnoucíma očima.</a:t>
            </a:r>
            <a:endParaRPr lang="cs-CZ" sz="2400" dirty="0"/>
          </a:p>
          <a:p>
            <a:pPr algn="ctr">
              <a:lnSpc>
                <a:spcPct val="150000"/>
              </a:lnSpc>
            </a:pPr>
            <a:r>
              <a:rPr lang="cs-CZ" sz="2400" b="1" dirty="0">
                <a:solidFill>
                  <a:srgbClr val="FF0000"/>
                </a:solidFill>
              </a:rPr>
              <a:t>Dlouhý, </a:t>
            </a:r>
            <a:r>
              <a:rPr lang="cs-CZ" sz="2400" b="1" dirty="0" smtClean="0">
                <a:solidFill>
                  <a:srgbClr val="FF0000"/>
                </a:solidFill>
              </a:rPr>
              <a:t>Široký </a:t>
            </a:r>
            <a:r>
              <a:rPr lang="cs-CZ" sz="2400" b="1" dirty="0">
                <a:solidFill>
                  <a:srgbClr val="FF0000"/>
                </a:solidFill>
              </a:rPr>
              <a:t>a </a:t>
            </a:r>
            <a:r>
              <a:rPr lang="cs-CZ" sz="2400" b="1" dirty="0" smtClean="0">
                <a:solidFill>
                  <a:srgbClr val="FF0000"/>
                </a:solidFill>
              </a:rPr>
              <a:t>Žárooký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Princ </a:t>
            </a:r>
            <a:r>
              <a:rPr lang="cs-CZ" sz="2400" dirty="0"/>
              <a:t>provdal </a:t>
            </a:r>
            <a:r>
              <a:rPr lang="cs-CZ" sz="2400" dirty="0" smtClean="0"/>
              <a:t>své sestry. Jeho švagry se stali: král slunce, král měsíce a král </a:t>
            </a:r>
            <a:r>
              <a:rPr lang="cs-CZ" sz="2400" dirty="0"/>
              <a:t>větru. Jak se jmenovali</a:t>
            </a:r>
            <a:r>
              <a:rPr lang="cs-CZ" sz="2400" dirty="0" smtClean="0"/>
              <a:t>?</a:t>
            </a:r>
          </a:p>
          <a:p>
            <a:pPr algn="ctr">
              <a:lnSpc>
                <a:spcPct val="150000"/>
              </a:lnSpc>
            </a:pP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Slunečník</a:t>
            </a:r>
            <a:r>
              <a:rPr lang="cs-CZ" sz="2400" b="1" dirty="0">
                <a:solidFill>
                  <a:schemeClr val="accent6">
                    <a:lumMod val="75000"/>
                  </a:schemeClr>
                </a:solidFill>
              </a:rPr>
              <a:t>, Měsíčník a Větrník</a:t>
            </a:r>
            <a:endParaRPr lang="cs-CZ" sz="24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endParaRPr lang="cs-CZ" sz="2400" b="1" dirty="0" smtClean="0"/>
          </a:p>
          <a:p>
            <a:pPr>
              <a:lnSpc>
                <a:spcPct val="150000"/>
              </a:lnSpc>
            </a:pPr>
            <a:endParaRPr lang="cs-CZ" sz="2400" b="1" dirty="0" smtClean="0"/>
          </a:p>
          <a:p>
            <a:pPr>
              <a:lnSpc>
                <a:spcPct val="150000"/>
              </a:lnSpc>
            </a:pPr>
            <a:endParaRPr lang="cs-CZ" sz="2400" b="1" dirty="0" smtClean="0"/>
          </a:p>
          <a:p>
            <a:pPr>
              <a:lnSpc>
                <a:spcPct val="150000"/>
              </a:lnSpc>
            </a:pPr>
            <a:endParaRPr lang="cs-CZ" sz="2400" b="1" dirty="0" smtClean="0"/>
          </a:p>
          <a:p>
            <a:endParaRPr lang="cs-CZ" sz="2400" b="1" dirty="0" smtClean="0"/>
          </a:p>
          <a:p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76545" y="338984"/>
            <a:ext cx="46151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Uhádni 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jméno pohádkových postav.</a:t>
            </a: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3496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241630" y="616980"/>
            <a:ext cx="6704079" cy="6048000"/>
          </a:xfrm>
          <a:prstGeom prst="rect">
            <a:avLst/>
          </a:prstGeom>
        </p:spPr>
        <p:txBody>
          <a:bodyPr wrap="none">
            <a:noAutofit/>
          </a:bodyPr>
          <a:lstStyle/>
          <a:p>
            <a:pPr>
              <a:lnSpc>
                <a:spcPct val="150000"/>
              </a:lnSpc>
            </a:pPr>
            <a:r>
              <a:rPr lang="cs-CZ" sz="2500" dirty="0"/>
              <a:t>Princezna Lada  měla na čele zlatou</a:t>
            </a:r>
            <a:r>
              <a:rPr lang="cs-CZ" sz="2500" dirty="0" smtClean="0"/>
              <a:t>:</a:t>
            </a:r>
          </a:p>
          <a:p>
            <a:pPr>
              <a:lnSpc>
                <a:spcPct val="150000"/>
              </a:lnSpc>
            </a:pPr>
            <a:r>
              <a:rPr lang="cs-CZ" sz="2500" b="1" dirty="0" smtClean="0">
                <a:solidFill>
                  <a:schemeClr val="accent4">
                    <a:lumMod val="75000"/>
                  </a:schemeClr>
                </a:solidFill>
              </a:rPr>
              <a:t>    </a:t>
            </a:r>
            <a:r>
              <a:rPr lang="cs-CZ" sz="2500" dirty="0" smtClean="0">
                <a:solidFill>
                  <a:schemeClr val="accent4">
                    <a:lumMod val="75000"/>
                  </a:schemeClr>
                </a:solidFill>
              </a:rPr>
              <a:t>sponu                       růži                      hvězdu</a:t>
            </a:r>
          </a:p>
          <a:p>
            <a:pPr>
              <a:lnSpc>
                <a:spcPct val="150000"/>
              </a:lnSpc>
            </a:pPr>
            <a:r>
              <a:rPr lang="cs-CZ" sz="2500" dirty="0"/>
              <a:t>Popelka při útěku z plesu ztratila</a:t>
            </a:r>
            <a:r>
              <a:rPr lang="cs-CZ" sz="2500" dirty="0" smtClean="0"/>
              <a:t>:</a:t>
            </a:r>
          </a:p>
          <a:p>
            <a:pPr>
              <a:lnSpc>
                <a:spcPct val="150000"/>
              </a:lnSpc>
            </a:pPr>
            <a:r>
              <a:rPr lang="cs-CZ" sz="2500" b="1" dirty="0" smtClean="0">
                <a:solidFill>
                  <a:srgbClr val="FF0066"/>
                </a:solidFill>
              </a:rPr>
              <a:t>    </a:t>
            </a:r>
            <a:r>
              <a:rPr lang="cs-CZ" sz="2500" dirty="0" smtClean="0">
                <a:solidFill>
                  <a:schemeClr val="accent6"/>
                </a:solidFill>
              </a:rPr>
              <a:t>náhrdelník  </a:t>
            </a:r>
            <a:r>
              <a:rPr lang="cs-CZ" sz="2500" b="1" dirty="0" smtClean="0">
                <a:solidFill>
                  <a:schemeClr val="accent6"/>
                </a:solidFill>
              </a:rPr>
              <a:t>            </a:t>
            </a:r>
            <a:r>
              <a:rPr lang="cs-CZ" sz="2500" dirty="0" smtClean="0">
                <a:solidFill>
                  <a:schemeClr val="accent6"/>
                </a:solidFill>
              </a:rPr>
              <a:t>prsten  </a:t>
            </a:r>
            <a:r>
              <a:rPr lang="cs-CZ" sz="2500" b="1" dirty="0" smtClean="0">
                <a:solidFill>
                  <a:schemeClr val="accent6"/>
                </a:solidFill>
              </a:rPr>
              <a:t>                </a:t>
            </a:r>
            <a:r>
              <a:rPr lang="cs-CZ" sz="2500" dirty="0" smtClean="0">
                <a:solidFill>
                  <a:schemeClr val="accent6"/>
                </a:solidFill>
              </a:rPr>
              <a:t>střevíček</a:t>
            </a:r>
          </a:p>
          <a:p>
            <a:pPr>
              <a:lnSpc>
                <a:spcPct val="150000"/>
              </a:lnSpc>
            </a:pPr>
            <a:r>
              <a:rPr lang="cs-CZ" sz="2500" dirty="0"/>
              <a:t>Princezna Maruška měla ráda tatínka krále </a:t>
            </a:r>
            <a:r>
              <a:rPr lang="cs-CZ" sz="2500" dirty="0" smtClean="0"/>
              <a:t>jako: </a:t>
            </a:r>
          </a:p>
          <a:p>
            <a:pPr>
              <a:lnSpc>
                <a:spcPct val="150000"/>
              </a:lnSpc>
            </a:pPr>
            <a:r>
              <a:rPr lang="cs-CZ" sz="2500" b="1" dirty="0" smtClean="0">
                <a:solidFill>
                  <a:srgbClr val="F5750B"/>
                </a:solidFill>
              </a:rPr>
              <a:t>     </a:t>
            </a:r>
            <a:r>
              <a:rPr lang="cs-CZ" sz="2500" dirty="0" smtClean="0">
                <a:solidFill>
                  <a:srgbClr val="FFC000"/>
                </a:solidFill>
              </a:rPr>
              <a:t>zlato</a:t>
            </a:r>
            <a:r>
              <a:rPr lang="cs-CZ" sz="2500" b="1" dirty="0" smtClean="0">
                <a:solidFill>
                  <a:srgbClr val="FFC000"/>
                </a:solidFill>
              </a:rPr>
              <a:t>                        </a:t>
            </a:r>
            <a:r>
              <a:rPr lang="cs-CZ" sz="2500" dirty="0" smtClean="0">
                <a:solidFill>
                  <a:srgbClr val="FFC000"/>
                </a:solidFill>
              </a:rPr>
              <a:t>sůl</a:t>
            </a:r>
            <a:r>
              <a:rPr lang="cs-CZ" sz="2500" dirty="0" smtClean="0">
                <a:solidFill>
                  <a:srgbClr val="F5750B"/>
                </a:solidFill>
              </a:rPr>
              <a:t>	</a:t>
            </a:r>
            <a:r>
              <a:rPr lang="cs-CZ" sz="2500" b="1" dirty="0" smtClean="0">
                <a:solidFill>
                  <a:srgbClr val="F5750B"/>
                </a:solidFill>
              </a:rPr>
              <a:t>                </a:t>
            </a:r>
            <a:r>
              <a:rPr lang="cs-CZ" sz="2500" dirty="0" smtClean="0">
                <a:solidFill>
                  <a:srgbClr val="FFC000"/>
                </a:solidFill>
              </a:rPr>
              <a:t>drahokamy </a:t>
            </a:r>
          </a:p>
          <a:p>
            <a:pPr>
              <a:lnSpc>
                <a:spcPct val="150000"/>
              </a:lnSpc>
            </a:pPr>
            <a:r>
              <a:rPr lang="cs-CZ" sz="2500" dirty="0"/>
              <a:t>Smolíček bydlel u jelena, jehož parohy </a:t>
            </a:r>
            <a:r>
              <a:rPr lang="cs-CZ" sz="2500" dirty="0" smtClean="0"/>
              <a:t>byly:</a:t>
            </a:r>
            <a:endParaRPr lang="cs-CZ" sz="2500" dirty="0"/>
          </a:p>
          <a:p>
            <a:pPr>
              <a:lnSpc>
                <a:spcPct val="150000"/>
              </a:lnSpc>
            </a:pPr>
            <a:r>
              <a:rPr lang="cs-CZ" sz="2500" dirty="0"/>
              <a:t> </a:t>
            </a:r>
            <a:r>
              <a:rPr lang="cs-CZ" sz="2500" dirty="0" smtClean="0"/>
              <a:t>   </a:t>
            </a:r>
            <a:r>
              <a:rPr lang="cs-CZ" sz="25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zlaté</a:t>
            </a:r>
            <a:r>
              <a:rPr lang="cs-CZ" sz="25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                     </a:t>
            </a:r>
            <a:r>
              <a:rPr lang="cs-CZ" sz="25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stříbrné</a:t>
            </a:r>
            <a:r>
              <a:rPr lang="cs-CZ" sz="25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                </a:t>
            </a:r>
            <a:r>
              <a:rPr lang="cs-CZ" sz="25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měděné</a:t>
            </a:r>
          </a:p>
          <a:p>
            <a:pPr>
              <a:lnSpc>
                <a:spcPct val="150000"/>
              </a:lnSpc>
            </a:pPr>
            <a:r>
              <a:rPr lang="cs-CZ" sz="2500" dirty="0">
                <a:solidFill>
                  <a:prstClr val="black"/>
                </a:solidFill>
              </a:rPr>
              <a:t>Holena a macecha poslaly Marušku v zimě </a:t>
            </a:r>
            <a:r>
              <a:rPr lang="cs-CZ" sz="2500" dirty="0" smtClean="0">
                <a:solidFill>
                  <a:prstClr val="black"/>
                </a:solidFill>
              </a:rPr>
              <a:t>pro: </a:t>
            </a:r>
          </a:p>
          <a:p>
            <a:pPr>
              <a:lnSpc>
                <a:spcPct val="150000"/>
              </a:lnSpc>
            </a:pPr>
            <a:r>
              <a:rPr lang="cs-CZ" sz="2500" b="1" dirty="0" smtClean="0">
                <a:solidFill>
                  <a:srgbClr val="990099"/>
                </a:solidFill>
              </a:rPr>
              <a:t>    </a:t>
            </a:r>
            <a:r>
              <a:rPr lang="cs-CZ" sz="2500" dirty="0" smtClean="0">
                <a:solidFill>
                  <a:srgbClr val="7030A0"/>
                </a:solidFill>
              </a:rPr>
              <a:t>maliny</a:t>
            </a:r>
            <a:r>
              <a:rPr lang="cs-CZ" sz="2500" b="1" dirty="0" smtClean="0">
                <a:solidFill>
                  <a:srgbClr val="990099"/>
                </a:solidFill>
              </a:rPr>
              <a:t>                   </a:t>
            </a:r>
            <a:r>
              <a:rPr lang="cs-CZ" sz="2500" dirty="0" smtClean="0">
                <a:solidFill>
                  <a:srgbClr val="7030A0"/>
                </a:solidFill>
              </a:rPr>
              <a:t>jahody</a:t>
            </a:r>
            <a:r>
              <a:rPr lang="cs-CZ" sz="2500" b="1" dirty="0" smtClean="0">
                <a:solidFill>
                  <a:srgbClr val="990099"/>
                </a:solidFill>
              </a:rPr>
              <a:t>                  </a:t>
            </a:r>
            <a:r>
              <a:rPr lang="cs-CZ" sz="2500" dirty="0" smtClean="0">
                <a:solidFill>
                  <a:srgbClr val="7030A0"/>
                </a:solidFill>
              </a:rPr>
              <a:t>ostružiny</a:t>
            </a:r>
            <a:r>
              <a:rPr lang="cs-CZ" sz="2500" b="1" dirty="0" smtClean="0">
                <a:solidFill>
                  <a:srgbClr val="990099"/>
                </a:solidFill>
              </a:rPr>
              <a:t> </a:t>
            </a:r>
            <a:endParaRPr lang="cs-CZ" sz="2500" b="1" dirty="0">
              <a:solidFill>
                <a:srgbClr val="990099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2500" dirty="0" smtClean="0"/>
              <a:t> </a:t>
            </a:r>
            <a:endParaRPr lang="cs-CZ" sz="2500" dirty="0"/>
          </a:p>
          <a:p>
            <a:endParaRPr lang="cs-CZ" sz="2500" dirty="0" smtClean="0"/>
          </a:p>
          <a:p>
            <a:r>
              <a:rPr lang="cs-CZ" sz="2500" dirty="0" smtClean="0"/>
              <a:t> </a:t>
            </a:r>
            <a:endParaRPr lang="cs-CZ" sz="2500" b="1" dirty="0"/>
          </a:p>
          <a:p>
            <a:endParaRPr lang="cs-CZ" sz="2500" dirty="0" smtClean="0"/>
          </a:p>
          <a:p>
            <a:endParaRPr lang="cs-CZ" sz="2500" dirty="0"/>
          </a:p>
          <a:p>
            <a:endParaRPr lang="cs-CZ" sz="2500" dirty="0"/>
          </a:p>
          <a:p>
            <a:endParaRPr lang="cs-CZ" sz="25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224605" y="166704"/>
            <a:ext cx="345613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500" dirty="0" smtClean="0">
                <a:solidFill>
                  <a:schemeClr val="accent2">
                    <a:lumMod val="50000"/>
                  </a:schemeClr>
                </a:solidFill>
              </a:rPr>
              <a:t>Vyber správnou možnost.</a:t>
            </a:r>
            <a:endParaRPr lang="cs-CZ" sz="25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Ovál 2"/>
          <p:cNvSpPr/>
          <p:nvPr/>
        </p:nvSpPr>
        <p:spPr>
          <a:xfrm>
            <a:off x="6209694" y="1268760"/>
            <a:ext cx="1395155" cy="585065"/>
          </a:xfrm>
          <a:prstGeom prst="ellipse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6192179" y="2386360"/>
            <a:ext cx="1395155" cy="585065"/>
          </a:xfrm>
          <a:prstGeom prst="ellipse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3716904" y="5813684"/>
            <a:ext cx="1395155" cy="585065"/>
          </a:xfrm>
          <a:prstGeom prst="ellipse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3716904" y="3609785"/>
            <a:ext cx="1395155" cy="585065"/>
          </a:xfrm>
          <a:prstGeom prst="ellipse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1241630" y="4720431"/>
            <a:ext cx="1395155" cy="585065"/>
          </a:xfrm>
          <a:prstGeom prst="ellipse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0356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11" grpId="0" animBg="1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7511609" y="539238"/>
            <a:ext cx="1266122" cy="572277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505145" y="796271"/>
            <a:ext cx="6935745" cy="5616000"/>
          </a:xfrm>
          <a:prstGeom prst="rect">
            <a:avLst/>
          </a:prstGeom>
        </p:spPr>
        <p:txBody>
          <a:bodyPr wrap="none">
            <a:noAutofit/>
          </a:bodyPr>
          <a:lstStyle/>
          <a:p>
            <a:pPr>
              <a:lnSpc>
                <a:spcPct val="150000"/>
              </a:lnSpc>
            </a:pPr>
            <a:r>
              <a:rPr lang="cs-CZ" sz="2400" dirty="0"/>
              <a:t>Princezna Lada </a:t>
            </a:r>
            <a:r>
              <a:rPr lang="cs-CZ" sz="2400" dirty="0" smtClean="0"/>
              <a:t>měla </a:t>
            </a:r>
            <a:r>
              <a:rPr lang="cs-CZ" sz="2400" dirty="0"/>
              <a:t>na čele </a:t>
            </a:r>
            <a:r>
              <a:rPr lang="cs-CZ" sz="2400" dirty="0" smtClean="0"/>
              <a:t>zlatou hvězdu.</a:t>
            </a:r>
          </a:p>
          <a:p>
            <a:pPr>
              <a:lnSpc>
                <a:spcPct val="150000"/>
              </a:lnSpc>
            </a:pPr>
            <a:r>
              <a:rPr lang="cs-CZ" sz="2400" dirty="0" smtClean="0">
                <a:solidFill>
                  <a:srgbClr val="FF0066"/>
                </a:solidFill>
              </a:rPr>
              <a:t>               </a:t>
            </a:r>
            <a:r>
              <a:rPr lang="cs-CZ" sz="2400" dirty="0" smtClean="0">
                <a:solidFill>
                  <a:srgbClr val="FF0000"/>
                </a:solidFill>
              </a:rPr>
              <a:t>Princezna se zlatou hvězdou na čele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Popelka </a:t>
            </a:r>
            <a:r>
              <a:rPr lang="cs-CZ" sz="2400" dirty="0"/>
              <a:t>při útěku z plesu </a:t>
            </a:r>
            <a:r>
              <a:rPr lang="cs-CZ" sz="2400" dirty="0" smtClean="0"/>
              <a:t>ztratila</a:t>
            </a:r>
            <a:r>
              <a:rPr lang="cs-CZ" sz="2400" dirty="0"/>
              <a:t> </a:t>
            </a:r>
            <a:r>
              <a:rPr lang="cs-CZ" sz="2400" dirty="0" smtClean="0"/>
              <a:t>střevíček.</a:t>
            </a:r>
          </a:p>
          <a:p>
            <a:pPr>
              <a:lnSpc>
                <a:spcPct val="150000"/>
              </a:lnSpc>
            </a:pPr>
            <a:r>
              <a:rPr lang="cs-CZ" sz="2400" dirty="0" smtClean="0">
                <a:solidFill>
                  <a:srgbClr val="FF0066"/>
                </a:solidFill>
              </a:rPr>
              <a:t>               </a:t>
            </a:r>
            <a:r>
              <a:rPr lang="cs-CZ" sz="2400" dirty="0">
                <a:solidFill>
                  <a:srgbClr val="FF0000"/>
                </a:solidFill>
              </a:rPr>
              <a:t>O Popelce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Princezna </a:t>
            </a:r>
            <a:r>
              <a:rPr lang="cs-CZ" sz="2400" dirty="0"/>
              <a:t>Maruška měla ráda tatínka krále </a:t>
            </a:r>
            <a:r>
              <a:rPr lang="cs-CZ" sz="2400" dirty="0" smtClean="0"/>
              <a:t>jako sůl. </a:t>
            </a:r>
          </a:p>
          <a:p>
            <a:pPr>
              <a:lnSpc>
                <a:spcPct val="150000"/>
              </a:lnSpc>
            </a:pPr>
            <a:r>
              <a:rPr lang="cs-CZ" sz="2400" dirty="0" smtClean="0">
                <a:solidFill>
                  <a:srgbClr val="FF0066"/>
                </a:solidFill>
              </a:rPr>
              <a:t>               </a:t>
            </a:r>
            <a:r>
              <a:rPr lang="cs-CZ" sz="2400" dirty="0">
                <a:solidFill>
                  <a:srgbClr val="FF0000"/>
                </a:solidFill>
              </a:rPr>
              <a:t>Sůl nad zlato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Smolíček </a:t>
            </a:r>
            <a:r>
              <a:rPr lang="cs-CZ" sz="2400" dirty="0"/>
              <a:t>bydlel u jelena, jehož parohy </a:t>
            </a:r>
            <a:r>
              <a:rPr lang="cs-CZ" sz="2400" dirty="0" smtClean="0"/>
              <a:t>byly zlaté.</a:t>
            </a:r>
          </a:p>
          <a:p>
            <a:pPr>
              <a:lnSpc>
                <a:spcPct val="150000"/>
              </a:lnSpc>
            </a:pPr>
            <a:r>
              <a:rPr lang="cs-CZ" sz="2400" dirty="0" smtClean="0">
                <a:solidFill>
                  <a:srgbClr val="FF0066"/>
                </a:solidFill>
              </a:rPr>
              <a:t>               </a:t>
            </a:r>
            <a:r>
              <a:rPr lang="cs-CZ" sz="2400" dirty="0">
                <a:solidFill>
                  <a:srgbClr val="FF0000"/>
                </a:solidFill>
              </a:rPr>
              <a:t>O Smolíčkovi</a:t>
            </a:r>
          </a:p>
          <a:p>
            <a:pPr>
              <a:lnSpc>
                <a:spcPct val="150000"/>
              </a:lnSpc>
            </a:pPr>
            <a:r>
              <a:rPr lang="cs-CZ" sz="2400" dirty="0" smtClean="0">
                <a:solidFill>
                  <a:prstClr val="black"/>
                </a:solidFill>
              </a:rPr>
              <a:t>Holena </a:t>
            </a:r>
            <a:r>
              <a:rPr lang="cs-CZ" sz="2400" dirty="0">
                <a:solidFill>
                  <a:prstClr val="black"/>
                </a:solidFill>
              </a:rPr>
              <a:t>a macecha poslaly Marušku v zimě </a:t>
            </a:r>
            <a:r>
              <a:rPr lang="cs-CZ" sz="2400" dirty="0" smtClean="0">
                <a:solidFill>
                  <a:prstClr val="black"/>
                </a:solidFill>
              </a:rPr>
              <a:t>pro</a:t>
            </a:r>
            <a:r>
              <a:rPr lang="cs-CZ" sz="2400" dirty="0">
                <a:solidFill>
                  <a:prstClr val="black"/>
                </a:solidFill>
              </a:rPr>
              <a:t> </a:t>
            </a:r>
            <a:r>
              <a:rPr lang="cs-CZ" sz="2400" dirty="0" smtClean="0">
                <a:solidFill>
                  <a:prstClr val="black"/>
                </a:solidFill>
              </a:rPr>
              <a:t>jahody.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               </a:t>
            </a:r>
            <a:r>
              <a:rPr lang="cs-CZ" sz="2400" dirty="0">
                <a:solidFill>
                  <a:srgbClr val="FF0000"/>
                </a:solidFill>
              </a:rPr>
              <a:t>O dvanácti měsíčkách</a:t>
            </a:r>
          </a:p>
          <a:p>
            <a:endParaRPr lang="cs-CZ" dirty="0" smtClean="0"/>
          </a:p>
          <a:p>
            <a:r>
              <a:rPr lang="cs-CZ" dirty="0" smtClean="0"/>
              <a:t> </a:t>
            </a:r>
            <a:endParaRPr lang="cs-CZ" b="1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05145" y="436910"/>
            <a:ext cx="31133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Jaký je název pohádky?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027" name="Picture 3" descr="C:\Users\q98ew7\Obrázky\MB90030486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1409" y="644709"/>
            <a:ext cx="936000" cy="93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Zobrazit podrobnosti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222"/>
          <a:stretch/>
        </p:blipFill>
        <p:spPr bwMode="auto">
          <a:xfrm>
            <a:off x="7817104" y="5094185"/>
            <a:ext cx="668522" cy="9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q98ew7\Obrázky\MB90035615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6670" y="3744035"/>
            <a:ext cx="1116000" cy="11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Zobrazit podrobnosti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1409" y="1668610"/>
            <a:ext cx="1116000" cy="11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q98ew7\Obrázky\MB900349011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67" r="10834"/>
          <a:stretch/>
        </p:blipFill>
        <p:spPr bwMode="auto">
          <a:xfrm rot="20487830">
            <a:off x="7864670" y="2887107"/>
            <a:ext cx="654111" cy="6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9086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ovéPole 19"/>
          <p:cNvSpPr txBox="1"/>
          <p:nvPr/>
        </p:nvSpPr>
        <p:spPr>
          <a:xfrm>
            <a:off x="1140790" y="413665"/>
            <a:ext cx="35301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Jak se jmenuje pohádka?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703262" y="3076479"/>
            <a:ext cx="27086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6"/>
                </a:solidFill>
              </a:rPr>
              <a:t> Neohrožený Mikeš</a:t>
            </a:r>
            <a:endParaRPr lang="cs-CZ" sz="2400" b="1" dirty="0">
              <a:solidFill>
                <a:schemeClr val="accent6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907046" y="5679250"/>
            <a:ext cx="37064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6"/>
                </a:solidFill>
              </a:rPr>
              <a:t>Jak se </a:t>
            </a:r>
            <a:r>
              <a:rPr lang="cs-CZ" sz="2400" b="1" dirty="0">
                <a:solidFill>
                  <a:schemeClr val="accent6"/>
                </a:solidFill>
              </a:rPr>
              <a:t>učil Honzík latinsky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5794009" y="5686283"/>
            <a:ext cx="19271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 </a:t>
            </a:r>
            <a:r>
              <a:rPr lang="cs-CZ" sz="2400" b="1" dirty="0">
                <a:solidFill>
                  <a:schemeClr val="accent6"/>
                </a:solidFill>
              </a:rPr>
              <a:t>Princ Bajaja</a:t>
            </a:r>
          </a:p>
        </p:txBody>
      </p:sp>
      <p:sp>
        <p:nvSpPr>
          <p:cNvPr id="4" name="Zaoblený obdélník 3"/>
          <p:cNvSpPr/>
          <p:nvPr/>
        </p:nvSpPr>
        <p:spPr>
          <a:xfrm>
            <a:off x="863129" y="1043735"/>
            <a:ext cx="2730316" cy="1618511"/>
          </a:xfrm>
          <a:prstGeom prst="roundRect">
            <a:avLst/>
          </a:prstGeom>
          <a:solidFill>
            <a:srgbClr val="FF5050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kovář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neohroženost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síla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866503" y="3789040"/>
            <a:ext cx="2730316" cy="1618511"/>
          </a:xfrm>
          <a:prstGeom prst="roundRect">
            <a:avLst/>
          </a:prstGeom>
          <a:solidFill>
            <a:srgbClr val="FF5050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l</a:t>
            </a:r>
            <a:r>
              <a:rPr lang="cs-CZ" sz="2400" dirty="0" smtClean="0">
                <a:solidFill>
                  <a:schemeClr val="tx1"/>
                </a:solidFill>
              </a:rPr>
              <a:t>atina</a:t>
            </a:r>
          </a:p>
          <a:p>
            <a:pPr algn="ctr"/>
            <a:r>
              <a:rPr lang="cs-CZ" sz="2400" dirty="0">
                <a:solidFill>
                  <a:schemeClr val="tx1"/>
                </a:solidFill>
              </a:rPr>
              <a:t>p</a:t>
            </a:r>
            <a:r>
              <a:rPr lang="cs-CZ" sz="2400" dirty="0" smtClean="0">
                <a:solidFill>
                  <a:schemeClr val="tx1"/>
                </a:solidFill>
              </a:rPr>
              <a:t>án</a:t>
            </a:r>
          </a:p>
          <a:p>
            <a:pPr algn="ctr"/>
            <a:r>
              <a:rPr lang="cs-CZ" sz="2400" smtClean="0">
                <a:solidFill>
                  <a:schemeClr val="tx1"/>
                </a:solidFill>
              </a:rPr>
              <a:t>Honzík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5" name="Zaoblený obdélník 24"/>
          <p:cNvSpPr/>
          <p:nvPr/>
        </p:nvSpPr>
        <p:spPr>
          <a:xfrm>
            <a:off x="5392417" y="1043735"/>
            <a:ext cx="2730316" cy="1618511"/>
          </a:xfrm>
          <a:prstGeom prst="roundRect">
            <a:avLst/>
          </a:prstGeom>
          <a:solidFill>
            <a:srgbClr val="FF5050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s</a:t>
            </a:r>
            <a:r>
              <a:rPr lang="cs-CZ" sz="2400" dirty="0" smtClean="0">
                <a:solidFill>
                  <a:schemeClr val="tx1"/>
                </a:solidFill>
              </a:rPr>
              <a:t>běr jahod</a:t>
            </a:r>
            <a:endParaRPr lang="cs-CZ" sz="2400" dirty="0">
              <a:solidFill>
                <a:schemeClr val="tx1"/>
              </a:solidFill>
            </a:endParaRP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perníčky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ježibaba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5114336" y="3071447"/>
            <a:ext cx="32864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 </a:t>
            </a:r>
            <a:r>
              <a:rPr lang="cs-CZ" sz="2400" b="1" dirty="0" smtClean="0">
                <a:solidFill>
                  <a:schemeClr val="accent6"/>
                </a:solidFill>
              </a:rPr>
              <a:t>O perníkové chaloupce</a:t>
            </a:r>
            <a:endParaRPr lang="cs-CZ" sz="2400" b="1" dirty="0">
              <a:solidFill>
                <a:schemeClr val="accent6"/>
              </a:solidFill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5395387" y="3787439"/>
            <a:ext cx="2730316" cy="1618511"/>
          </a:xfrm>
          <a:prstGeom prst="roundRect">
            <a:avLst/>
          </a:prstGeom>
          <a:solidFill>
            <a:srgbClr val="FF5050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mluvící kůň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drak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princ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3701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89148" y="1133745"/>
            <a:ext cx="8082290" cy="543600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cs-CZ" sz="2400" dirty="0" smtClean="0"/>
              <a:t>„Dobře </a:t>
            </a:r>
            <a:r>
              <a:rPr lang="cs-CZ" sz="2400" dirty="0"/>
              <a:t>tedy, když je tvá dcera tak chytrá, ať přijde zítra ke mně, ale ať to není ani ve dne ani v noci, ani ustrojená ani nahá, ani pěšky ani </a:t>
            </a:r>
            <a:r>
              <a:rPr lang="cs-CZ" sz="2400" dirty="0" smtClean="0"/>
              <a:t>ve </a:t>
            </a:r>
            <a:r>
              <a:rPr lang="cs-CZ" sz="2400" dirty="0"/>
              <a:t>voze</a:t>
            </a:r>
            <a:r>
              <a:rPr lang="cs-CZ" sz="2400" dirty="0" smtClean="0"/>
              <a:t>.“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                                                                </a:t>
            </a:r>
            <a:r>
              <a:rPr lang="cs-CZ" sz="2400" dirty="0" smtClean="0">
                <a:solidFill>
                  <a:srgbClr val="FF0000"/>
                </a:solidFill>
              </a:rPr>
              <a:t>Chytrá horákyně </a:t>
            </a:r>
          </a:p>
          <a:p>
            <a:r>
              <a:rPr lang="cs-CZ" sz="2400" dirty="0" smtClean="0"/>
              <a:t>„</a:t>
            </a:r>
            <a:r>
              <a:rPr lang="cs-CZ" sz="2400" dirty="0" smtClean="0"/>
              <a:t>A </a:t>
            </a:r>
            <a:r>
              <a:rPr lang="cs-CZ" sz="2400" dirty="0"/>
              <a:t>kde zůstáváte</a:t>
            </a:r>
            <a:r>
              <a:rPr lang="cs-CZ" sz="2400" dirty="0" smtClean="0"/>
              <a:t>?“</a:t>
            </a:r>
            <a:endParaRPr lang="cs-CZ" sz="2400" dirty="0"/>
          </a:p>
          <a:p>
            <a:r>
              <a:rPr lang="cs-CZ" sz="2400" dirty="0" smtClean="0"/>
              <a:t>„Chyť </a:t>
            </a:r>
            <a:r>
              <a:rPr lang="cs-CZ" sz="2400" dirty="0"/>
              <a:t>se </a:t>
            </a:r>
            <a:r>
              <a:rPr lang="cs-CZ" sz="2400" dirty="0" smtClean="0"/>
              <a:t>mne </a:t>
            </a:r>
            <a:r>
              <a:rPr lang="cs-CZ" sz="2400" dirty="0"/>
              <a:t>kolem krku, já ti povím</a:t>
            </a:r>
            <a:r>
              <a:rPr lang="cs-CZ" sz="2400" dirty="0" smtClean="0"/>
              <a:t>.“</a:t>
            </a:r>
            <a:r>
              <a:rPr lang="cs-CZ" sz="2400" dirty="0"/>
              <a:t/>
            </a:r>
            <a:br>
              <a:rPr lang="cs-CZ" sz="2400" dirty="0"/>
            </a:br>
            <a:r>
              <a:rPr lang="cs-CZ" sz="2400" dirty="0"/>
              <a:t>Káča ho </a:t>
            </a:r>
            <a:r>
              <a:rPr lang="cs-CZ" sz="2400" dirty="0" smtClean="0"/>
              <a:t>chňapla, </a:t>
            </a:r>
            <a:r>
              <a:rPr lang="cs-CZ" sz="2400" dirty="0"/>
              <a:t>ale v tom okamžení se proměnil pán v čerta </a:t>
            </a:r>
            <a:r>
              <a:rPr lang="cs-CZ" sz="2400" dirty="0" smtClean="0"/>
              <a:t>       a </a:t>
            </a:r>
            <a:r>
              <a:rPr lang="cs-CZ" sz="2400" dirty="0"/>
              <a:t>letěl s ní rovnou k peklu. </a:t>
            </a:r>
          </a:p>
          <a:p>
            <a:r>
              <a:rPr lang="cs-CZ" sz="2400" dirty="0" smtClean="0"/>
              <a:t>                                                                     </a:t>
            </a:r>
            <a:r>
              <a:rPr lang="cs-CZ" sz="2400" dirty="0" smtClean="0">
                <a:solidFill>
                  <a:srgbClr val="FF0000"/>
                </a:solidFill>
              </a:rPr>
              <a:t>Čert </a:t>
            </a:r>
            <a:r>
              <a:rPr lang="cs-CZ" sz="2400" dirty="0">
                <a:solidFill>
                  <a:srgbClr val="FF0000"/>
                </a:solidFill>
              </a:rPr>
              <a:t>a </a:t>
            </a:r>
            <a:r>
              <a:rPr lang="cs-CZ" sz="2400" dirty="0" smtClean="0">
                <a:solidFill>
                  <a:srgbClr val="FF0000"/>
                </a:solidFill>
              </a:rPr>
              <a:t>Káča  </a:t>
            </a:r>
          </a:p>
          <a:p>
            <a:endParaRPr lang="cs-CZ" sz="2400" dirty="0" smtClean="0"/>
          </a:p>
          <a:p>
            <a:r>
              <a:rPr lang="cs-CZ" sz="2400" dirty="0" smtClean="0"/>
              <a:t>„ Pane, hledám sedmero bratrů v krkavce zakletých. Bratr tvůj povídal mi, že bys o nich věděti měl…“</a:t>
            </a:r>
          </a:p>
          <a:p>
            <a:endParaRPr lang="cs-CZ" sz="2400" dirty="0" smtClean="0">
              <a:solidFill>
                <a:srgbClr val="FF0000"/>
              </a:solidFill>
            </a:endParaRPr>
          </a:p>
          <a:p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                                                                Sedmero krkavců </a:t>
            </a:r>
            <a:endParaRPr lang="cs-CZ" sz="2400" dirty="0">
              <a:solidFill>
                <a:srgbClr val="FF0000"/>
              </a:solidFill>
            </a:endParaRPr>
          </a:p>
          <a:p>
            <a:endParaRPr lang="cs-CZ" sz="2400" dirty="0"/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/>
              <a:t/>
            </a:r>
            <a:br>
              <a:rPr lang="cs-CZ" sz="2400" dirty="0"/>
            </a:b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45687" y="346167"/>
            <a:ext cx="48061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Uhádni názvy pohádek podle úryvků.</a:t>
            </a:r>
          </a:p>
        </p:txBody>
      </p:sp>
    </p:spTree>
    <p:extLst>
      <p:ext uri="{BB962C8B-B14F-4D97-AF65-F5344CB8AC3E}">
        <p14:creationId xmlns:p14="http://schemas.microsoft.com/office/powerpoint/2010/main" val="2924658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68490" y="1088740"/>
            <a:ext cx="8173940" cy="180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/>
              <a:t>Použité zdroje:</a:t>
            </a:r>
          </a:p>
          <a:p>
            <a:endParaRPr lang="cs-CZ" sz="1400" dirty="0" smtClean="0"/>
          </a:p>
          <a:p>
            <a:r>
              <a:rPr lang="cs-CZ" sz="1200" dirty="0"/>
              <a:t>Wikipedia.cz: </a:t>
            </a:r>
            <a:r>
              <a:rPr lang="cs-CZ" sz="1200" b="1" dirty="0" err="1"/>
              <a:t>Soubor:Jan</a:t>
            </a:r>
            <a:r>
              <a:rPr lang="cs-CZ" sz="1200" b="1" dirty="0"/>
              <a:t> Vilímek - Božena Němcová.jpg </a:t>
            </a:r>
            <a:r>
              <a:rPr lang="cs-CZ" sz="1200" dirty="0"/>
              <a:t>[online]. [cit. </a:t>
            </a:r>
            <a:r>
              <a:rPr lang="cs-CZ" sz="1200" dirty="0" smtClean="0"/>
              <a:t>2013-06-01]. </a:t>
            </a:r>
            <a:r>
              <a:rPr lang="cs-CZ" sz="1200" dirty="0"/>
              <a:t>Dostupný pod licencí Public </a:t>
            </a:r>
            <a:r>
              <a:rPr lang="cs-CZ" sz="1200" dirty="0" err="1"/>
              <a:t>domain</a:t>
            </a:r>
            <a:r>
              <a:rPr lang="cs-CZ" sz="1200" dirty="0"/>
              <a:t> na WWW: </a:t>
            </a:r>
            <a:r>
              <a:rPr lang="cs-CZ" sz="1200" dirty="0" smtClean="0"/>
              <a:t>&lt; </a:t>
            </a:r>
            <a:r>
              <a:rPr lang="cs-CZ" sz="1200" dirty="0">
                <a:hlinkClick r:id="rId3"/>
              </a:rPr>
              <a:t>http://cs.wikipedia.org/wiki/Soubor:Jan_Vil%C3%ADmek_-_</a:t>
            </a:r>
            <a:r>
              <a:rPr lang="cs-CZ" sz="1200" dirty="0" smtClean="0">
                <a:hlinkClick r:id="rId3"/>
              </a:rPr>
              <a:t>Bo%C5%BEena_N%C4%9Bmcov%C3%A1.jpg</a:t>
            </a:r>
            <a:r>
              <a:rPr lang="cs-CZ" sz="1200" dirty="0" smtClean="0"/>
              <a:t>&gt;</a:t>
            </a:r>
            <a:endParaRPr lang="cs-CZ" sz="1200" dirty="0"/>
          </a:p>
          <a:p>
            <a:pPr lvl="0"/>
            <a:endParaRPr lang="cs-CZ" sz="1200" dirty="0" smtClean="0">
              <a:latin typeface="Arial" charset="0"/>
              <a:cs typeface="Arial" charset="0"/>
            </a:endParaRPr>
          </a:p>
          <a:p>
            <a:pPr lvl="0"/>
            <a:endParaRPr lang="cs-CZ" sz="1200" dirty="0" smtClean="0">
              <a:latin typeface="Arial" charset="0"/>
              <a:cs typeface="Arial" charset="0"/>
            </a:endParaRPr>
          </a:p>
          <a:p>
            <a:pPr lvl="0"/>
            <a:r>
              <a:rPr lang="cs-CZ" sz="1200" dirty="0" smtClean="0">
                <a:latin typeface="Arial" charset="0"/>
                <a:cs typeface="Arial" charset="0"/>
              </a:rPr>
              <a:t>Červenka, Jan</a:t>
            </a:r>
            <a:r>
              <a:rPr lang="cs-CZ" sz="1200" dirty="0">
                <a:latin typeface="Arial" charset="0"/>
                <a:cs typeface="Arial" charset="0"/>
              </a:rPr>
              <a:t>, Formánková</a:t>
            </a:r>
            <a:r>
              <a:rPr lang="cs-CZ" sz="1200" dirty="0" smtClean="0">
                <a:latin typeface="Arial" charset="0"/>
                <a:cs typeface="Arial" charset="0"/>
              </a:rPr>
              <a:t>, Věra</a:t>
            </a:r>
            <a:r>
              <a:rPr lang="cs-CZ" sz="1200" dirty="0">
                <a:latin typeface="Arial" charset="0"/>
                <a:cs typeface="Arial" charset="0"/>
              </a:rPr>
              <a:t>, </a:t>
            </a:r>
            <a:r>
              <a:rPr lang="cs-CZ" sz="1200" dirty="0" smtClean="0">
                <a:latin typeface="Arial" charset="0"/>
                <a:cs typeface="Arial" charset="0"/>
              </a:rPr>
              <a:t>Servítová, Jarmila</a:t>
            </a:r>
            <a:r>
              <a:rPr lang="cs-CZ" sz="1200" dirty="0">
                <a:latin typeface="Arial" charset="0"/>
                <a:cs typeface="Arial" charset="0"/>
              </a:rPr>
              <a:t>. Pohádky Boženy Němcové. 3. vyd. </a:t>
            </a:r>
            <a:r>
              <a:rPr lang="cs-CZ" sz="1200" smtClean="0">
                <a:latin typeface="Arial" charset="0"/>
                <a:cs typeface="Arial" charset="0"/>
              </a:rPr>
              <a:t>Praha</a:t>
            </a:r>
            <a:r>
              <a:rPr lang="cs-CZ" sz="1200" smtClean="0">
                <a:latin typeface="Arial" charset="0"/>
                <a:cs typeface="Arial" charset="0"/>
              </a:rPr>
              <a:t>:  </a:t>
            </a:r>
            <a:r>
              <a:rPr lang="cs-CZ" sz="1200" dirty="0">
                <a:latin typeface="Arial" charset="0"/>
                <a:cs typeface="Arial" charset="0"/>
              </a:rPr>
              <a:t>Albatros, 1979, 70</a:t>
            </a:r>
            <a:r>
              <a:rPr lang="cs-CZ" sz="1200">
                <a:latin typeface="Arial" charset="0"/>
                <a:cs typeface="Arial" charset="0"/>
              </a:rPr>
              <a:t>, </a:t>
            </a:r>
            <a:r>
              <a:rPr lang="cs-CZ" sz="1200" smtClean="0">
                <a:latin typeface="Arial" charset="0"/>
                <a:cs typeface="Arial" charset="0"/>
              </a:rPr>
              <a:t>84,186  </a:t>
            </a:r>
            <a:r>
              <a:rPr lang="cs-CZ" sz="1200" dirty="0">
                <a:latin typeface="Arial" charset="0"/>
                <a:cs typeface="Arial" charset="0"/>
              </a:rPr>
              <a:t>s</a:t>
            </a:r>
            <a:r>
              <a:rPr lang="cs-CZ" sz="1200" dirty="0" smtClean="0">
                <a:latin typeface="Arial" charset="0"/>
                <a:cs typeface="Arial" charset="0"/>
              </a:rPr>
              <a:t>. 13-136-KMČ-79 </a:t>
            </a:r>
            <a:r>
              <a:rPr lang="cs-CZ" sz="1200" dirty="0">
                <a:latin typeface="Arial" charset="0"/>
                <a:cs typeface="Arial" charset="0"/>
              </a:rPr>
              <a:t>14/42.</a:t>
            </a:r>
          </a:p>
          <a:p>
            <a:pPr lvl="0"/>
            <a:endParaRPr lang="cs-CZ" sz="1400" dirty="0">
              <a:latin typeface="Arial" charset="0"/>
              <a:cs typeface="Arial" charset="0"/>
            </a:endParaRPr>
          </a:p>
          <a:p>
            <a:endParaRPr lang="cs-CZ" sz="1400" dirty="0" smtClean="0"/>
          </a:p>
          <a:p>
            <a:r>
              <a:rPr lang="cs-CZ" sz="1200" dirty="0" smtClean="0"/>
              <a:t> 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2303729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1139</TotalTime>
  <Words>422</Words>
  <Application>Microsoft Office PowerPoint</Application>
  <PresentationFormat>Předvádění na obrazovce (4:3)</PresentationFormat>
  <Paragraphs>97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q98ew7</dc:creator>
  <cp:lastModifiedBy>q98ew7</cp:lastModifiedBy>
  <cp:revision>154</cp:revision>
  <dcterms:created xsi:type="dcterms:W3CDTF">2013-06-01T19:36:00Z</dcterms:created>
  <dcterms:modified xsi:type="dcterms:W3CDTF">2013-07-04T10:27:48Z</dcterms:modified>
  <cp:contentStatus>Konečný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