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92" r:id="rId1"/>
  </p:sldMasterIdLst>
  <p:notesMasterIdLst>
    <p:notesMasterId r:id="rId11"/>
  </p:notesMasterIdLst>
  <p:sldIdLst>
    <p:sldId id="268" r:id="rId2"/>
    <p:sldId id="260" r:id="rId3"/>
    <p:sldId id="269" r:id="rId4"/>
    <p:sldId id="270" r:id="rId5"/>
    <p:sldId id="259" r:id="rId6"/>
    <p:sldId id="271" r:id="rId7"/>
    <p:sldId id="272" r:id="rId8"/>
    <p:sldId id="273" r:id="rId9"/>
    <p:sldId id="27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64EE8C6E-C00D-4AFF-8DA6-DE8CB7514CFD}">
          <p14:sldIdLst>
            <p14:sldId id="268"/>
            <p14:sldId id="260"/>
            <p14:sldId id="269"/>
            <p14:sldId id="270"/>
            <p14:sldId id="259"/>
            <p14:sldId id="271"/>
            <p14:sldId id="272"/>
            <p14:sldId id="273"/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9" d="100"/>
          <a:sy n="119" d="100"/>
        </p:scale>
        <p:origin x="-76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6A4835-EAD9-4410-BC31-6FB7B606ABE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75511D-B12F-46E6-8FE3-B28743BEB4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18882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C734A-0800-4F59-9996-26E6C733B59A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7F97BB6-7512-4A68-B739-339960F6E6F7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F3B0E194-16E5-4EF1-989A-C15CBB238C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44254-38FD-4CB6-B67A-170C8C8EC495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AD85C-4D43-46A1-8E87-36C6814877BC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AFFB-A84E-4A98-A4BE-3A4CF4591D2F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04706-B925-4D7C-B927-59830F280C56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C32C8-5D99-46BC-9FEC-415DFD85CFBF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1977764-C8EB-48C6-8EED-316156E41952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DCE1E-60C2-4AB1-B698-9D662F9266D7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3EE53-6068-4AA3-BE34-23D7A9BB4408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0BAAB-02FC-4B4B-9FAF-F5316FCEAB4B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B106817-655F-443C-A813-C9AF0454E831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F3B0E194-16E5-4EF1-989A-C15CBB238C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093" r:id="rId1"/>
    <p:sldLayoutId id="2147484094" r:id="rId2"/>
    <p:sldLayoutId id="2147484095" r:id="rId3"/>
    <p:sldLayoutId id="2147484096" r:id="rId4"/>
    <p:sldLayoutId id="2147484097" r:id="rId5"/>
    <p:sldLayoutId id="2147484098" r:id="rId6"/>
    <p:sldLayoutId id="2147484099" r:id="rId7"/>
    <p:sldLayoutId id="2147484100" r:id="rId8"/>
    <p:sldLayoutId id="2147484101" r:id="rId9"/>
    <p:sldLayoutId id="2147484102" r:id="rId10"/>
    <p:sldLayoutId id="214748410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188" y="1484313"/>
            <a:ext cx="8137276" cy="45688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 školy: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Autor:</a:t>
            </a:r>
            <a:r>
              <a:rPr lang="cs-CZ" sz="2000" dirty="0" smtClean="0">
                <a:solidFill>
                  <a:schemeClr val="tx2"/>
                </a:solidFill>
              </a:rPr>
              <a:t>	Ing. Hana </a:t>
            </a:r>
            <a:r>
              <a:rPr lang="cs-CZ" sz="2000" dirty="0" err="1" smtClean="0">
                <a:solidFill>
                  <a:schemeClr val="tx2"/>
                </a:solidFill>
              </a:rPr>
              <a:t>Zmrhalová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Název: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VY_32_INOVACE_12_M8_mocniny</a:t>
            </a:r>
            <a:endParaRPr lang="cs-CZ" sz="16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Číslo projektu: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</a:rPr>
              <a:t>Výpočet délky úhlopříčky čtyřúhelníku a výšky rovnoramenného 	trojúhelníka – užití </a:t>
            </a:r>
            <a:r>
              <a:rPr lang="cs-CZ" sz="1600" smtClean="0">
                <a:solidFill>
                  <a:schemeClr val="tx2"/>
                </a:solidFill>
              </a:rPr>
              <a:t>Pythagorovy </a:t>
            </a:r>
            <a:r>
              <a:rPr lang="cs-CZ" sz="1600" smtClean="0">
                <a:solidFill>
                  <a:schemeClr val="tx2"/>
                </a:solidFill>
              </a:rPr>
              <a:t>věty</a:t>
            </a: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Prezentace, která slouží k výkladu a procvičování		</a:t>
            </a:r>
            <a:endParaRPr lang="cs-CZ" sz="20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Datum:</a:t>
            </a:r>
            <a:r>
              <a:rPr lang="cs-CZ" sz="2000" dirty="0" smtClean="0">
                <a:solidFill>
                  <a:schemeClr val="tx2"/>
                </a:solidFill>
              </a:rPr>
              <a:t>	11.11.2012	</a:t>
            </a:r>
          </a:p>
        </p:txBody>
      </p:sp>
      <p:pic>
        <p:nvPicPr>
          <p:cNvPr id="6147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750" y="333375"/>
            <a:ext cx="7272338" cy="1150938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4935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délník 21"/>
          <p:cNvSpPr/>
          <p:nvPr/>
        </p:nvSpPr>
        <p:spPr>
          <a:xfrm>
            <a:off x="395275" y="2276871"/>
            <a:ext cx="1931653" cy="195404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12878" y="1088678"/>
            <a:ext cx="4775146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3200" dirty="0" smtClean="0"/>
              <a:t>1) Čtverec ABCD, a = 8 cm</a:t>
            </a:r>
            <a:endParaRPr lang="cs-CZ" sz="3200" dirty="0"/>
          </a:p>
        </p:txBody>
      </p:sp>
      <p:sp>
        <p:nvSpPr>
          <p:cNvPr id="12" name="TextovéPole 4"/>
          <p:cNvSpPr txBox="1"/>
          <p:nvPr/>
        </p:nvSpPr>
        <p:spPr>
          <a:xfrm>
            <a:off x="60285" y="-23046"/>
            <a:ext cx="8931349" cy="107721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Výpočet délky úhlopříčky čtyřúhelníku a výšky rovnoramenného trojúhelníku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9512" y="4230921"/>
            <a:ext cx="4619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A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111965" y="4243497"/>
            <a:ext cx="4299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B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086317" y="1772816"/>
            <a:ext cx="4523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C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149055" y="1772816"/>
            <a:ext cx="4924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D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899592" y="2705219"/>
            <a:ext cx="4187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u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TextovéPole 20"/>
              <p:cNvSpPr txBox="1"/>
              <p:nvPr/>
            </p:nvSpPr>
            <p:spPr>
              <a:xfrm>
                <a:off x="3203848" y="1916832"/>
                <a:ext cx="4392488" cy="36433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/>
                  <a:t>u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= a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 </a:t>
                </a:r>
                <a:r>
                  <a:rPr lang="cs-CZ" sz="3200" dirty="0"/>
                  <a:t>+</a:t>
                </a:r>
                <a:r>
                  <a:rPr lang="cs-CZ" sz="3200" dirty="0" smtClean="0"/>
                  <a:t> </a:t>
                </a:r>
                <a:r>
                  <a:rPr lang="cs-CZ" sz="3200" dirty="0"/>
                  <a:t>a</a:t>
                </a:r>
                <a:r>
                  <a:rPr lang="cs-CZ" sz="3200" baseline="30000" dirty="0" smtClean="0"/>
                  <a:t>2</a:t>
                </a:r>
              </a:p>
              <a:p>
                <a:r>
                  <a:rPr lang="cs-CZ" sz="3200" dirty="0"/>
                  <a:t>u</a:t>
                </a:r>
                <a:r>
                  <a:rPr lang="cs-CZ" sz="3200" baseline="30000" dirty="0" smtClean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2 ∙ </a:t>
                </a:r>
                <a:r>
                  <a:rPr lang="cs-CZ" sz="3200" dirty="0"/>
                  <a:t>a</a:t>
                </a:r>
                <a:r>
                  <a:rPr lang="cs-CZ" sz="3200" baseline="30000" dirty="0" smtClean="0"/>
                  <a:t>2</a:t>
                </a:r>
                <a:endParaRPr lang="cs-CZ" sz="3200" baseline="30000" dirty="0"/>
              </a:p>
              <a:p>
                <a:r>
                  <a:rPr lang="cs-CZ" sz="3200" dirty="0"/>
                  <a:t>u</a:t>
                </a:r>
                <a:r>
                  <a:rPr lang="cs-CZ" sz="3200" baseline="30000" dirty="0" smtClean="0"/>
                  <a:t>2</a:t>
                </a:r>
                <a:r>
                  <a:rPr lang="cs-CZ" sz="3200" dirty="0"/>
                  <a:t>= 2 ∙ </a:t>
                </a:r>
                <a:r>
                  <a:rPr lang="cs-CZ" sz="3200" dirty="0" smtClean="0"/>
                  <a:t>8</a:t>
                </a:r>
                <a:r>
                  <a:rPr lang="cs-CZ" sz="3200" baseline="30000" dirty="0" smtClean="0"/>
                  <a:t>2</a:t>
                </a:r>
                <a:endParaRPr lang="cs-CZ" sz="3200" baseline="30000" dirty="0"/>
              </a:p>
              <a:p>
                <a:r>
                  <a:rPr lang="cs-CZ" sz="3200" dirty="0"/>
                  <a:t>u</a:t>
                </a:r>
                <a:r>
                  <a:rPr lang="cs-CZ" sz="3200" baseline="30000" dirty="0" smtClean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2 </a:t>
                </a:r>
                <a:r>
                  <a:rPr lang="cs-CZ" sz="3200" dirty="0"/>
                  <a:t>∙ </a:t>
                </a:r>
                <a:r>
                  <a:rPr lang="cs-CZ" sz="3200" dirty="0" smtClean="0"/>
                  <a:t>64	</a:t>
                </a:r>
              </a:p>
              <a:p>
                <a:r>
                  <a:rPr lang="cs-CZ" sz="3200" dirty="0"/>
                  <a:t>u</a:t>
                </a:r>
                <a:r>
                  <a:rPr lang="cs-CZ" sz="3200" baseline="30000" dirty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128	</a:t>
                </a:r>
              </a:p>
              <a:p>
                <a:r>
                  <a:rPr lang="cs-CZ" sz="3200" dirty="0"/>
                  <a:t>u</a:t>
                </a:r>
                <a:r>
                  <a:rPr lang="cs-CZ" sz="3200" dirty="0" smtClean="0"/>
                  <a:t>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 b="0" i="0" smtClean="0">
                            <a:latin typeface="Cambria Math"/>
                          </a:rPr>
                          <m:t>128</m:t>
                        </m:r>
                      </m:e>
                    </m:rad>
                  </m:oMath>
                </a14:m>
                <a:r>
                  <a:rPr lang="cs-CZ" sz="3200" baseline="30000" dirty="0" smtClean="0"/>
                  <a:t>		</a:t>
                </a:r>
              </a:p>
              <a:p>
                <a:r>
                  <a:rPr lang="cs-CZ" sz="3200" b="1" u="sng" dirty="0">
                    <a:latin typeface="Times New Roman" pitchFamily="18" charset="0"/>
                    <a:cs typeface="Times New Roman" pitchFamily="18" charset="0"/>
                  </a:rPr>
                  <a:t>u</a:t>
                </a:r>
                <a:r>
                  <a:rPr lang="cs-CZ" sz="3200" b="1" u="sng" dirty="0" smtClean="0">
                    <a:latin typeface="Times New Roman" pitchFamily="18" charset="0"/>
                    <a:cs typeface="Times New Roman" pitchFamily="18" charset="0"/>
                  </a:rPr>
                  <a:t> ≐ 11,3 cm</a:t>
                </a:r>
                <a:endParaRPr lang="cs-CZ" sz="3200" b="1" u="sng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1916832"/>
                <a:ext cx="4392488" cy="364337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3611" t="-2174" b="-28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23"/>
          <p:cNvCxnSpPr/>
          <p:nvPr/>
        </p:nvCxnSpPr>
        <p:spPr>
          <a:xfrm flipV="1">
            <a:off x="395276" y="2276871"/>
            <a:ext cx="1931652" cy="1954050"/>
          </a:xfrm>
          <a:prstGeom prst="line">
            <a:avLst/>
          </a:prstGeom>
          <a:effectLst>
            <a:softEdge rad="12700"/>
          </a:effectLst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5" name="Oblouk 24"/>
          <p:cNvSpPr/>
          <p:nvPr/>
        </p:nvSpPr>
        <p:spPr>
          <a:xfrm rot="16200000">
            <a:off x="1862392" y="3776689"/>
            <a:ext cx="900217" cy="908461"/>
          </a:xfrm>
          <a:prstGeom prst="arc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1998922" y="3861589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•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66721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500"/>
                            </p:stCondLst>
                            <p:childTnLst>
                              <p:par>
                                <p:cTn id="38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11" grpId="0" animBg="1"/>
      <p:bldP spid="12" grpId="0" animBg="1"/>
      <p:bldP spid="16" grpId="0"/>
      <p:bldP spid="17" grpId="0"/>
      <p:bldP spid="18" grpId="0"/>
      <p:bldP spid="19" grpId="0"/>
      <p:bldP spid="20" grpId="0"/>
      <p:bldP spid="25" grpId="0" animBg="1"/>
      <p:bldP spid="2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3</a:t>
            </a:fld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4598926" y="1399107"/>
                <a:ext cx="3600400" cy="26009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u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= 6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 </a:t>
                </a:r>
                <a:r>
                  <a:rPr lang="cs-CZ" sz="3200" dirty="0"/>
                  <a:t>+</a:t>
                </a:r>
                <a:r>
                  <a:rPr lang="cs-CZ" sz="3200" dirty="0" smtClean="0"/>
                  <a:t> </a:t>
                </a:r>
                <a:r>
                  <a:rPr lang="cs-CZ" sz="3200" dirty="0"/>
                  <a:t>3</a:t>
                </a:r>
                <a:r>
                  <a:rPr lang="cs-CZ" sz="3200" baseline="30000" dirty="0" smtClean="0"/>
                  <a:t>2</a:t>
                </a:r>
              </a:p>
              <a:p>
                <a:r>
                  <a:rPr lang="cs-CZ" sz="3200" dirty="0"/>
                  <a:t>u</a:t>
                </a:r>
                <a:r>
                  <a:rPr lang="cs-CZ" sz="3200" baseline="30000" dirty="0" smtClean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36 + 9</a:t>
                </a:r>
                <a:endParaRPr lang="cs-CZ" sz="3200" baseline="30000" dirty="0"/>
              </a:p>
              <a:p>
                <a:r>
                  <a:rPr lang="cs-CZ" sz="3200" dirty="0"/>
                  <a:t>u</a:t>
                </a:r>
                <a:r>
                  <a:rPr lang="cs-CZ" sz="3200" baseline="30000" dirty="0" smtClean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45	</a:t>
                </a:r>
              </a:p>
              <a:p>
                <a:r>
                  <a:rPr lang="cs-CZ" sz="3200" dirty="0"/>
                  <a:t>u</a:t>
                </a:r>
                <a:r>
                  <a:rPr lang="cs-CZ" sz="3200" dirty="0" smtClean="0"/>
                  <a:t>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latin typeface="Cambria Math"/>
                          </a:rPr>
                          <m:t>45</m:t>
                        </m:r>
                      </m:e>
                    </m:rad>
                  </m:oMath>
                </a14:m>
                <a:r>
                  <a:rPr lang="cs-CZ" sz="3200" baseline="30000" dirty="0" smtClean="0"/>
                  <a:t>		</a:t>
                </a:r>
              </a:p>
              <a:p>
                <a:r>
                  <a:rPr lang="cs-CZ" sz="3200" b="1" u="sng" dirty="0">
                    <a:latin typeface="Times New Roman" pitchFamily="18" charset="0"/>
                    <a:cs typeface="Times New Roman" pitchFamily="18" charset="0"/>
                  </a:rPr>
                  <a:t>u</a:t>
                </a:r>
                <a:r>
                  <a:rPr lang="cs-CZ" sz="3200" b="1" u="sng" dirty="0" smtClean="0">
                    <a:latin typeface="Times New Roman" pitchFamily="18" charset="0"/>
                    <a:cs typeface="Times New Roman" pitchFamily="18" charset="0"/>
                  </a:rPr>
                  <a:t> = 6,7 dm</a:t>
                </a:r>
                <a:endParaRPr lang="cs-CZ" sz="3200" b="1" u="sng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98926" y="1399107"/>
                <a:ext cx="3600400" cy="260096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4230" t="-3052" b="-70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Rectangle 10"/>
          <p:cNvSpPr/>
          <p:nvPr/>
        </p:nvSpPr>
        <p:spPr>
          <a:xfrm>
            <a:off x="395536" y="332656"/>
            <a:ext cx="8424936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3200" dirty="0"/>
              <a:t>2</a:t>
            </a:r>
            <a:r>
              <a:rPr lang="cs-CZ" sz="3200" dirty="0" smtClean="0"/>
              <a:t>) Obdélník KLMN: /KL/ = 6 dm, /LM/ = 3 dm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3991566"/>
            <a:ext cx="4555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07904" y="4005064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85462" y="1086657"/>
            <a:ext cx="5565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6550" y="1086658"/>
            <a:ext cx="4924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306550" y="1671432"/>
            <a:ext cx="3607500" cy="232013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 flipV="1">
            <a:off x="306550" y="1671433"/>
            <a:ext cx="3607500" cy="2320133"/>
          </a:xfrm>
          <a:prstGeom prst="line">
            <a:avLst/>
          </a:prstGeom>
          <a:effectLst>
            <a:softEdge rad="12700"/>
          </a:effectLst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7" name="Oblouk 16"/>
          <p:cNvSpPr/>
          <p:nvPr/>
        </p:nvSpPr>
        <p:spPr>
          <a:xfrm rot="16200000">
            <a:off x="3463941" y="3545844"/>
            <a:ext cx="900217" cy="908461"/>
          </a:xfrm>
          <a:prstGeom prst="arc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600471" y="3630744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•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468974" y="2407203"/>
            <a:ext cx="4187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u</a:t>
            </a:r>
          </a:p>
        </p:txBody>
      </p:sp>
    </p:spTree>
    <p:extLst>
      <p:ext uri="{BB962C8B-B14F-4D97-AF65-F5344CB8AC3E}">
        <p14:creationId xmlns:p14="http://schemas.microsoft.com/office/powerpoint/2010/main" xmlns="" val="3984288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0"/>
                            </p:stCondLst>
                            <p:childTnLst>
                              <p:par>
                                <p:cTn id="44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6000"/>
                            </p:stCondLst>
                            <p:childTnLst>
                              <p:par>
                                <p:cTn id="50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700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8000"/>
                            </p:stCondLst>
                            <p:childTnLst>
                              <p:par>
                                <p:cTn id="62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  <p:bldP spid="12" grpId="0"/>
      <p:bldP spid="13" grpId="0"/>
      <p:bldP spid="14" grpId="0"/>
      <p:bldP spid="4" grpId="0" animBg="1"/>
      <p:bldP spid="17" grpId="0" animBg="1"/>
      <p:bldP spid="18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10" name="Rectangle 10"/>
          <p:cNvSpPr/>
          <p:nvPr/>
        </p:nvSpPr>
        <p:spPr>
          <a:xfrm>
            <a:off x="179512" y="260648"/>
            <a:ext cx="7992888" cy="107721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3200" dirty="0"/>
              <a:t>3</a:t>
            </a:r>
            <a:r>
              <a:rPr lang="cs-CZ" sz="3200" dirty="0" smtClean="0"/>
              <a:t>) Vypočítej délku strany kosočtverce ABCD s délkou úhlopříček e = 16 cm , f = 12 cm</a:t>
            </a:r>
            <a:endParaRPr lang="cs-CZ" sz="3200" dirty="0"/>
          </a:p>
        </p:txBody>
      </p:sp>
      <p:sp>
        <p:nvSpPr>
          <p:cNvPr id="45" name="Pravoúhlý trojúhelník 44"/>
          <p:cNvSpPr>
            <a:spLocks noChangeAspect="1"/>
          </p:cNvSpPr>
          <p:nvPr/>
        </p:nvSpPr>
        <p:spPr>
          <a:xfrm rot="8507941">
            <a:off x="582854" y="3281366"/>
            <a:ext cx="1663200" cy="1345480"/>
          </a:xfrm>
          <a:prstGeom prst="rtTriangle">
            <a:avLst/>
          </a:prstGeom>
          <a:gradFill flip="none" rotWithShape="1">
            <a:gsLst>
              <a:gs pos="0">
                <a:schemeClr val="lt1">
                  <a:shade val="30000"/>
                  <a:satMod val="115000"/>
                </a:schemeClr>
              </a:gs>
              <a:gs pos="50000">
                <a:schemeClr val="lt1">
                  <a:shade val="67500"/>
                  <a:satMod val="115000"/>
                </a:schemeClr>
              </a:gs>
              <a:gs pos="100000">
                <a:schemeClr val="lt1"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ravoúhlý trojúhelník 45"/>
          <p:cNvSpPr>
            <a:spLocks noChangeAspect="1"/>
          </p:cNvSpPr>
          <p:nvPr/>
        </p:nvSpPr>
        <p:spPr>
          <a:xfrm rot="19301256">
            <a:off x="1097319" y="1268846"/>
            <a:ext cx="1663200" cy="1262729"/>
          </a:xfrm>
          <a:prstGeom prst="rtTriangle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Pravoúhlý trojúhelník 49"/>
          <p:cNvSpPr>
            <a:spLocks noChangeAspect="1"/>
          </p:cNvSpPr>
          <p:nvPr/>
        </p:nvSpPr>
        <p:spPr>
          <a:xfrm rot="3098112">
            <a:off x="2077655" y="2080094"/>
            <a:ext cx="1294799" cy="1663200"/>
          </a:xfrm>
          <a:prstGeom prst="rtTriangl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Pravoúhlý trojúhelník 55"/>
          <p:cNvSpPr>
            <a:spLocks noChangeAspect="1"/>
          </p:cNvSpPr>
          <p:nvPr/>
        </p:nvSpPr>
        <p:spPr>
          <a:xfrm rot="13912000">
            <a:off x="-52797" y="2083532"/>
            <a:ext cx="1291412" cy="1685149"/>
          </a:xfrm>
          <a:prstGeom prst="rtTriangle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TextovéPole 56"/>
          <p:cNvSpPr txBox="1"/>
          <p:nvPr/>
        </p:nvSpPr>
        <p:spPr>
          <a:xfrm>
            <a:off x="136230" y="4065926"/>
            <a:ext cx="4619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A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2295128" y="4086249"/>
            <a:ext cx="4299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B</a:t>
            </a:r>
          </a:p>
        </p:txBody>
      </p:sp>
      <p:sp>
        <p:nvSpPr>
          <p:cNvPr id="59" name="TextovéPole 58"/>
          <p:cNvSpPr txBox="1"/>
          <p:nvPr/>
        </p:nvSpPr>
        <p:spPr>
          <a:xfrm>
            <a:off x="2919568" y="1337866"/>
            <a:ext cx="4523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C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529938" y="1315435"/>
            <a:ext cx="4924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D</a:t>
            </a:r>
          </a:p>
        </p:txBody>
      </p:sp>
      <p:sp>
        <p:nvSpPr>
          <p:cNvPr id="65" name="TextovéPole 64"/>
          <p:cNvSpPr txBox="1"/>
          <p:nvPr/>
        </p:nvSpPr>
        <p:spPr>
          <a:xfrm>
            <a:off x="1496322" y="2376727"/>
            <a:ext cx="3161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S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478725" y="2993211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•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961602" y="2793156"/>
            <a:ext cx="3080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chemeClr val="bg1"/>
                </a:solidFill>
              </a:rPr>
              <a:t>e</a:t>
            </a:r>
          </a:p>
        </p:txBody>
      </p:sp>
      <p:sp>
        <p:nvSpPr>
          <p:cNvPr id="69" name="TextovéPole 68"/>
          <p:cNvSpPr txBox="1"/>
          <p:nvPr/>
        </p:nvSpPr>
        <p:spPr>
          <a:xfrm>
            <a:off x="2030312" y="2955565"/>
            <a:ext cx="2648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chemeClr val="bg1"/>
                </a:solidFill>
              </a:rPr>
              <a:t>f</a:t>
            </a:r>
          </a:p>
        </p:txBody>
      </p:sp>
      <p:sp>
        <p:nvSpPr>
          <p:cNvPr id="70" name="Rectangle 10"/>
          <p:cNvSpPr/>
          <p:nvPr/>
        </p:nvSpPr>
        <p:spPr>
          <a:xfrm>
            <a:off x="262678" y="4975402"/>
            <a:ext cx="8485786" cy="1077218"/>
          </a:xfrm>
          <a:prstGeom prst="rect">
            <a:avLst/>
          </a:prstGeom>
          <a:blipFill dpi="0" rotWithShape="1">
            <a:blip r:embed="rId2" cstate="print">
              <a:alphaModFix amt="0"/>
              <a:duotone>
                <a:schemeClr val="accent2">
                  <a:shade val="40000"/>
                </a:schemeClr>
                <a:schemeClr val="accent2">
                  <a:tint val="42000"/>
                </a:schemeClr>
              </a:duotone>
            </a:blip>
            <a:srcRect/>
            <a:tile tx="0" ty="0" sx="40000" sy="40000" flip="none" algn="tl"/>
          </a:blip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3200" dirty="0" smtClean="0"/>
              <a:t>Úhlopříčky kosočtverce jsou na sebe kolmé a vzájemně se půlí !</a:t>
            </a:r>
            <a:endParaRPr lang="cs-CZ" sz="3200" dirty="0"/>
          </a:p>
        </p:txBody>
      </p:sp>
      <p:sp>
        <p:nvSpPr>
          <p:cNvPr id="71" name="Oblouk 70"/>
          <p:cNvSpPr/>
          <p:nvPr/>
        </p:nvSpPr>
        <p:spPr>
          <a:xfrm rot="8232512">
            <a:off x="1157018" y="2471875"/>
            <a:ext cx="900217" cy="908461"/>
          </a:xfrm>
          <a:prstGeom prst="arc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1882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9000"/>
                            </p:stCondLst>
                            <p:childTnLst>
                              <p:par>
                                <p:cTn id="3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9500"/>
                            </p:stCondLst>
                            <p:childTnLst>
                              <p:par>
                                <p:cTn id="75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6" presetClass="entr" presetSubtype="16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1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3500"/>
                            </p:stCondLst>
                            <p:childTnLst>
                              <p:par>
                                <p:cTn id="83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45" grpId="0" animBg="1"/>
      <p:bldP spid="46" grpId="0" animBg="1"/>
      <p:bldP spid="50" grpId="0" animBg="1"/>
      <p:bldP spid="56" grpId="0" animBg="1"/>
      <p:bldP spid="57" grpId="0"/>
      <p:bldP spid="58" grpId="0"/>
      <p:bldP spid="59" grpId="0"/>
      <p:bldP spid="60" grpId="0"/>
      <p:bldP spid="65" grpId="0"/>
      <p:bldP spid="24" grpId="0"/>
      <p:bldP spid="68" grpId="0"/>
      <p:bldP spid="69" grpId="0"/>
      <p:bldP spid="70" grpId="0" animBg="1"/>
      <p:bldP spid="7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63539" y="2644586"/>
            <a:ext cx="4619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96493" y="2640636"/>
            <a:ext cx="4299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36955" y="548680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S</a:t>
            </a:r>
          </a:p>
        </p:txBody>
      </p:sp>
      <p:sp>
        <p:nvSpPr>
          <p:cNvPr id="2" name="Šipka nahoru 1"/>
          <p:cNvSpPr/>
          <p:nvPr/>
        </p:nvSpPr>
        <p:spPr>
          <a:xfrm>
            <a:off x="1981342" y="2640636"/>
            <a:ext cx="288032" cy="576064"/>
          </a:xfrm>
          <a:prstGeom prst="up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4"/>
          <p:cNvSpPr txBox="1"/>
          <p:nvPr/>
        </p:nvSpPr>
        <p:spPr>
          <a:xfrm>
            <a:off x="1270783" y="3356992"/>
            <a:ext cx="1709149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přepona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96133" y="1268760"/>
            <a:ext cx="10418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8 cm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181530" y="1268759"/>
            <a:ext cx="10450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6 cm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4716016" y="2928668"/>
                <a:ext cx="3600400" cy="26009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a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= </a:t>
                </a:r>
                <a:r>
                  <a:rPr lang="cs-CZ" sz="3200" dirty="0"/>
                  <a:t>8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 </a:t>
                </a:r>
                <a:r>
                  <a:rPr lang="cs-CZ" sz="3200" dirty="0"/>
                  <a:t>+</a:t>
                </a:r>
                <a:r>
                  <a:rPr lang="cs-CZ" sz="3200" dirty="0" smtClean="0"/>
                  <a:t> 6</a:t>
                </a:r>
                <a:r>
                  <a:rPr lang="cs-CZ" sz="3200" baseline="30000" dirty="0" smtClean="0"/>
                  <a:t>2</a:t>
                </a:r>
              </a:p>
              <a:p>
                <a:r>
                  <a:rPr lang="cs-CZ" sz="3200" dirty="0"/>
                  <a:t>a</a:t>
                </a:r>
                <a:r>
                  <a:rPr lang="cs-CZ" sz="3200" baseline="30000" dirty="0" smtClean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64 + 36</a:t>
                </a:r>
                <a:endParaRPr lang="cs-CZ" sz="3200" baseline="30000" dirty="0"/>
              </a:p>
              <a:p>
                <a:r>
                  <a:rPr lang="cs-CZ" sz="3200" dirty="0"/>
                  <a:t>a</a:t>
                </a:r>
                <a:r>
                  <a:rPr lang="cs-CZ" sz="3200" baseline="30000" dirty="0" smtClean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100	</a:t>
                </a:r>
              </a:p>
              <a:p>
                <a:r>
                  <a:rPr lang="cs-CZ" sz="3200" dirty="0" smtClean="0"/>
                  <a:t>a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latin typeface="Cambria Math"/>
                          </a:rPr>
                          <m:t>100</m:t>
                        </m:r>
                      </m:e>
                    </m:rad>
                  </m:oMath>
                </a14:m>
                <a:r>
                  <a:rPr lang="cs-CZ" sz="3200" baseline="30000" dirty="0" smtClean="0"/>
                  <a:t>		</a:t>
                </a:r>
              </a:p>
              <a:p>
                <a:r>
                  <a:rPr lang="cs-CZ" sz="3200" b="1" u="sng" dirty="0" smtClean="0">
                    <a:latin typeface="Times New Roman" pitchFamily="18" charset="0"/>
                    <a:cs typeface="Times New Roman" pitchFamily="18" charset="0"/>
                  </a:rPr>
                  <a:t>a = 10 cm</a:t>
                </a:r>
                <a:endParaRPr lang="cs-CZ" sz="3200" b="1" u="sng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2928668"/>
                <a:ext cx="3600400" cy="260096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4407" t="-3044"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Pravoúhlý trojúhelník 20"/>
          <p:cNvSpPr>
            <a:spLocks noChangeAspect="1"/>
          </p:cNvSpPr>
          <p:nvPr/>
        </p:nvSpPr>
        <p:spPr>
          <a:xfrm rot="8507941">
            <a:off x="1203292" y="1613006"/>
            <a:ext cx="2052596" cy="1633235"/>
          </a:xfrm>
          <a:prstGeom prst="rtTriangle">
            <a:avLst/>
          </a:prstGeom>
          <a:gradFill flip="none" rotWithShape="1">
            <a:gsLst>
              <a:gs pos="0">
                <a:schemeClr val="lt1">
                  <a:shade val="30000"/>
                  <a:satMod val="115000"/>
                </a:schemeClr>
              </a:gs>
              <a:gs pos="50000">
                <a:schemeClr val="lt1">
                  <a:shade val="67500"/>
                  <a:satMod val="115000"/>
                </a:schemeClr>
              </a:gs>
              <a:gs pos="100000">
                <a:schemeClr val="lt1"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 rot="8232512">
            <a:off x="2042855" y="672638"/>
            <a:ext cx="900217" cy="908461"/>
          </a:xfrm>
          <a:prstGeom prst="arc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2377483" y="1191814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•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833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500"/>
                            </p:stCondLst>
                            <p:childTnLst>
                              <p:par>
                                <p:cTn id="3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000"/>
                            </p:stCondLst>
                            <p:childTnLst>
                              <p:par>
                                <p:cTn id="3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500"/>
                            </p:stCondLst>
                            <p:childTnLst>
                              <p:par>
                                <p:cTn id="4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7000"/>
                            </p:stCondLst>
                            <p:childTnLst>
                              <p:par>
                                <p:cTn id="5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7500"/>
                            </p:stCondLst>
                            <p:childTnLst>
                              <p:par>
                                <p:cTn id="5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8500"/>
                            </p:stCondLst>
                            <p:childTnLst>
                              <p:par>
                                <p:cTn id="6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2" grpId="0" animBg="1"/>
      <p:bldP spid="17" grpId="0" animBg="1"/>
      <p:bldP spid="18" grpId="0"/>
      <p:bldP spid="19" grpId="0"/>
      <p:bldP spid="21" grpId="0" animBg="1"/>
      <p:bldP spid="5" grpId="0" animBg="1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Pravoúhlý trojúhelník 5"/>
          <p:cNvSpPr/>
          <p:nvPr/>
        </p:nvSpPr>
        <p:spPr>
          <a:xfrm>
            <a:off x="693531" y="4005064"/>
            <a:ext cx="1368152" cy="1728192"/>
          </a:xfrm>
          <a:prstGeom prst="rt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ectangle 10"/>
          <p:cNvSpPr/>
          <p:nvPr/>
        </p:nvSpPr>
        <p:spPr>
          <a:xfrm>
            <a:off x="0" y="44624"/>
            <a:ext cx="5375987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3200" dirty="0" smtClean="0"/>
              <a:t>4) Rovnoramenný trojúhelník</a:t>
            </a:r>
            <a:endParaRPr lang="cs-CZ" sz="3200" dirty="0"/>
          </a:p>
        </p:txBody>
      </p:sp>
      <p:sp>
        <p:nvSpPr>
          <p:cNvPr id="2" name="Rovnoramenný trojúhelník 1"/>
          <p:cNvSpPr/>
          <p:nvPr/>
        </p:nvSpPr>
        <p:spPr>
          <a:xfrm>
            <a:off x="467544" y="836712"/>
            <a:ext cx="2016224" cy="2160240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>
            <a:stCxn id="2" idx="3"/>
            <a:endCxn id="2" idx="0"/>
          </p:cNvCxnSpPr>
          <p:nvPr/>
        </p:nvCxnSpPr>
        <p:spPr>
          <a:xfrm flipV="1">
            <a:off x="1475656" y="836712"/>
            <a:ext cx="0" cy="21602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Pravá složená závorka 15"/>
          <p:cNvSpPr/>
          <p:nvPr/>
        </p:nvSpPr>
        <p:spPr>
          <a:xfrm rot="5400000">
            <a:off x="1713173" y="2759435"/>
            <a:ext cx="533078" cy="1008112"/>
          </a:xfrm>
          <a:prstGeom prst="rightBrace">
            <a:avLst>
              <a:gd name="adj1" fmla="val 8333"/>
              <a:gd name="adj2" fmla="val 50908"/>
            </a:avLst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569839" y="3586320"/>
            <a:ext cx="3235822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½ strany c = 5cm 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36551" y="2936447"/>
            <a:ext cx="4619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A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2483768" y="2816263"/>
            <a:ext cx="4299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B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1609315" y="629399"/>
            <a:ext cx="4523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C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123027" y="1988840"/>
            <a:ext cx="3080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v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165400" y="3001545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956771" y="5589240"/>
            <a:ext cx="4299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B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382667" y="5589240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92523" y="3530030"/>
            <a:ext cx="4523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C</a:t>
            </a:r>
          </a:p>
        </p:txBody>
      </p:sp>
      <p:sp>
        <p:nvSpPr>
          <p:cNvPr id="28" name="Šipka nahoru 27"/>
          <p:cNvSpPr/>
          <p:nvPr/>
        </p:nvSpPr>
        <p:spPr>
          <a:xfrm rot="16200000">
            <a:off x="1823102" y="4581128"/>
            <a:ext cx="288032" cy="576064"/>
          </a:xfrm>
          <a:prstGeom prst="up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4"/>
          <p:cNvSpPr txBox="1"/>
          <p:nvPr/>
        </p:nvSpPr>
        <p:spPr>
          <a:xfrm>
            <a:off x="2386697" y="4577764"/>
            <a:ext cx="1709149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přepona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71899" y="4670096"/>
            <a:ext cx="3080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</a:t>
            </a:r>
            <a:endParaRPr lang="cs-CZ" sz="2000" dirty="0"/>
          </a:p>
        </p:txBody>
      </p:sp>
      <p:sp>
        <p:nvSpPr>
          <p:cNvPr id="31" name="TextovéPole 4"/>
          <p:cNvSpPr txBox="1"/>
          <p:nvPr/>
        </p:nvSpPr>
        <p:spPr>
          <a:xfrm>
            <a:off x="508155" y="6174015"/>
            <a:ext cx="1709149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odvěsny</a:t>
            </a:r>
            <a:endParaRPr lang="cs-CZ" sz="3200" dirty="0"/>
          </a:p>
        </p:txBody>
      </p:sp>
      <p:sp>
        <p:nvSpPr>
          <p:cNvPr id="32" name="Šipka nahoru 31"/>
          <p:cNvSpPr/>
          <p:nvPr/>
        </p:nvSpPr>
        <p:spPr>
          <a:xfrm>
            <a:off x="1187624" y="5805264"/>
            <a:ext cx="288032" cy="333233"/>
          </a:xfrm>
          <a:prstGeom prst="up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hnutá šipka 32"/>
          <p:cNvSpPr/>
          <p:nvPr/>
        </p:nvSpPr>
        <p:spPr>
          <a:xfrm rot="20539424">
            <a:off x="182062" y="5205479"/>
            <a:ext cx="428386" cy="936104"/>
          </a:xfrm>
          <a:prstGeom prst="ben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4" name="TextovéPole 33"/>
              <p:cNvSpPr txBox="1"/>
              <p:nvPr/>
            </p:nvSpPr>
            <p:spPr>
              <a:xfrm>
                <a:off x="5148064" y="3769722"/>
                <a:ext cx="3600400" cy="26009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v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= 15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 -  </a:t>
                </a:r>
                <a:r>
                  <a:rPr lang="cs-CZ" sz="3200" dirty="0"/>
                  <a:t>5</a:t>
                </a:r>
                <a:r>
                  <a:rPr lang="cs-CZ" sz="3200" baseline="30000" dirty="0" smtClean="0"/>
                  <a:t>2</a:t>
                </a:r>
              </a:p>
              <a:p>
                <a:r>
                  <a:rPr lang="cs-CZ" sz="3200" dirty="0"/>
                  <a:t>v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= 225 </a:t>
                </a:r>
                <a:r>
                  <a:rPr lang="cs-CZ" sz="3200" dirty="0"/>
                  <a:t>-</a:t>
                </a:r>
                <a:r>
                  <a:rPr lang="cs-CZ" sz="3200" dirty="0" smtClean="0"/>
                  <a:t> 25</a:t>
                </a:r>
                <a:endParaRPr lang="cs-CZ" sz="3200" baseline="30000" dirty="0"/>
              </a:p>
              <a:p>
                <a:r>
                  <a:rPr lang="cs-CZ" sz="3200" dirty="0"/>
                  <a:t>v</a:t>
                </a:r>
                <a:r>
                  <a:rPr lang="cs-CZ" sz="3200" baseline="30000" dirty="0" smtClean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200	</a:t>
                </a:r>
              </a:p>
              <a:p>
                <a:r>
                  <a:rPr lang="cs-CZ" sz="3200" dirty="0"/>
                  <a:t>v</a:t>
                </a:r>
                <a:r>
                  <a:rPr lang="cs-CZ" sz="3200" dirty="0" smtClean="0"/>
                  <a:t>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latin typeface="Cambria Math"/>
                          </a:rPr>
                          <m:t>200</m:t>
                        </m:r>
                      </m:e>
                    </m:rad>
                  </m:oMath>
                </a14:m>
                <a:r>
                  <a:rPr lang="cs-CZ" sz="3200" baseline="30000" dirty="0" smtClean="0"/>
                  <a:t>		</a:t>
                </a:r>
              </a:p>
              <a:p>
                <a:r>
                  <a:rPr lang="cs-CZ" sz="3200" b="1" u="sng" dirty="0">
                    <a:latin typeface="Times New Roman" pitchFamily="18" charset="0"/>
                    <a:cs typeface="Times New Roman" pitchFamily="18" charset="0"/>
                  </a:rPr>
                  <a:t>v</a:t>
                </a:r>
                <a:r>
                  <a:rPr lang="cs-CZ" sz="3200" b="1" u="sng" dirty="0" smtClean="0">
                    <a:latin typeface="Times New Roman" pitchFamily="18" charset="0"/>
                    <a:cs typeface="Times New Roman" pitchFamily="18" charset="0"/>
                  </a:rPr>
                  <a:t> = 14,1 cm</a:t>
                </a:r>
                <a:endParaRPr lang="cs-CZ" sz="3200" b="1" u="sng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3769722"/>
                <a:ext cx="3600400" cy="260096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4230" t="-3044"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Oblouk 34"/>
          <p:cNvSpPr/>
          <p:nvPr/>
        </p:nvSpPr>
        <p:spPr>
          <a:xfrm rot="21035358">
            <a:off x="1093251" y="2610374"/>
            <a:ext cx="900217" cy="908461"/>
          </a:xfrm>
          <a:prstGeom prst="arc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louk 35"/>
          <p:cNvSpPr/>
          <p:nvPr/>
        </p:nvSpPr>
        <p:spPr>
          <a:xfrm rot="371964">
            <a:off x="202172" y="5230111"/>
            <a:ext cx="900217" cy="908461"/>
          </a:xfrm>
          <a:prstGeom prst="arc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1543359" y="2627620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•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42455" y="5333631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•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923928" y="739387"/>
            <a:ext cx="3755131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/AB/ = c = základna</a:t>
            </a:r>
          </a:p>
          <a:p>
            <a:r>
              <a:rPr lang="cs-CZ" sz="3200" dirty="0" smtClean="0"/>
              <a:t>/AC/ = /BC/ ramena</a:t>
            </a:r>
          </a:p>
          <a:p>
            <a:endParaRPr lang="cs-CZ" sz="3200" dirty="0"/>
          </a:p>
          <a:p>
            <a:r>
              <a:rPr lang="cs-CZ" sz="3200" dirty="0" smtClean="0"/>
              <a:t>/AB/ = 10 cm</a:t>
            </a:r>
          </a:p>
          <a:p>
            <a:r>
              <a:rPr lang="cs-CZ" sz="3200" dirty="0" smtClean="0"/>
              <a:t>/BC/ = /AC/ = 15 cm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711328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0"/>
                            </p:stCondLst>
                            <p:childTnLst>
                              <p:par>
                                <p:cTn id="3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500"/>
                            </p:stCondLst>
                            <p:childTnLst>
                              <p:par>
                                <p:cTn id="65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8000"/>
                            </p:stCondLst>
                            <p:childTnLst>
                              <p:par>
                                <p:cTn id="71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0"/>
                            </p:stCondLst>
                            <p:childTnLst>
                              <p:par>
                                <p:cTn id="77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2000"/>
                            </p:stCondLst>
                            <p:childTnLst>
                              <p:par>
                                <p:cTn id="83" presetID="5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4000"/>
                            </p:stCondLst>
                            <p:childTnLst>
                              <p:par>
                                <p:cTn id="89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7000"/>
                            </p:stCondLst>
                            <p:childTnLst>
                              <p:par>
                                <p:cTn id="9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8000"/>
                            </p:stCondLst>
                            <p:childTnLst>
                              <p:par>
                                <p:cTn id="101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20000"/>
                            </p:stCondLst>
                            <p:childTnLst>
                              <p:par>
                                <p:cTn id="10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21000"/>
                            </p:stCondLst>
                            <p:childTnLst>
                              <p:par>
                                <p:cTn id="11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22000"/>
                            </p:stCondLst>
                            <p:childTnLst>
                              <p:par>
                                <p:cTn id="12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22500"/>
                            </p:stCondLst>
                            <p:childTnLst>
                              <p:par>
                                <p:cTn id="14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24500"/>
                            </p:stCondLst>
                            <p:childTnLst>
                              <p:par>
                                <p:cTn id="14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25500"/>
                            </p:stCondLst>
                            <p:childTnLst>
                              <p:par>
                                <p:cTn id="15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27500"/>
                            </p:stCondLst>
                            <p:childTnLst>
                              <p:par>
                                <p:cTn id="16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4" grpId="0" animBg="1"/>
      <p:bldP spid="2" grpId="0" animBg="1"/>
      <p:bldP spid="16" grpId="0" animBg="1"/>
      <p:bldP spid="17" grpId="0" animBg="1"/>
      <p:bldP spid="18" grpId="0"/>
      <p:bldP spid="19" grpId="0"/>
      <p:bldP spid="20" grpId="0"/>
      <p:bldP spid="21" grpId="0"/>
      <p:bldP spid="23" grpId="0"/>
      <p:bldP spid="24" grpId="0"/>
      <p:bldP spid="25" grpId="0"/>
      <p:bldP spid="27" grpId="0"/>
      <p:bldP spid="28" grpId="0" animBg="1"/>
      <p:bldP spid="29" grpId="0" animBg="1"/>
      <p:bldP spid="30" grpId="0"/>
      <p:bldP spid="31" grpId="0" animBg="1"/>
      <p:bldP spid="32" grpId="0" animBg="1"/>
      <p:bldP spid="33" grpId="0" animBg="1"/>
      <p:bldP spid="35" grpId="0" animBg="1"/>
      <p:bldP spid="36" grpId="0" animBg="1"/>
      <p:bldP spid="37" grpId="0"/>
      <p:bldP spid="3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Rectangle 10"/>
          <p:cNvSpPr/>
          <p:nvPr/>
        </p:nvSpPr>
        <p:spPr>
          <a:xfrm>
            <a:off x="0" y="44624"/>
            <a:ext cx="8964488" cy="107721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3200" dirty="0"/>
              <a:t>5</a:t>
            </a:r>
            <a:r>
              <a:rPr lang="cs-CZ" sz="3200" dirty="0" smtClean="0"/>
              <a:t>) Jak vysoko dosáhne žebřík dlouhý 8m , opřený o zeď , je-li jeho spodní konec 2m od zdi?</a:t>
            </a:r>
            <a:endParaRPr lang="cs-CZ" sz="32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251520" y="3645024"/>
            <a:ext cx="273630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1907704" y="1700808"/>
            <a:ext cx="0" cy="19442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" name="Oblouk 12"/>
          <p:cNvSpPr/>
          <p:nvPr/>
        </p:nvSpPr>
        <p:spPr>
          <a:xfrm rot="15515989">
            <a:off x="1659061" y="3087935"/>
            <a:ext cx="720080" cy="951634"/>
          </a:xfrm>
          <a:prstGeom prst="arc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50902" y="3275692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•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 flipV="1">
            <a:off x="899592" y="2060848"/>
            <a:ext cx="1008112" cy="158417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019101" y="2560548"/>
            <a:ext cx="3818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x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0911" y="2268161"/>
            <a:ext cx="8627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8 m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065807" y="3718351"/>
            <a:ext cx="8418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2 m</a:t>
            </a:r>
            <a:endParaRPr lang="cs-CZ" sz="32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TextovéPole 21"/>
              <p:cNvSpPr txBox="1"/>
              <p:nvPr/>
            </p:nvSpPr>
            <p:spPr>
              <a:xfrm>
                <a:off x="3707904" y="1552451"/>
                <a:ext cx="3600400" cy="26009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x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= </a:t>
                </a:r>
                <a:r>
                  <a:rPr lang="cs-CZ" sz="3200" dirty="0"/>
                  <a:t>8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 -  2</a:t>
                </a:r>
                <a:r>
                  <a:rPr lang="cs-CZ" sz="3200" baseline="30000" dirty="0" smtClean="0"/>
                  <a:t>2</a:t>
                </a:r>
              </a:p>
              <a:p>
                <a:r>
                  <a:rPr lang="cs-CZ" sz="3200" dirty="0"/>
                  <a:t>x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= 64 </a:t>
                </a:r>
                <a:r>
                  <a:rPr lang="cs-CZ" sz="3200" dirty="0"/>
                  <a:t>-</a:t>
                </a:r>
                <a:r>
                  <a:rPr lang="cs-CZ" sz="3200" dirty="0" smtClean="0"/>
                  <a:t> 4</a:t>
                </a:r>
                <a:endParaRPr lang="cs-CZ" sz="3200" baseline="30000" dirty="0"/>
              </a:p>
              <a:p>
                <a:r>
                  <a:rPr lang="cs-CZ" sz="3200" dirty="0"/>
                  <a:t>x</a:t>
                </a:r>
                <a:r>
                  <a:rPr lang="cs-CZ" sz="3200" baseline="30000" dirty="0" smtClean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60	</a:t>
                </a:r>
              </a:p>
              <a:p>
                <a:r>
                  <a:rPr lang="cs-CZ" sz="3200" dirty="0" smtClean="0"/>
                  <a:t>x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latin typeface="Cambria Math"/>
                          </a:rPr>
                          <m:t>60</m:t>
                        </m:r>
                      </m:e>
                    </m:rad>
                  </m:oMath>
                </a14:m>
                <a:r>
                  <a:rPr lang="cs-CZ" sz="3200" baseline="30000" dirty="0" smtClean="0"/>
                  <a:t>		</a:t>
                </a:r>
              </a:p>
              <a:p>
                <a:r>
                  <a:rPr lang="cs-CZ" sz="3200" b="1" u="sng" dirty="0" smtClean="0">
                    <a:latin typeface="Times New Roman" pitchFamily="18" charset="0"/>
                    <a:cs typeface="Times New Roman" pitchFamily="18" charset="0"/>
                  </a:rPr>
                  <a:t>x = 7,75 m</a:t>
                </a:r>
                <a:endParaRPr lang="cs-CZ" sz="3200" b="1" u="sng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7904" y="1552451"/>
                <a:ext cx="3600400" cy="260096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4230" t="-3052" b="-68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Rectangle 10"/>
          <p:cNvSpPr/>
          <p:nvPr/>
        </p:nvSpPr>
        <p:spPr>
          <a:xfrm>
            <a:off x="262678" y="4975402"/>
            <a:ext cx="8485786" cy="584775"/>
          </a:xfrm>
          <a:prstGeom prst="rect">
            <a:avLst/>
          </a:prstGeom>
          <a:blipFill dpi="0" rotWithShape="1">
            <a:blip r:embed="rId3" cstate="print">
              <a:alphaModFix amt="0"/>
              <a:duotone>
                <a:schemeClr val="accent2">
                  <a:shade val="40000"/>
                </a:schemeClr>
                <a:schemeClr val="accent2">
                  <a:tint val="42000"/>
                </a:schemeClr>
              </a:duotone>
            </a:blip>
            <a:srcRect/>
            <a:tile tx="0" ty="0" sx="40000" sy="40000" flip="none" algn="tl"/>
          </a:blip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3200" dirty="0" smtClean="0"/>
              <a:t>Žebřík dosáhne do výšky 7,75 m.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607958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500"/>
                            </p:stCondLst>
                            <p:childTnLst>
                              <p:par>
                                <p:cTn id="3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500"/>
                            </p:stCondLst>
                            <p:childTnLst>
                              <p:par>
                                <p:cTn id="3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500"/>
                            </p:stCondLst>
                            <p:childTnLst>
                              <p:par>
                                <p:cTn id="6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1000"/>
                            </p:stCondLst>
                            <p:childTnLst>
                              <p:par>
                                <p:cTn id="108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3" grpId="0" animBg="1"/>
      <p:bldP spid="14" grpId="0"/>
      <p:bldP spid="19" grpId="0"/>
      <p:bldP spid="20" grpId="0"/>
      <p:bldP spid="21" grpId="0"/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5" name="Rectangle 10"/>
          <p:cNvSpPr/>
          <p:nvPr/>
        </p:nvSpPr>
        <p:spPr>
          <a:xfrm>
            <a:off x="107504" y="44574"/>
            <a:ext cx="8964488" cy="107721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3200" dirty="0" smtClean="0"/>
              <a:t>6) Vypočítej délku krovu střechy, je-li výška štítu 6m a šířka domu 10 m.</a:t>
            </a:r>
            <a:endParaRPr lang="cs-CZ" sz="3200" dirty="0"/>
          </a:p>
        </p:txBody>
      </p:sp>
      <p:sp>
        <p:nvSpPr>
          <p:cNvPr id="6" name="Rovnoramenný trojúhelník 5"/>
          <p:cNvSpPr/>
          <p:nvPr/>
        </p:nvSpPr>
        <p:spPr>
          <a:xfrm>
            <a:off x="251520" y="1121792"/>
            <a:ext cx="2952328" cy="1584176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>
            <a:stCxn id="6" idx="3"/>
          </p:cNvCxnSpPr>
          <p:nvPr/>
        </p:nvCxnSpPr>
        <p:spPr>
          <a:xfrm flipV="1">
            <a:off x="1727684" y="1121792"/>
            <a:ext cx="0" cy="158417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5" name="Oblouk 14"/>
          <p:cNvSpPr/>
          <p:nvPr/>
        </p:nvSpPr>
        <p:spPr>
          <a:xfrm rot="21035358">
            <a:off x="1327846" y="2344356"/>
            <a:ext cx="900217" cy="908461"/>
          </a:xfrm>
          <a:prstGeom prst="arc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1777954" y="2405012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•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303698" y="2776684"/>
            <a:ext cx="9925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 m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41497" y="1329105"/>
            <a:ext cx="3818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x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699018" y="1913880"/>
            <a:ext cx="9333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chemeClr val="bg1"/>
                </a:solidFill>
              </a:rPr>
              <a:t>v</a:t>
            </a:r>
            <a:r>
              <a:rPr lang="cs-CZ" sz="2000" dirty="0" smtClean="0">
                <a:solidFill>
                  <a:schemeClr val="bg1"/>
                </a:solidFill>
              </a:rPr>
              <a:t> = 6m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20" name="Pravoúhlý trojúhelník 19"/>
          <p:cNvSpPr/>
          <p:nvPr/>
        </p:nvSpPr>
        <p:spPr>
          <a:xfrm>
            <a:off x="857466" y="3816963"/>
            <a:ext cx="1438811" cy="1728192"/>
          </a:xfrm>
          <a:prstGeom prst="rt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 rot="21035358">
            <a:off x="458136" y="5152670"/>
            <a:ext cx="900217" cy="908461"/>
          </a:xfrm>
          <a:prstGeom prst="arc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908244" y="5175823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•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036645" y="5606900"/>
            <a:ext cx="8386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5</a:t>
            </a:r>
            <a:r>
              <a:rPr lang="cs-CZ" sz="3200" dirty="0" smtClean="0"/>
              <a:t> m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8607" y="4552046"/>
            <a:ext cx="8659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6 m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" name="TextovéPole 24"/>
              <p:cNvSpPr txBox="1"/>
              <p:nvPr/>
            </p:nvSpPr>
            <p:spPr>
              <a:xfrm>
                <a:off x="3707904" y="1552451"/>
                <a:ext cx="3600400" cy="26009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x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= 6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 </a:t>
                </a:r>
                <a:r>
                  <a:rPr lang="cs-CZ" sz="3200" dirty="0"/>
                  <a:t>+</a:t>
                </a:r>
                <a:r>
                  <a:rPr lang="cs-CZ" sz="3200" dirty="0" smtClean="0"/>
                  <a:t>  </a:t>
                </a:r>
                <a:r>
                  <a:rPr lang="cs-CZ" sz="3200" dirty="0"/>
                  <a:t>5</a:t>
                </a:r>
                <a:r>
                  <a:rPr lang="cs-CZ" sz="3200" baseline="30000" dirty="0" smtClean="0"/>
                  <a:t>2</a:t>
                </a:r>
              </a:p>
              <a:p>
                <a:r>
                  <a:rPr lang="cs-CZ" sz="3200" dirty="0"/>
                  <a:t>x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= 36 + 25</a:t>
                </a:r>
                <a:endParaRPr lang="cs-CZ" sz="3200" baseline="30000" dirty="0"/>
              </a:p>
              <a:p>
                <a:r>
                  <a:rPr lang="cs-CZ" sz="3200" dirty="0"/>
                  <a:t>x</a:t>
                </a:r>
                <a:r>
                  <a:rPr lang="cs-CZ" sz="3200" baseline="30000" dirty="0" smtClean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61	</a:t>
                </a:r>
              </a:p>
              <a:p>
                <a:r>
                  <a:rPr lang="cs-CZ" sz="3200" dirty="0" smtClean="0"/>
                  <a:t>x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latin typeface="Cambria Math"/>
                          </a:rPr>
                          <m:t>61</m:t>
                        </m:r>
                      </m:e>
                    </m:rad>
                  </m:oMath>
                </a14:m>
                <a:r>
                  <a:rPr lang="cs-CZ" sz="3200" baseline="30000" dirty="0" smtClean="0"/>
                  <a:t>		</a:t>
                </a:r>
              </a:p>
              <a:p>
                <a:r>
                  <a:rPr lang="cs-CZ" sz="3200" b="1" u="sng" dirty="0" smtClean="0">
                    <a:latin typeface="Times New Roman" pitchFamily="18" charset="0"/>
                    <a:cs typeface="Times New Roman" pitchFamily="18" charset="0"/>
                  </a:rPr>
                  <a:t>x = 7,8 m</a:t>
                </a:r>
                <a:endParaRPr lang="cs-CZ" sz="3200" b="1" u="sng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7904" y="1552451"/>
                <a:ext cx="3600400" cy="260096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4230" t="-3052" b="-68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Rectangle 10"/>
          <p:cNvSpPr/>
          <p:nvPr/>
        </p:nvSpPr>
        <p:spPr>
          <a:xfrm>
            <a:off x="3707904" y="4593727"/>
            <a:ext cx="4187605" cy="584775"/>
          </a:xfrm>
          <a:prstGeom prst="rect">
            <a:avLst/>
          </a:prstGeom>
          <a:blipFill dpi="0" rotWithShape="1">
            <a:blip r:embed="rId3" cstate="print">
              <a:alphaModFix amt="0"/>
              <a:duotone>
                <a:schemeClr val="accent2">
                  <a:shade val="40000"/>
                </a:schemeClr>
                <a:schemeClr val="accent2">
                  <a:tint val="42000"/>
                </a:schemeClr>
              </a:duotone>
            </a:blip>
            <a:srcRect/>
            <a:tile tx="0" ty="0" sx="40000" sy="40000" flip="none" algn="tl"/>
          </a:blip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3200" dirty="0" smtClean="0"/>
              <a:t>Délka krovu je 7,8m.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932177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500"/>
                            </p:stCondLst>
                            <p:childTnLst>
                              <p:par>
                                <p:cTn id="18" presetID="5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500"/>
                            </p:stCondLst>
                            <p:childTnLst>
                              <p:par>
                                <p:cTn id="24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9000"/>
                            </p:stCondLst>
                            <p:childTnLst>
                              <p:par>
                                <p:cTn id="30" presetID="31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2500"/>
                            </p:stCondLst>
                            <p:childTnLst>
                              <p:par>
                                <p:cTn id="3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500"/>
                            </p:stCondLst>
                            <p:childTnLst>
                              <p:par>
                                <p:cTn id="5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4000"/>
                            </p:stCondLst>
                            <p:childTnLst>
                              <p:par>
                                <p:cTn id="56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6000"/>
                            </p:stCondLst>
                            <p:childTnLst>
                              <p:par>
                                <p:cTn id="6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7000"/>
                            </p:stCondLst>
                            <p:childTnLst>
                              <p:par>
                                <p:cTn id="7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7500"/>
                            </p:stCondLst>
                            <p:childTnLst>
                              <p:par>
                                <p:cTn id="8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1000"/>
                            </p:stCondLst>
                            <p:childTnLst>
                              <p:par>
                                <p:cTn id="1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5" grpId="0" animBg="1"/>
      <p:bldP spid="16" grpId="0"/>
      <p:bldP spid="17" grpId="0"/>
      <p:bldP spid="18" grpId="0"/>
      <p:bldP spid="19" grpId="0"/>
      <p:bldP spid="20" grpId="0" animBg="1"/>
      <p:bldP spid="21" grpId="0" animBg="1"/>
      <p:bldP spid="22" grpId="0"/>
      <p:bldP spid="23" grpId="0"/>
      <p:bldP spid="24" grpId="0"/>
      <p:bldP spid="2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Text: autor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49546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531</TotalTime>
  <Words>230</Words>
  <Application>Microsoft Office PowerPoint</Application>
  <PresentationFormat>Předvádění na obrazovce (4:3)</PresentationFormat>
  <Paragraphs>95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Hana Zmrhalová</dc:creator>
  <cp:lastModifiedBy>Hanka</cp:lastModifiedBy>
  <cp:revision>49</cp:revision>
  <dcterms:created xsi:type="dcterms:W3CDTF">2012-11-11T16:03:47Z</dcterms:created>
  <dcterms:modified xsi:type="dcterms:W3CDTF">2013-06-25T11:20:37Z</dcterms:modified>
</cp:coreProperties>
</file>