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2" r:id="rId1"/>
  </p:sldMasterIdLst>
  <p:notesMasterIdLst>
    <p:notesMasterId r:id="rId9"/>
  </p:notesMasterIdLst>
  <p:sldIdLst>
    <p:sldId id="268" r:id="rId2"/>
    <p:sldId id="274" r:id="rId3"/>
    <p:sldId id="260" r:id="rId4"/>
    <p:sldId id="275" r:id="rId5"/>
    <p:sldId id="276" r:id="rId6"/>
    <p:sldId id="277" r:id="rId7"/>
    <p:sldId id="27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64EE8C6E-C00D-4AFF-8DA6-DE8CB7514CFD}">
          <p14:sldIdLst>
            <p14:sldId id="268"/>
            <p14:sldId id="274"/>
            <p14:sldId id="260"/>
            <p14:sldId id="275"/>
            <p14:sldId id="276"/>
            <p14:sldId id="277"/>
            <p14:sldId id="2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9" d="100"/>
          <a:sy n="119" d="100"/>
        </p:scale>
        <p:origin x="-76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6A4835-EAD9-4410-BC31-6FB7B606ABEC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75511D-B12F-46E6-8FE3-B28743BEB4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1888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C734A-0800-4F59-9996-26E6C733B59A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7F97BB6-7512-4A68-B739-339960F6E6F7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44254-38FD-4CB6-B67A-170C8C8EC495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AD85C-4D43-46A1-8E87-36C6814877BC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4AFFB-A84E-4A98-A4BE-3A4CF4591D2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04706-B925-4D7C-B927-59830F280C5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C32C8-5D99-46BC-9FEC-415DFD85CFB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1977764-C8EB-48C6-8EED-316156E41952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DCE1E-60C2-4AB1-B698-9D662F9266D7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3EE53-6068-4AA3-BE34-23D7A9BB4408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0BAAB-02FC-4B4B-9FAF-F5316FCEAB4B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B106817-655F-443C-A813-C9AF0454E831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3B0E194-16E5-4EF1-989A-C15CBB238C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93" r:id="rId1"/>
    <p:sldLayoutId id="2147484094" r:id="rId2"/>
    <p:sldLayoutId id="2147484095" r:id="rId3"/>
    <p:sldLayoutId id="2147484096" r:id="rId4"/>
    <p:sldLayoutId id="2147484097" r:id="rId5"/>
    <p:sldLayoutId id="2147484098" r:id="rId6"/>
    <p:sldLayoutId id="2147484099" r:id="rId7"/>
    <p:sldLayoutId id="2147484100" r:id="rId8"/>
    <p:sldLayoutId id="2147484101" r:id="rId9"/>
    <p:sldLayoutId id="2147484102" r:id="rId10"/>
    <p:sldLayoutId id="214748410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484313"/>
            <a:ext cx="8137276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Ing. Hana </a:t>
            </a:r>
            <a:r>
              <a:rPr lang="cs-CZ" sz="2000" dirty="0" err="1" smtClean="0">
                <a:solidFill>
                  <a:schemeClr val="tx2"/>
                </a:solidFill>
              </a:rPr>
              <a:t>Zmrhalová</a:t>
            </a: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VY_32_INOVACE_14_M8 _mocniny </a:t>
            </a: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 Pythagorova věta v prostoru</a:t>
            </a:r>
          </a:p>
          <a:p>
            <a:pPr>
              <a:lnSpc>
                <a:spcPct val="80000"/>
              </a:lnSpc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Prezentace, která slouží k výkladu a </a:t>
            </a:r>
            <a:r>
              <a:rPr lang="cs-CZ" sz="1600" dirty="0" smtClean="0">
                <a:solidFill>
                  <a:schemeClr val="tx2"/>
                </a:solidFill>
              </a:rPr>
              <a:t>procvičování   výpočtu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smtClean="0">
                <a:solidFill>
                  <a:schemeClr val="tx2"/>
                </a:solidFill>
              </a:rPr>
              <a:t>                                              délky </a:t>
            </a:r>
            <a:r>
              <a:rPr lang="cs-CZ" sz="1600" dirty="0" smtClean="0">
                <a:solidFill>
                  <a:schemeClr val="tx2"/>
                </a:solidFill>
              </a:rPr>
              <a:t>úhlopříček kvádru </a:t>
            </a:r>
            <a:r>
              <a:rPr lang="cs-CZ" sz="1600" smtClean="0">
                <a:solidFill>
                  <a:schemeClr val="tx2"/>
                </a:solidFill>
              </a:rPr>
              <a:t>a krychle.</a:t>
            </a:r>
            <a:r>
              <a:rPr lang="cs-CZ" sz="1600" dirty="0" smtClean="0">
                <a:solidFill>
                  <a:schemeClr val="tx2"/>
                </a:solidFill>
              </a:rPr>
              <a:t>		</a:t>
            </a: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11.11.2012	</a:t>
            </a:r>
          </a:p>
        </p:txBody>
      </p:sp>
      <p:pic>
        <p:nvPicPr>
          <p:cNvPr id="6147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7272338" cy="11509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493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95536" y="1412776"/>
            <a:ext cx="8212169" cy="3416320"/>
          </a:xfrm>
          <a:prstGeom prst="rect">
            <a:avLst/>
          </a:prstGeom>
          <a:noFill/>
          <a:scene3d>
            <a:camera prst="orthographicFront"/>
            <a:lightRig rig="soft" dir="tl">
              <a:rot lat="0" lon="0" rev="0"/>
            </a:lightRig>
          </a:scene3d>
          <a:sp3d>
            <a:bevelT prst="relaxedInset"/>
          </a:sp3d>
        </p:spPr>
        <p:txBody>
          <a:bodyPr wrap="squar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Pythagorova</a:t>
            </a:r>
          </a:p>
          <a:p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</a:t>
            </a:r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	věta</a:t>
            </a:r>
          </a:p>
          <a:p>
            <a:pPr algn="ctr"/>
            <a:r>
              <a:rPr lang="cs-CZ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</a:t>
            </a:r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					prostoru</a:t>
            </a:r>
            <a:endParaRPr lang="cs-CZ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229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12" name="TextovéPole 4"/>
          <p:cNvSpPr txBox="1"/>
          <p:nvPr/>
        </p:nvSpPr>
        <p:spPr>
          <a:xfrm>
            <a:off x="396885" y="253198"/>
            <a:ext cx="4295691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1) Krychle		a=8dm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123970" y="882187"/>
            <a:ext cx="38963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Stěnová uhlopříčka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s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= a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</a:t>
            </a:r>
            <a:r>
              <a:rPr lang="cs-CZ" sz="3200" dirty="0"/>
              <a:t>+</a:t>
            </a:r>
            <a:r>
              <a:rPr lang="cs-CZ" sz="3200" dirty="0" smtClean="0"/>
              <a:t> a</a:t>
            </a:r>
            <a:r>
              <a:rPr lang="cs-CZ" sz="3200" baseline="30000" dirty="0" smtClean="0"/>
              <a:t>2	</a:t>
            </a:r>
          </a:p>
          <a:p>
            <a:r>
              <a:rPr lang="cs-CZ" sz="3200" dirty="0" smtClean="0"/>
              <a:t> u</a:t>
            </a:r>
            <a:r>
              <a:rPr lang="cs-CZ" sz="3200" baseline="-25000" dirty="0" smtClean="0"/>
              <a:t>s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2 ∙ a</a:t>
            </a:r>
            <a:r>
              <a:rPr lang="cs-CZ" sz="3200" baseline="30000" dirty="0" smtClean="0"/>
              <a:t>2</a:t>
            </a:r>
          </a:p>
          <a:p>
            <a:r>
              <a:rPr lang="cs-CZ" sz="3200" baseline="30000" dirty="0" smtClean="0"/>
              <a:t> </a:t>
            </a:r>
            <a:r>
              <a:rPr lang="cs-CZ" sz="3200" dirty="0" smtClean="0"/>
              <a:t>u</a:t>
            </a:r>
            <a:r>
              <a:rPr lang="cs-CZ" sz="3200" baseline="-25000" dirty="0" smtClean="0"/>
              <a:t>s</a:t>
            </a:r>
            <a:r>
              <a:rPr lang="cs-CZ" sz="3200" baseline="30000" dirty="0" smtClean="0"/>
              <a:t>2</a:t>
            </a:r>
            <a:r>
              <a:rPr lang="cs-CZ" sz="3200" dirty="0"/>
              <a:t>= 2 ∙ </a:t>
            </a:r>
            <a:r>
              <a:rPr lang="cs-CZ" sz="3200" dirty="0" smtClean="0"/>
              <a:t>8</a:t>
            </a:r>
            <a:r>
              <a:rPr lang="cs-CZ" sz="3200" baseline="30000" dirty="0" smtClean="0"/>
              <a:t>2		</a:t>
            </a:r>
            <a:endParaRPr lang="cs-CZ" sz="3200" dirty="0"/>
          </a:p>
          <a:p>
            <a:r>
              <a:rPr lang="cs-CZ" sz="3200" dirty="0"/>
              <a:t>u</a:t>
            </a:r>
            <a:r>
              <a:rPr lang="cs-CZ" sz="3200" baseline="-25000" dirty="0"/>
              <a:t>s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2 </a:t>
            </a:r>
            <a:r>
              <a:rPr lang="cs-CZ" sz="3200" dirty="0"/>
              <a:t>∙ </a:t>
            </a:r>
            <a:r>
              <a:rPr lang="cs-CZ" sz="3200" dirty="0" smtClean="0"/>
              <a:t>64	</a:t>
            </a:r>
            <a:r>
              <a:rPr lang="cs-CZ" sz="3200" baseline="30000" dirty="0" smtClean="0"/>
              <a:t>	</a:t>
            </a:r>
          </a:p>
        </p:txBody>
      </p:sp>
      <p:grpSp>
        <p:nvGrpSpPr>
          <p:cNvPr id="35" name="Skupina 34"/>
          <p:cNvGrpSpPr/>
          <p:nvPr/>
        </p:nvGrpSpPr>
        <p:grpSpPr>
          <a:xfrm>
            <a:off x="539552" y="1771619"/>
            <a:ext cx="2088232" cy="1872208"/>
            <a:chOff x="539552" y="1988840"/>
            <a:chExt cx="2304256" cy="1872208"/>
          </a:xfrm>
        </p:grpSpPr>
        <p:sp>
          <p:nvSpPr>
            <p:cNvPr id="2" name="Krychle 1"/>
            <p:cNvSpPr/>
            <p:nvPr/>
          </p:nvSpPr>
          <p:spPr>
            <a:xfrm>
              <a:off x="539552" y="1988840"/>
              <a:ext cx="2304256" cy="1872208"/>
            </a:xfrm>
            <a:prstGeom prst="cub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" name="Přímá spojnice 4"/>
            <p:cNvCxnSpPr/>
            <p:nvPr/>
          </p:nvCxnSpPr>
          <p:spPr>
            <a:xfrm>
              <a:off x="1043608" y="1988840"/>
              <a:ext cx="0" cy="1368152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flipH="1">
              <a:off x="1043608" y="3356992"/>
              <a:ext cx="1800200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V="1">
              <a:off x="539552" y="3356992"/>
              <a:ext cx="504056" cy="504056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1" name="Přímá spojnice 40"/>
          <p:cNvCxnSpPr/>
          <p:nvPr/>
        </p:nvCxnSpPr>
        <p:spPr>
          <a:xfrm>
            <a:off x="1043608" y="3139771"/>
            <a:ext cx="1152128" cy="505253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1043608" y="1772816"/>
            <a:ext cx="1152128" cy="187340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1043608" y="1772816"/>
            <a:ext cx="0" cy="136815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pSp>
        <p:nvGrpSpPr>
          <p:cNvPr id="62" name="Skupina 61"/>
          <p:cNvGrpSpPr/>
          <p:nvPr/>
        </p:nvGrpSpPr>
        <p:grpSpPr>
          <a:xfrm>
            <a:off x="477133" y="4030597"/>
            <a:ext cx="2222659" cy="2263841"/>
            <a:chOff x="477133" y="4030597"/>
            <a:chExt cx="2618703" cy="2263841"/>
          </a:xfrm>
        </p:grpSpPr>
        <p:sp>
          <p:nvSpPr>
            <p:cNvPr id="52" name="Pravoúhlý trojúhelník 51"/>
            <p:cNvSpPr/>
            <p:nvPr/>
          </p:nvSpPr>
          <p:spPr>
            <a:xfrm>
              <a:off x="791580" y="4030597"/>
              <a:ext cx="2304256" cy="163916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Oblouk 52"/>
            <p:cNvSpPr/>
            <p:nvPr/>
          </p:nvSpPr>
          <p:spPr>
            <a:xfrm rot="21035358">
              <a:off x="477133" y="5240762"/>
              <a:ext cx="876149" cy="1053676"/>
            </a:xfrm>
            <a:prstGeom prst="arc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915207" y="5300427"/>
              <a:ext cx="2568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•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55" name="TextovéPole 54"/>
          <p:cNvSpPr txBox="1"/>
          <p:nvPr/>
        </p:nvSpPr>
        <p:spPr>
          <a:xfrm>
            <a:off x="1888868" y="4265403"/>
            <a:ext cx="5148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u</a:t>
            </a:r>
            <a:r>
              <a:rPr lang="cs-CZ" sz="3200" baseline="-25000" dirty="0" err="1" smtClean="0"/>
              <a:t>t</a:t>
            </a:r>
            <a:endParaRPr lang="cs-CZ" sz="3200" baseline="-250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550390" y="5669759"/>
            <a:ext cx="5293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u</a:t>
            </a:r>
            <a:r>
              <a:rPr lang="cs-CZ" sz="3200" baseline="-25000" dirty="0" err="1"/>
              <a:t>s</a:t>
            </a:r>
            <a:endParaRPr lang="cs-CZ" sz="3200" baseline="-25000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254323" y="4557790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3123970" y="3747569"/>
            <a:ext cx="3608270" cy="2390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tělesová uhlopříčka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t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= </a:t>
            </a:r>
            <a:r>
              <a:rPr lang="cs-CZ" sz="3200" dirty="0"/>
              <a:t>u</a:t>
            </a:r>
            <a:r>
              <a:rPr lang="cs-CZ" sz="3200" baseline="-25000" dirty="0"/>
              <a:t>s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</a:t>
            </a:r>
            <a:r>
              <a:rPr lang="cs-CZ" sz="3200" dirty="0"/>
              <a:t>+</a:t>
            </a:r>
            <a:r>
              <a:rPr lang="cs-CZ" sz="3200" dirty="0" smtClean="0"/>
              <a:t> a</a:t>
            </a:r>
            <a:r>
              <a:rPr lang="cs-CZ" sz="3200" baseline="30000" dirty="0" smtClean="0"/>
              <a:t>2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t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11,3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+8</a:t>
            </a:r>
            <a:r>
              <a:rPr lang="cs-CZ" sz="3200" baseline="30000" dirty="0"/>
              <a:t>2</a:t>
            </a:r>
            <a:r>
              <a:rPr lang="cs-CZ" sz="3200" baseline="30000" dirty="0" smtClean="0"/>
              <a:t>	 </a:t>
            </a:r>
            <a:endParaRPr lang="cs-CZ" sz="3200" baseline="30000" dirty="0"/>
          </a:p>
          <a:p>
            <a:r>
              <a:rPr lang="cs-CZ" sz="3200" dirty="0"/>
              <a:t>u</a:t>
            </a:r>
            <a:r>
              <a:rPr lang="cs-CZ" sz="3200" baseline="-25000" dirty="0"/>
              <a:t>t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128+64</a:t>
            </a:r>
            <a:r>
              <a:rPr lang="cs-CZ" sz="3200" baseline="30000" dirty="0" smtClean="0"/>
              <a:t>	</a:t>
            </a:r>
            <a:endParaRPr lang="cs-CZ" sz="3200" dirty="0" smtClean="0"/>
          </a:p>
          <a:p>
            <a:r>
              <a:rPr lang="cs-CZ" sz="3200" baseline="30000" dirty="0" smtClean="0"/>
              <a:t>	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0" name="TextovéPole 59"/>
              <p:cNvSpPr txBox="1"/>
              <p:nvPr/>
            </p:nvSpPr>
            <p:spPr>
              <a:xfrm>
                <a:off x="6292394" y="1351417"/>
                <a:ext cx="2460738" cy="16160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/>
                  <a:t>u</a:t>
                </a:r>
                <a:r>
                  <a:rPr lang="cs-CZ" sz="3200" baseline="-25000" dirty="0"/>
                  <a:t>s</a:t>
                </a:r>
                <a:r>
                  <a:rPr lang="cs-CZ" sz="3200" baseline="30000" dirty="0"/>
                  <a:t>2</a:t>
                </a:r>
                <a:r>
                  <a:rPr lang="cs-CZ" sz="3200" dirty="0"/>
                  <a:t>= 128</a:t>
                </a:r>
                <a:endParaRPr lang="cs-CZ" sz="3200" baseline="30000" dirty="0"/>
              </a:p>
              <a:p>
                <a:r>
                  <a:rPr lang="cs-CZ" sz="3200" dirty="0"/>
                  <a:t>u</a:t>
                </a:r>
                <a:r>
                  <a:rPr lang="cs-CZ" sz="3200" baseline="-25000" dirty="0" err="1"/>
                  <a:t>s</a:t>
                </a:r>
                <a:r>
                  <a:rPr lang="cs-CZ" sz="3200" dirty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3200">
                            <a:latin typeface="Cambria Math"/>
                          </a:rPr>
                          <m:t>128</m:t>
                        </m:r>
                      </m:e>
                    </m:rad>
                  </m:oMath>
                </a14:m>
                <a:r>
                  <a:rPr lang="cs-CZ" sz="3200" baseline="30000" dirty="0"/>
                  <a:t>	</a:t>
                </a:r>
              </a:p>
              <a:p>
                <a:r>
                  <a:rPr lang="cs-CZ" sz="3200" baseline="30000" dirty="0"/>
                  <a:t> </a:t>
                </a:r>
                <a:r>
                  <a:rPr lang="cs-CZ" sz="3200" b="1" u="sng" dirty="0" err="1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cs-CZ" sz="3200" b="1" u="sng" baseline="-25000" dirty="0" err="1"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cs-CZ" sz="3200" b="1" u="sng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3200" b="1" u="sng" dirty="0" smtClean="0">
                    <a:latin typeface="Times New Roman" pitchFamily="18" charset="0"/>
                    <a:cs typeface="Times New Roman" pitchFamily="18" charset="0"/>
                  </a:rPr>
                  <a:t>≐ 11,3 dm</a:t>
                </a:r>
                <a:endParaRPr lang="cs-CZ" sz="3200" b="1" u="sng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2394" y="1351417"/>
                <a:ext cx="2460738" cy="1616083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6188" t="-4906" r="-4950" b="-113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1" name="TextovéPole 60"/>
              <p:cNvSpPr txBox="1"/>
              <p:nvPr/>
            </p:nvSpPr>
            <p:spPr>
              <a:xfrm>
                <a:off x="6292394" y="4166787"/>
                <a:ext cx="2512676" cy="16160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/>
                  <a:t>u</a:t>
                </a:r>
                <a:r>
                  <a:rPr lang="cs-CZ" sz="3200" baseline="-25000" dirty="0"/>
                  <a:t>t</a:t>
                </a:r>
                <a:r>
                  <a:rPr lang="cs-CZ" sz="3200" baseline="30000" dirty="0"/>
                  <a:t>2</a:t>
                </a:r>
                <a:r>
                  <a:rPr lang="cs-CZ" sz="3200" dirty="0"/>
                  <a:t>= 192</a:t>
                </a:r>
                <a:endParaRPr lang="cs-CZ" sz="3200" baseline="30000" dirty="0"/>
              </a:p>
              <a:p>
                <a:r>
                  <a:rPr lang="cs-CZ" sz="3200" dirty="0"/>
                  <a:t>u</a:t>
                </a:r>
                <a:r>
                  <a:rPr lang="cs-CZ" sz="3200" baseline="-25000" dirty="0" err="1"/>
                  <a:t>t</a:t>
                </a:r>
                <a:r>
                  <a:rPr lang="cs-CZ" sz="3200" dirty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3200">
                            <a:latin typeface="Cambria Math"/>
                          </a:rPr>
                          <m:t>1</m:t>
                        </m:r>
                        <m:r>
                          <a:rPr lang="cs-CZ" sz="3200" i="1">
                            <a:latin typeface="Cambria Math"/>
                          </a:rPr>
                          <m:t>92</m:t>
                        </m:r>
                      </m:e>
                    </m:rad>
                    <m:r>
                      <a:rPr lang="cs-CZ" sz="32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3200" baseline="30000" dirty="0"/>
                  <a:t>	</a:t>
                </a:r>
              </a:p>
              <a:p>
                <a:r>
                  <a:rPr lang="cs-CZ" sz="3200" baseline="30000" dirty="0"/>
                  <a:t> </a:t>
                </a:r>
                <a:r>
                  <a:rPr lang="cs-CZ" sz="3200" b="1" u="sng" dirty="0" err="1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cs-CZ" sz="3200" b="1" u="sng" baseline="-25000" dirty="0" err="1"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cs-CZ" sz="3200" b="1" u="sng" dirty="0">
                    <a:latin typeface="Times New Roman" pitchFamily="18" charset="0"/>
                    <a:cs typeface="Times New Roman" pitchFamily="18" charset="0"/>
                  </a:rPr>
                  <a:t> ≐ 13,9 dm</a:t>
                </a:r>
              </a:p>
            </p:txBody>
          </p:sp>
        </mc:Choice>
        <mc:Fallback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2394" y="4166787"/>
                <a:ext cx="2512676" cy="1616083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6068" t="-4906" r="-3398" b="-113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66721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5" grpId="0"/>
      <p:bldP spid="56" grpId="0"/>
      <p:bldP spid="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číslo snímku 2"/>
          <p:cNvSpPr txBox="1">
            <a:spLocks/>
          </p:cNvSpPr>
          <p:nvPr/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defPPr>
              <a:defRPr lang="cs-CZ"/>
            </a:defPPr>
            <a:lvl1pPr marL="0" algn="ctr" defTabSz="914400" rtl="0" eaLnBrk="1" latinLnBrk="0" hangingPunct="1"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3B0E194-16E5-4EF1-989A-C15CBB238C09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TextovéPole 4"/>
          <p:cNvSpPr txBox="1"/>
          <p:nvPr/>
        </p:nvSpPr>
        <p:spPr>
          <a:xfrm>
            <a:off x="396885" y="253198"/>
            <a:ext cx="8423587" cy="58477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1) Kvádr	a= 6 dm, b= 4 dm, c= 10 dm 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07904" y="837973"/>
            <a:ext cx="36724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Stěnová uhlopříčka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s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= a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</a:t>
            </a:r>
            <a:r>
              <a:rPr lang="cs-CZ" sz="3200" dirty="0"/>
              <a:t>+</a:t>
            </a:r>
            <a:r>
              <a:rPr lang="cs-CZ" sz="3200" dirty="0" smtClean="0"/>
              <a:t> </a:t>
            </a:r>
            <a:r>
              <a:rPr lang="cs-CZ" sz="3200" dirty="0"/>
              <a:t>b</a:t>
            </a:r>
            <a:r>
              <a:rPr lang="cs-CZ" sz="3200" baseline="30000" dirty="0" smtClean="0"/>
              <a:t>2	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s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6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+4</a:t>
            </a:r>
            <a:r>
              <a:rPr lang="cs-CZ" sz="3200" baseline="30000" dirty="0" smtClean="0"/>
              <a:t>2	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s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36+16</a:t>
            </a:r>
            <a:r>
              <a:rPr lang="cs-CZ" sz="3200" baseline="30000" dirty="0" smtClean="0"/>
              <a:t>		 </a:t>
            </a:r>
            <a:r>
              <a:rPr lang="cs-CZ" sz="3200" dirty="0" smtClean="0"/>
              <a:t>	</a:t>
            </a:r>
            <a:r>
              <a:rPr lang="cs-CZ" sz="3200" baseline="30000" dirty="0" smtClean="0"/>
              <a:t>	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539552" y="882187"/>
            <a:ext cx="2304256" cy="2761640"/>
            <a:chOff x="539552" y="1988840"/>
            <a:chExt cx="2304256" cy="1872208"/>
          </a:xfrm>
        </p:grpSpPr>
        <p:sp>
          <p:nvSpPr>
            <p:cNvPr id="10" name="Krychle 9"/>
            <p:cNvSpPr/>
            <p:nvPr/>
          </p:nvSpPr>
          <p:spPr>
            <a:xfrm>
              <a:off x="539552" y="1988840"/>
              <a:ext cx="2304256" cy="1872208"/>
            </a:xfrm>
            <a:prstGeom prst="cub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1" name="Přímá spojnice 10"/>
            <p:cNvCxnSpPr/>
            <p:nvPr/>
          </p:nvCxnSpPr>
          <p:spPr>
            <a:xfrm flipH="1">
              <a:off x="1172009" y="1988840"/>
              <a:ext cx="2" cy="1482486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H="1" flipV="1">
              <a:off x="1172009" y="3471326"/>
              <a:ext cx="1671799" cy="1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V="1">
              <a:off x="539552" y="3471326"/>
              <a:ext cx="632459" cy="389722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1" name="Skupina 50"/>
          <p:cNvGrpSpPr/>
          <p:nvPr/>
        </p:nvGrpSpPr>
        <p:grpSpPr>
          <a:xfrm>
            <a:off x="472704" y="4030596"/>
            <a:ext cx="1787170" cy="2680633"/>
            <a:chOff x="472704" y="4030596"/>
            <a:chExt cx="1787170" cy="2680633"/>
          </a:xfrm>
        </p:grpSpPr>
        <p:sp>
          <p:nvSpPr>
            <p:cNvPr id="18" name="Pravoúhlý trojúhelník 17"/>
            <p:cNvSpPr/>
            <p:nvPr/>
          </p:nvSpPr>
          <p:spPr>
            <a:xfrm>
              <a:off x="791580" y="4030596"/>
              <a:ext cx="1468294" cy="2095883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louk 18"/>
            <p:cNvSpPr/>
            <p:nvPr/>
          </p:nvSpPr>
          <p:spPr>
            <a:xfrm rot="21035358">
              <a:off x="472704" y="5657553"/>
              <a:ext cx="876149" cy="1053676"/>
            </a:xfrm>
            <a:prstGeom prst="arc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893549" y="5812199"/>
              <a:ext cx="2568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•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TextovéPole 20"/>
          <p:cNvSpPr txBox="1"/>
          <p:nvPr/>
        </p:nvSpPr>
        <p:spPr>
          <a:xfrm>
            <a:off x="1631425" y="4551639"/>
            <a:ext cx="5148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u</a:t>
            </a:r>
            <a:r>
              <a:rPr lang="cs-CZ" sz="3200" baseline="-25000" dirty="0" err="1" smtClean="0"/>
              <a:t>t</a:t>
            </a:r>
            <a:endParaRPr lang="cs-CZ" sz="3200" baseline="-25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211996" y="5984457"/>
            <a:ext cx="5293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u</a:t>
            </a:r>
            <a:r>
              <a:rPr lang="cs-CZ" sz="3200" baseline="-25000" dirty="0" err="1"/>
              <a:t>s</a:t>
            </a:r>
            <a:endParaRPr lang="cs-CZ" sz="3200" baseline="-25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54323" y="4557790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564562" y="3569093"/>
            <a:ext cx="3815750" cy="2390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tělesová uhlopříčka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t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= </a:t>
            </a:r>
            <a:r>
              <a:rPr lang="cs-CZ" sz="3200" dirty="0"/>
              <a:t>u</a:t>
            </a:r>
            <a:r>
              <a:rPr lang="cs-CZ" sz="3200" baseline="-25000" dirty="0"/>
              <a:t>s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</a:t>
            </a:r>
            <a:r>
              <a:rPr lang="cs-CZ" sz="3200" dirty="0"/>
              <a:t>+</a:t>
            </a:r>
            <a:r>
              <a:rPr lang="cs-CZ" sz="3200" dirty="0" smtClean="0"/>
              <a:t> </a:t>
            </a:r>
            <a:r>
              <a:rPr lang="cs-CZ" sz="3200" dirty="0"/>
              <a:t>c</a:t>
            </a:r>
            <a:r>
              <a:rPr lang="cs-CZ" sz="3200" baseline="30000" dirty="0" smtClean="0"/>
              <a:t>2	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t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7,21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+10</a:t>
            </a:r>
            <a:r>
              <a:rPr lang="cs-CZ" sz="3200" baseline="30000" dirty="0" smtClean="0"/>
              <a:t>2 </a:t>
            </a:r>
            <a:r>
              <a:rPr lang="cs-CZ" sz="3200" baseline="30000" dirty="0"/>
              <a:t>	</a:t>
            </a:r>
          </a:p>
          <a:p>
            <a:r>
              <a:rPr lang="cs-CZ" sz="3200" dirty="0"/>
              <a:t>u</a:t>
            </a:r>
            <a:r>
              <a:rPr lang="cs-CZ" sz="3200" baseline="-25000" dirty="0"/>
              <a:t>t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52+100</a:t>
            </a:r>
            <a:r>
              <a:rPr lang="cs-CZ" sz="3200" baseline="30000" dirty="0" smtClean="0"/>
              <a:t>	</a:t>
            </a:r>
            <a:endParaRPr lang="cs-CZ" sz="3200" dirty="0" smtClean="0"/>
          </a:p>
          <a:p>
            <a:r>
              <a:rPr lang="cs-CZ" sz="3200" baseline="30000" dirty="0" smtClean="0"/>
              <a:t>	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1359472" y="3738209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2652890" y="3276706"/>
            <a:ext cx="413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48409" y="2263007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grpSp>
        <p:nvGrpSpPr>
          <p:cNvPr id="48" name="Skupina 47"/>
          <p:cNvGrpSpPr/>
          <p:nvPr/>
        </p:nvGrpSpPr>
        <p:grpSpPr>
          <a:xfrm>
            <a:off x="539552" y="1484784"/>
            <a:ext cx="2304256" cy="2159044"/>
            <a:chOff x="539552" y="1484784"/>
            <a:chExt cx="2304256" cy="2159044"/>
          </a:xfrm>
        </p:grpSpPr>
        <p:cxnSp>
          <p:nvCxnSpPr>
            <p:cNvPr id="40" name="Přímá spojnice 39"/>
            <p:cNvCxnSpPr/>
            <p:nvPr/>
          </p:nvCxnSpPr>
          <p:spPr>
            <a:xfrm flipV="1">
              <a:off x="539552" y="3068960"/>
              <a:ext cx="2304256" cy="574868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 flipH="1" flipV="1">
              <a:off x="539552" y="1484784"/>
              <a:ext cx="2304256" cy="1584175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Přímá spojnice 46"/>
            <p:cNvCxnSpPr/>
            <p:nvPr/>
          </p:nvCxnSpPr>
          <p:spPr>
            <a:xfrm>
              <a:off x="539552" y="1484784"/>
              <a:ext cx="0" cy="2159044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9" name="TextovéPole 48"/>
              <p:cNvSpPr txBox="1"/>
              <p:nvPr/>
            </p:nvSpPr>
            <p:spPr>
              <a:xfrm>
                <a:off x="6505060" y="1307203"/>
                <a:ext cx="2428229" cy="16210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/>
                  <a:t>u</a:t>
                </a:r>
                <a:r>
                  <a:rPr lang="cs-CZ" sz="3200" baseline="-25000" dirty="0"/>
                  <a:t>s</a:t>
                </a:r>
                <a:r>
                  <a:rPr lang="cs-CZ" sz="3200" baseline="30000" dirty="0"/>
                  <a:t>2</a:t>
                </a:r>
                <a:r>
                  <a:rPr lang="cs-CZ" sz="3200" dirty="0"/>
                  <a:t>= 52</a:t>
                </a:r>
                <a:endParaRPr lang="cs-CZ" sz="3200" baseline="30000" dirty="0"/>
              </a:p>
              <a:p>
                <a:r>
                  <a:rPr lang="cs-CZ" sz="3200" dirty="0"/>
                  <a:t>u</a:t>
                </a:r>
                <a:r>
                  <a:rPr lang="cs-CZ" sz="3200" baseline="-25000" dirty="0" err="1"/>
                  <a:t>s</a:t>
                </a:r>
                <a:r>
                  <a:rPr lang="cs-CZ" sz="3200" dirty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3200">
                            <a:latin typeface="Cambria Math"/>
                          </a:rPr>
                          <m:t>52</m:t>
                        </m:r>
                      </m:e>
                    </m:rad>
                    <m:r>
                      <a:rPr lang="cs-CZ" sz="32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3200" baseline="30000" dirty="0"/>
                  <a:t>	</a:t>
                </a:r>
              </a:p>
              <a:p>
                <a:r>
                  <a:rPr lang="cs-CZ" sz="3200" baseline="30000" dirty="0"/>
                  <a:t> </a:t>
                </a:r>
                <a:r>
                  <a:rPr lang="cs-CZ" sz="3200" b="1" u="sng" dirty="0" err="1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cs-CZ" sz="3200" b="1" u="sng" baseline="-25000" dirty="0" err="1"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cs-CZ" sz="3200" b="1" u="sng" dirty="0">
                    <a:latin typeface="Times New Roman" pitchFamily="18" charset="0"/>
                    <a:cs typeface="Times New Roman" pitchFamily="18" charset="0"/>
                  </a:rPr>
                  <a:t> ≐ 7,21dm</a:t>
                </a:r>
              </a:p>
            </p:txBody>
          </p:sp>
        </mc:Choice>
        <mc:Fallback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5060" y="1307203"/>
                <a:ext cx="2428229" cy="162108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6281" t="-4887" r="-4020" b="-112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0" name="TextovéPole 49"/>
              <p:cNvSpPr txBox="1"/>
              <p:nvPr/>
            </p:nvSpPr>
            <p:spPr>
              <a:xfrm>
                <a:off x="6491875" y="4033096"/>
                <a:ext cx="2606867" cy="16210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/>
                  <a:t>u</a:t>
                </a:r>
                <a:r>
                  <a:rPr lang="cs-CZ" sz="3200" baseline="-25000" dirty="0"/>
                  <a:t>t</a:t>
                </a:r>
                <a:r>
                  <a:rPr lang="cs-CZ" sz="3200" baseline="30000" dirty="0"/>
                  <a:t>2</a:t>
                </a:r>
                <a:r>
                  <a:rPr lang="cs-CZ" sz="3200" dirty="0"/>
                  <a:t>= 152</a:t>
                </a:r>
                <a:endParaRPr lang="cs-CZ" sz="3200" baseline="30000" dirty="0"/>
              </a:p>
              <a:p>
                <a:r>
                  <a:rPr lang="cs-CZ" sz="3200" dirty="0" err="1"/>
                  <a:t>u</a:t>
                </a:r>
                <a:r>
                  <a:rPr lang="cs-CZ" sz="3200" baseline="-25000" dirty="0" err="1"/>
                  <a:t>t</a:t>
                </a:r>
                <a:r>
                  <a:rPr lang="cs-CZ" sz="3200" dirty="0"/>
                  <a:t> </a:t>
                </a:r>
                <a:r>
                  <a:rPr lang="cs-CZ" sz="3200" dirty="0" smtClean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3200">
                            <a:latin typeface="Cambria Math"/>
                          </a:rPr>
                          <m:t>1</m:t>
                        </m:r>
                        <m:r>
                          <a:rPr lang="cs-CZ" sz="3200" i="1">
                            <a:latin typeface="Cambria Math"/>
                          </a:rPr>
                          <m:t>52</m:t>
                        </m:r>
                      </m:e>
                    </m:rad>
                    <m:r>
                      <a:rPr lang="cs-CZ" sz="32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3200" baseline="30000" dirty="0"/>
                  <a:t>	</a:t>
                </a:r>
              </a:p>
              <a:p>
                <a:r>
                  <a:rPr lang="cs-CZ" sz="3200" b="1" u="sng" dirty="0" err="1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cs-CZ" sz="3200" b="1" u="sng" baseline="-25000" dirty="0" err="1" smtClean="0"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cs-CZ" sz="3200" b="1" u="sng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3200" b="1" u="sng" dirty="0">
                    <a:latin typeface="Times New Roman" pitchFamily="18" charset="0"/>
                    <a:cs typeface="Times New Roman" pitchFamily="18" charset="0"/>
                  </a:rPr>
                  <a:t>≐ 12,33 dm</a:t>
                </a:r>
              </a:p>
            </p:txBody>
          </p:sp>
        </mc:Choice>
        <mc:Fallback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1875" y="4033096"/>
                <a:ext cx="2606867" cy="162108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6075" t="-4887" r="-4439" b="-112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77556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/>
      <p:bldP spid="22" grpId="0"/>
      <p:bldP spid="23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číslo snímku 2"/>
          <p:cNvSpPr txBox="1">
            <a:spLocks/>
          </p:cNvSpPr>
          <p:nvPr/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defPPr>
              <a:defRPr lang="cs-CZ"/>
            </a:defPPr>
            <a:lvl1pPr marL="0" algn="ctr" defTabSz="914400" rtl="0" eaLnBrk="1" latinLnBrk="0" hangingPunct="1"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3B0E194-16E5-4EF1-989A-C15CBB238C09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7" name="TextovéPole 4"/>
          <p:cNvSpPr txBox="1"/>
          <p:nvPr/>
        </p:nvSpPr>
        <p:spPr>
          <a:xfrm>
            <a:off x="-1" y="5004"/>
            <a:ext cx="9000309" cy="107721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1) Krabice má tvar kvádru s délkami hran 1 m, 0,8m a 0,6 m. Jaká nejdelší tyč se vejde do krabice?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121876" y="3311719"/>
                <a:ext cx="4949560" cy="26059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/>
                  <a:t>u</a:t>
                </a:r>
                <a:r>
                  <a:rPr lang="cs-CZ" sz="3200" baseline="-25000" dirty="0" smtClean="0"/>
                  <a:t>s</a:t>
                </a:r>
                <a:r>
                  <a:rPr lang="cs-CZ" sz="3200" baseline="30000" dirty="0" smtClean="0"/>
                  <a:t>2</a:t>
                </a:r>
                <a:r>
                  <a:rPr lang="cs-CZ" sz="3200" dirty="0" smtClean="0"/>
                  <a:t>= 1</a:t>
                </a:r>
                <a:r>
                  <a:rPr lang="cs-CZ" sz="3200" baseline="30000" dirty="0" smtClean="0"/>
                  <a:t>2</a:t>
                </a:r>
                <a:r>
                  <a:rPr lang="cs-CZ" sz="3200" dirty="0" smtClean="0"/>
                  <a:t> </a:t>
                </a:r>
                <a:r>
                  <a:rPr lang="cs-CZ" sz="3200" dirty="0"/>
                  <a:t>+</a:t>
                </a:r>
                <a:r>
                  <a:rPr lang="cs-CZ" sz="3200" dirty="0" smtClean="0"/>
                  <a:t> 0,8</a:t>
                </a:r>
                <a:r>
                  <a:rPr lang="cs-CZ" sz="3200" baseline="30000" dirty="0" smtClean="0"/>
                  <a:t>2	</a:t>
                </a:r>
                <a:r>
                  <a:rPr lang="cs-CZ" sz="3200" dirty="0"/>
                  <a:t> </a:t>
                </a:r>
                <a:endParaRPr lang="cs-CZ" sz="3200" dirty="0" smtClean="0"/>
              </a:p>
              <a:p>
                <a:r>
                  <a:rPr lang="cs-CZ" sz="3200" dirty="0" smtClean="0"/>
                  <a:t>u</a:t>
                </a:r>
                <a:r>
                  <a:rPr lang="cs-CZ" sz="3200" baseline="-25000" dirty="0" smtClean="0"/>
                  <a:t>s</a:t>
                </a:r>
                <a:r>
                  <a:rPr lang="cs-CZ" sz="3200" baseline="30000" dirty="0" smtClean="0"/>
                  <a:t>2</a:t>
                </a:r>
                <a:r>
                  <a:rPr lang="cs-CZ" sz="3200" dirty="0"/>
                  <a:t>= </a:t>
                </a:r>
                <a:r>
                  <a:rPr lang="cs-CZ" sz="3200" dirty="0" smtClean="0"/>
                  <a:t>1  + 0,64</a:t>
                </a:r>
                <a:r>
                  <a:rPr lang="cs-CZ" sz="3200" baseline="30000" dirty="0" smtClean="0"/>
                  <a:t>	 </a:t>
                </a:r>
                <a:r>
                  <a:rPr lang="cs-CZ" sz="3200" baseline="30000" dirty="0"/>
                  <a:t>	</a:t>
                </a:r>
              </a:p>
              <a:p>
                <a:r>
                  <a:rPr lang="cs-CZ" sz="3200" dirty="0" smtClean="0"/>
                  <a:t>u</a:t>
                </a:r>
                <a:r>
                  <a:rPr lang="cs-CZ" sz="3200" baseline="-25000" dirty="0" smtClean="0"/>
                  <a:t>s</a:t>
                </a:r>
                <a:r>
                  <a:rPr lang="cs-CZ" sz="3200" baseline="30000" dirty="0" smtClean="0"/>
                  <a:t>2</a:t>
                </a:r>
                <a:r>
                  <a:rPr lang="cs-CZ" sz="3200" dirty="0" smtClean="0"/>
                  <a:t>= 1,64</a:t>
                </a:r>
              </a:p>
              <a:p>
                <a:r>
                  <a:rPr lang="cs-CZ" sz="3200" dirty="0" err="1" smtClean="0"/>
                  <a:t>u</a:t>
                </a:r>
                <a:r>
                  <a:rPr lang="cs-CZ" sz="3200" baseline="-25000" dirty="0" err="1"/>
                  <a:t>s</a:t>
                </a:r>
                <a:r>
                  <a:rPr lang="cs-CZ" sz="3200" dirty="0" smtClean="0"/>
                  <a:t> </a:t>
                </a:r>
                <a:r>
                  <a:rPr lang="cs-CZ" sz="3200" dirty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cs-CZ" sz="3200" b="0" i="1" smtClean="0">
                            <a:latin typeface="Cambria Math"/>
                          </a:rPr>
                          <m:t>1,64</m:t>
                        </m:r>
                      </m:e>
                    </m:rad>
                    <m:r>
                      <a:rPr lang="cs-CZ" sz="32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3200" baseline="30000" dirty="0" smtClean="0"/>
                  <a:t>	</a:t>
                </a:r>
              </a:p>
              <a:p>
                <a:r>
                  <a:rPr lang="cs-CZ" sz="3200" baseline="30000" dirty="0" smtClean="0"/>
                  <a:t> </a:t>
                </a:r>
                <a:r>
                  <a:rPr lang="cs-CZ" sz="3200" b="1" u="sng" dirty="0" err="1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cs-CZ" sz="3200" b="1" u="sng" baseline="-25000" dirty="0" err="1">
                    <a:latin typeface="Times New Roman" pitchFamily="18" charset="0"/>
                    <a:cs typeface="Times New Roman" pitchFamily="18" charset="0"/>
                  </a:rPr>
                  <a:t>s</a:t>
                </a:r>
                <a:r>
                  <a:rPr lang="cs-CZ" sz="3200" b="1" u="sng" baseline="-250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3200" b="1" u="sng" dirty="0" smtClean="0">
                    <a:latin typeface="Times New Roman" pitchFamily="18" charset="0"/>
                    <a:cs typeface="Times New Roman" pitchFamily="18" charset="0"/>
                  </a:rPr>
                  <a:t>= 1, 28 m</a:t>
                </a:r>
                <a:r>
                  <a:rPr lang="cs-CZ" sz="3200" dirty="0" smtClean="0"/>
                  <a:t>	</a:t>
                </a:r>
                <a:r>
                  <a:rPr lang="cs-CZ" sz="3200" baseline="30000" dirty="0" smtClean="0"/>
                  <a:t>	</a:t>
                </a: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876" y="3311719"/>
                <a:ext cx="4949560" cy="260597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3202" t="-3037" b="-49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3" name="Skupina 72"/>
          <p:cNvGrpSpPr/>
          <p:nvPr/>
        </p:nvGrpSpPr>
        <p:grpSpPr>
          <a:xfrm>
            <a:off x="611560" y="1130000"/>
            <a:ext cx="2880320" cy="1673207"/>
            <a:chOff x="611560" y="1130000"/>
            <a:chExt cx="2880320" cy="1673207"/>
          </a:xfrm>
        </p:grpSpPr>
        <p:sp>
          <p:nvSpPr>
            <p:cNvPr id="10" name="Krychle 9"/>
            <p:cNvSpPr/>
            <p:nvPr/>
          </p:nvSpPr>
          <p:spPr>
            <a:xfrm>
              <a:off x="611560" y="1130000"/>
              <a:ext cx="2880320" cy="1673207"/>
            </a:xfrm>
            <a:prstGeom prst="cub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1" name="Přímá spojnice 10"/>
            <p:cNvCxnSpPr/>
            <p:nvPr/>
          </p:nvCxnSpPr>
          <p:spPr>
            <a:xfrm>
              <a:off x="1101992" y="1130000"/>
              <a:ext cx="0" cy="1203115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Přímá spojnice 11"/>
            <p:cNvCxnSpPr/>
            <p:nvPr/>
          </p:nvCxnSpPr>
          <p:spPr>
            <a:xfrm flipH="1">
              <a:off x="1101992" y="2333115"/>
              <a:ext cx="2343063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V="1">
              <a:off x="611560" y="2333115"/>
              <a:ext cx="490432" cy="470092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4" name="Skupina 73"/>
          <p:cNvGrpSpPr/>
          <p:nvPr/>
        </p:nvGrpSpPr>
        <p:grpSpPr>
          <a:xfrm>
            <a:off x="4522190" y="1268760"/>
            <a:ext cx="3890289" cy="1810995"/>
            <a:chOff x="4522190" y="1268760"/>
            <a:chExt cx="3890289" cy="1810995"/>
          </a:xfrm>
        </p:grpSpPr>
        <p:sp>
          <p:nvSpPr>
            <p:cNvPr id="18" name="Pravoúhlý trojúhelník 17"/>
            <p:cNvSpPr/>
            <p:nvPr/>
          </p:nvSpPr>
          <p:spPr>
            <a:xfrm>
              <a:off x="4852162" y="1268760"/>
              <a:ext cx="3560317" cy="1227697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louk 18"/>
            <p:cNvSpPr/>
            <p:nvPr/>
          </p:nvSpPr>
          <p:spPr>
            <a:xfrm rot="21035358">
              <a:off x="4522190" y="2026079"/>
              <a:ext cx="876149" cy="1053676"/>
            </a:xfrm>
            <a:prstGeom prst="arc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943035" y="2180725"/>
              <a:ext cx="2568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•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sp>
        <p:nvSpPr>
          <p:cNvPr id="21" name="TextovéPole 20"/>
          <p:cNvSpPr txBox="1"/>
          <p:nvPr/>
        </p:nvSpPr>
        <p:spPr>
          <a:xfrm>
            <a:off x="2456722" y="1439169"/>
            <a:ext cx="514885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accent2"/>
                </a:solidFill>
              </a:rPr>
              <a:t>u</a:t>
            </a:r>
            <a:r>
              <a:rPr lang="cs-CZ" sz="3200" baseline="-25000" dirty="0" err="1" smtClean="0">
                <a:solidFill>
                  <a:schemeClr val="accent2"/>
                </a:solidFill>
              </a:rPr>
              <a:t>t</a:t>
            </a:r>
            <a:endParaRPr lang="cs-CZ" sz="3200" baseline="-25000" dirty="0">
              <a:solidFill>
                <a:schemeClr val="accent2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3591497" y="3286474"/>
                <a:ext cx="5327918" cy="2930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 smtClean="0"/>
                  <a:t>u</a:t>
                </a:r>
                <a:r>
                  <a:rPr lang="cs-CZ" sz="3200" baseline="-25000" dirty="0" smtClean="0"/>
                  <a:t>t</a:t>
                </a:r>
                <a:r>
                  <a:rPr lang="cs-CZ" sz="3200" baseline="30000" dirty="0" smtClean="0"/>
                  <a:t>2</a:t>
                </a:r>
                <a:r>
                  <a:rPr lang="cs-CZ" sz="3200" dirty="0" smtClean="0"/>
                  <a:t>= 1,28</a:t>
                </a:r>
                <a:r>
                  <a:rPr lang="cs-CZ" sz="3200" baseline="30000" dirty="0" smtClean="0"/>
                  <a:t>2</a:t>
                </a:r>
                <a:r>
                  <a:rPr lang="cs-CZ" sz="3200" dirty="0" smtClean="0"/>
                  <a:t> </a:t>
                </a:r>
                <a:r>
                  <a:rPr lang="cs-CZ" sz="3200" dirty="0"/>
                  <a:t>+</a:t>
                </a:r>
                <a:r>
                  <a:rPr lang="cs-CZ" sz="3200" dirty="0" smtClean="0"/>
                  <a:t> 0,6</a:t>
                </a:r>
                <a:r>
                  <a:rPr lang="cs-CZ" sz="3200" baseline="30000" dirty="0" smtClean="0"/>
                  <a:t>2	</a:t>
                </a:r>
              </a:p>
              <a:p>
                <a:r>
                  <a:rPr lang="cs-CZ" sz="3200" dirty="0" smtClean="0"/>
                  <a:t> u</a:t>
                </a:r>
                <a:r>
                  <a:rPr lang="cs-CZ" sz="3200" baseline="-25000" dirty="0" smtClean="0"/>
                  <a:t>t</a:t>
                </a:r>
                <a:r>
                  <a:rPr lang="cs-CZ" sz="3200" baseline="30000" dirty="0" smtClean="0"/>
                  <a:t>2</a:t>
                </a:r>
                <a:r>
                  <a:rPr lang="cs-CZ" sz="3200" dirty="0"/>
                  <a:t>= </a:t>
                </a:r>
                <a:r>
                  <a:rPr lang="cs-CZ" sz="3200" dirty="0" smtClean="0"/>
                  <a:t>1,64  + 0,36</a:t>
                </a:r>
                <a:r>
                  <a:rPr lang="cs-CZ" sz="3200" baseline="30000" dirty="0" smtClean="0"/>
                  <a:t>	</a:t>
                </a:r>
              </a:p>
              <a:p>
                <a:r>
                  <a:rPr lang="cs-CZ" sz="3200" baseline="30000" dirty="0" smtClean="0"/>
                  <a:t> </a:t>
                </a:r>
                <a:r>
                  <a:rPr lang="cs-CZ" sz="3200" dirty="0" smtClean="0"/>
                  <a:t>u</a:t>
                </a:r>
                <a:r>
                  <a:rPr lang="cs-CZ" sz="3200" baseline="-25000" dirty="0" smtClean="0"/>
                  <a:t>t</a:t>
                </a:r>
                <a:r>
                  <a:rPr lang="cs-CZ" sz="3200" baseline="30000" dirty="0" smtClean="0"/>
                  <a:t>2</a:t>
                </a:r>
                <a:r>
                  <a:rPr lang="cs-CZ" sz="3200" dirty="0"/>
                  <a:t>= </a:t>
                </a:r>
                <a:r>
                  <a:rPr lang="cs-CZ" sz="3200" dirty="0" smtClean="0"/>
                  <a:t>2,00</a:t>
                </a:r>
                <a:r>
                  <a:rPr lang="cs-CZ" sz="3200" baseline="30000" dirty="0" smtClean="0"/>
                  <a:t>	</a:t>
                </a:r>
              </a:p>
              <a:p>
                <a:r>
                  <a:rPr lang="cs-CZ" sz="3200" dirty="0" smtClean="0"/>
                  <a:t> </a:t>
                </a:r>
                <a:r>
                  <a:rPr lang="cs-CZ" sz="3200" dirty="0" err="1" smtClean="0"/>
                  <a:t>u</a:t>
                </a:r>
                <a:r>
                  <a:rPr lang="cs-CZ" sz="3200" baseline="-25000" dirty="0" err="1" smtClean="0"/>
                  <a:t>t</a:t>
                </a:r>
                <a:r>
                  <a:rPr lang="cs-CZ" sz="3200" dirty="0" smtClean="0"/>
                  <a:t> </a:t>
                </a:r>
                <a:r>
                  <a:rPr lang="cs-CZ" sz="3200" dirty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3200" b="0" i="0" smtClean="0"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r>
                  <a:rPr lang="cs-CZ" sz="3200" baseline="30000" dirty="0"/>
                  <a:t>	</a:t>
                </a:r>
              </a:p>
              <a:p>
                <a:r>
                  <a:rPr lang="cs-CZ" sz="3200" baseline="30000" dirty="0" smtClean="0"/>
                  <a:t> </a:t>
                </a:r>
                <a:r>
                  <a:rPr lang="cs-CZ" sz="3200" b="1" u="sng" dirty="0" err="1">
                    <a:latin typeface="Times New Roman" pitchFamily="18" charset="0"/>
                    <a:cs typeface="Times New Roman" pitchFamily="18" charset="0"/>
                  </a:rPr>
                  <a:t>u</a:t>
                </a:r>
                <a:r>
                  <a:rPr lang="cs-CZ" sz="3200" b="1" u="sng" baseline="-25000" dirty="0" err="1">
                    <a:latin typeface="Times New Roman" pitchFamily="18" charset="0"/>
                    <a:cs typeface="Times New Roman" pitchFamily="18" charset="0"/>
                  </a:rPr>
                  <a:t>t</a:t>
                </a:r>
                <a:r>
                  <a:rPr lang="cs-CZ" sz="3200" b="1" u="sng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3200" b="1" u="sng" dirty="0">
                    <a:latin typeface="Times New Roman" pitchFamily="18" charset="0"/>
                    <a:cs typeface="Times New Roman" pitchFamily="18" charset="0"/>
                  </a:rPr>
                  <a:t>≐ </a:t>
                </a:r>
                <a:r>
                  <a:rPr lang="cs-CZ" sz="3200" b="1" u="sng" dirty="0" smtClean="0">
                    <a:latin typeface="Times New Roman" pitchFamily="18" charset="0"/>
                    <a:cs typeface="Times New Roman" pitchFamily="18" charset="0"/>
                  </a:rPr>
                  <a:t>1,41 m</a:t>
                </a:r>
              </a:p>
              <a:p>
                <a:r>
                  <a:rPr lang="cs-CZ" sz="3200" baseline="30000" dirty="0" smtClean="0"/>
                  <a:t>	</a:t>
                </a:r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1497" y="3286474"/>
                <a:ext cx="5327918" cy="2930867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2860" t="-27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0" name="Skupina 59"/>
          <p:cNvGrpSpPr/>
          <p:nvPr/>
        </p:nvGrpSpPr>
        <p:grpSpPr>
          <a:xfrm>
            <a:off x="611560" y="1604933"/>
            <a:ext cx="2880320" cy="1198274"/>
            <a:chOff x="301148" y="1412776"/>
            <a:chExt cx="2880320" cy="1198274"/>
          </a:xfrm>
        </p:grpSpPr>
        <p:cxnSp>
          <p:nvCxnSpPr>
            <p:cNvPr id="45" name="Přímá spojnice 44"/>
            <p:cNvCxnSpPr/>
            <p:nvPr/>
          </p:nvCxnSpPr>
          <p:spPr>
            <a:xfrm flipV="1">
              <a:off x="301148" y="2140958"/>
              <a:ext cx="2880320" cy="470092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 flipH="1" flipV="1">
              <a:off x="323976" y="1412776"/>
              <a:ext cx="2810668" cy="728182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Přímá spojnice 52"/>
            <p:cNvCxnSpPr/>
            <p:nvPr/>
          </p:nvCxnSpPr>
          <p:spPr>
            <a:xfrm flipH="1">
              <a:off x="301148" y="1412776"/>
              <a:ext cx="22827" cy="1198274"/>
            </a:xfrm>
            <a:prstGeom prst="line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61" name="TextovéPole 60"/>
          <p:cNvSpPr txBox="1"/>
          <p:nvPr/>
        </p:nvSpPr>
        <p:spPr>
          <a:xfrm>
            <a:off x="2394493" y="2699003"/>
            <a:ext cx="529312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accent2"/>
                </a:solidFill>
              </a:rPr>
              <a:t>u</a:t>
            </a:r>
            <a:r>
              <a:rPr lang="cs-CZ" sz="3200" baseline="-25000" dirty="0" err="1">
                <a:solidFill>
                  <a:schemeClr val="accent2"/>
                </a:solidFill>
              </a:rPr>
              <a:t>s</a:t>
            </a:r>
            <a:endParaRPr lang="cs-CZ" sz="3200" baseline="-25000" dirty="0">
              <a:solidFill>
                <a:schemeClr val="accent2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-100108" y="1911682"/>
            <a:ext cx="734496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/>
                </a:solidFill>
              </a:rPr>
              <a:t>0,6</a:t>
            </a:r>
            <a:endParaRPr lang="cs-CZ" sz="3200" baseline="-25000" dirty="0">
              <a:solidFill>
                <a:schemeClr val="accent2"/>
              </a:solidFill>
            </a:endParaRPr>
          </a:p>
        </p:txBody>
      </p:sp>
      <p:sp>
        <p:nvSpPr>
          <p:cNvPr id="67" name="TextovéPole 66"/>
          <p:cNvSpPr txBox="1"/>
          <p:nvPr/>
        </p:nvSpPr>
        <p:spPr>
          <a:xfrm>
            <a:off x="5719848" y="2568161"/>
            <a:ext cx="529312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tx1"/>
                </a:solidFill>
              </a:rPr>
              <a:t>u</a:t>
            </a:r>
            <a:r>
              <a:rPr lang="cs-CZ" sz="3200" baseline="-25000" dirty="0" err="1">
                <a:solidFill>
                  <a:schemeClr val="tx1"/>
                </a:solidFill>
              </a:rPr>
              <a:t>s</a:t>
            </a:r>
            <a:endParaRPr lang="cs-CZ" sz="3200" baseline="-25000" dirty="0">
              <a:solidFill>
                <a:schemeClr val="tx1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6501853" y="1225809"/>
            <a:ext cx="514885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tx1"/>
                </a:solidFill>
              </a:rPr>
              <a:t>u</a:t>
            </a:r>
            <a:r>
              <a:rPr lang="cs-CZ" sz="3200" baseline="-25000" dirty="0" err="1" smtClean="0">
                <a:solidFill>
                  <a:schemeClr val="tx1"/>
                </a:solidFill>
              </a:rPr>
              <a:t>t</a:t>
            </a:r>
            <a:endParaRPr lang="cs-CZ" sz="3200" baseline="-25000" dirty="0">
              <a:solidFill>
                <a:schemeClr val="tx1"/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4074694" y="1669151"/>
            <a:ext cx="734496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0,6</a:t>
            </a:r>
            <a:endParaRPr lang="cs-CZ" sz="3200" baseline="-25000" dirty="0">
              <a:solidFill>
                <a:schemeClr val="tx1"/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1338474" y="2860548"/>
            <a:ext cx="668773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1m</a:t>
            </a:r>
            <a:endParaRPr lang="cs-CZ" sz="3200" baseline="-25000" dirty="0">
              <a:solidFill>
                <a:schemeClr val="tx1"/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3412518" y="2406615"/>
            <a:ext cx="1087157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0,8m</a:t>
            </a:r>
            <a:endParaRPr lang="cs-CZ" sz="3200" baseline="-25000" dirty="0">
              <a:solidFill>
                <a:schemeClr val="tx1"/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3588848" y="1312545"/>
            <a:ext cx="1090363" cy="584775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0,6m</a:t>
            </a:r>
            <a:endParaRPr lang="cs-CZ" sz="3200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2375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/>
      <p:bldP spid="61" grpId="0"/>
      <p:bldP spid="63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2" name="TextovéPole 4"/>
          <p:cNvSpPr txBox="1"/>
          <p:nvPr/>
        </p:nvSpPr>
        <p:spPr>
          <a:xfrm>
            <a:off x="240893" y="253198"/>
            <a:ext cx="7571467" cy="107721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1) Vypočítejte objem krychle, jejíž tělesová úhlopříčka má velikost 60 cm.</a:t>
            </a:r>
            <a:endParaRPr lang="cs-CZ" sz="3200" dirty="0"/>
          </a:p>
        </p:txBody>
      </p:sp>
      <p:grpSp>
        <p:nvGrpSpPr>
          <p:cNvPr id="35" name="Skupina 34"/>
          <p:cNvGrpSpPr/>
          <p:nvPr/>
        </p:nvGrpSpPr>
        <p:grpSpPr>
          <a:xfrm>
            <a:off x="485284" y="1445404"/>
            <a:ext cx="3311019" cy="2879059"/>
            <a:chOff x="539552" y="1988840"/>
            <a:chExt cx="2304256" cy="1872208"/>
          </a:xfrm>
        </p:grpSpPr>
        <p:sp>
          <p:nvSpPr>
            <p:cNvPr id="2" name="Krychle 1"/>
            <p:cNvSpPr/>
            <p:nvPr/>
          </p:nvSpPr>
          <p:spPr>
            <a:xfrm>
              <a:off x="539552" y="1988840"/>
              <a:ext cx="2304256" cy="1872208"/>
            </a:xfrm>
            <a:prstGeom prst="cub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" name="Přímá spojnice 4"/>
            <p:cNvCxnSpPr/>
            <p:nvPr/>
          </p:nvCxnSpPr>
          <p:spPr>
            <a:xfrm>
              <a:off x="1043608" y="1988840"/>
              <a:ext cx="0" cy="1368152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Přímá spojnice 7"/>
            <p:cNvCxnSpPr/>
            <p:nvPr/>
          </p:nvCxnSpPr>
          <p:spPr>
            <a:xfrm flipH="1">
              <a:off x="1043608" y="3356992"/>
              <a:ext cx="1800200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 flipV="1">
              <a:off x="539552" y="3356992"/>
              <a:ext cx="504056" cy="504056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5" name="TextovéPole 54"/>
          <p:cNvSpPr txBox="1"/>
          <p:nvPr/>
        </p:nvSpPr>
        <p:spPr>
          <a:xfrm>
            <a:off x="2189574" y="2289397"/>
            <a:ext cx="5148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accent2"/>
                </a:solidFill>
              </a:rPr>
              <a:t>u</a:t>
            </a:r>
            <a:r>
              <a:rPr lang="cs-CZ" sz="3200" baseline="-25000" dirty="0" err="1" smtClean="0">
                <a:solidFill>
                  <a:schemeClr val="accent2"/>
                </a:solidFill>
              </a:rPr>
              <a:t>t</a:t>
            </a:r>
            <a:endParaRPr lang="cs-CZ" sz="3200" baseline="-25000" dirty="0">
              <a:solidFill>
                <a:schemeClr val="accent2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238280" y="3728603"/>
            <a:ext cx="5293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accent2"/>
                </a:solidFill>
              </a:rPr>
              <a:t>u</a:t>
            </a:r>
            <a:r>
              <a:rPr lang="cs-CZ" sz="3200" baseline="-25000" dirty="0" err="1">
                <a:solidFill>
                  <a:schemeClr val="accent2"/>
                </a:solidFill>
              </a:rPr>
              <a:t>s</a:t>
            </a:r>
            <a:endParaRPr lang="cs-CZ" sz="3200" baseline="-25000" dirty="0">
              <a:solidFill>
                <a:schemeClr val="accent2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55092" y="2856015"/>
            <a:ext cx="381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chemeClr val="accent2"/>
                </a:solidFill>
              </a:rPr>
              <a:t>a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3814559" y="1405601"/>
            <a:ext cx="500591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u</a:t>
            </a:r>
            <a:r>
              <a:rPr lang="cs-CZ" sz="3200" baseline="-25000" dirty="0" smtClean="0"/>
              <a:t>s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= 2∙ a</a:t>
            </a:r>
            <a:r>
              <a:rPr lang="cs-CZ" sz="3200" baseline="30000" dirty="0"/>
              <a:t>2</a:t>
            </a:r>
            <a:r>
              <a:rPr lang="cs-CZ" sz="3200" baseline="30000" dirty="0" smtClean="0"/>
              <a:t>	</a:t>
            </a:r>
            <a:r>
              <a:rPr lang="cs-CZ" sz="3200" dirty="0"/>
              <a:t> </a:t>
            </a:r>
            <a:r>
              <a:rPr lang="cs-CZ" sz="3200" dirty="0" smtClean="0"/>
              <a:t>	</a:t>
            </a:r>
          </a:p>
          <a:p>
            <a:r>
              <a:rPr lang="cs-CZ" sz="3200" dirty="0" smtClean="0"/>
              <a:t>u</a:t>
            </a:r>
            <a:r>
              <a:rPr lang="cs-CZ" sz="3200" baseline="-25000" dirty="0" smtClean="0"/>
              <a:t>t</a:t>
            </a:r>
            <a:r>
              <a:rPr lang="cs-CZ" sz="3200" baseline="30000" dirty="0" smtClean="0"/>
              <a:t>2</a:t>
            </a:r>
            <a:r>
              <a:rPr lang="cs-CZ" sz="3200" dirty="0"/>
              <a:t>= u</a:t>
            </a:r>
            <a:r>
              <a:rPr lang="cs-CZ" sz="3200" baseline="-25000" dirty="0"/>
              <a:t>s</a:t>
            </a:r>
            <a:r>
              <a:rPr lang="cs-CZ" sz="3200" baseline="30000" dirty="0"/>
              <a:t>2 </a:t>
            </a:r>
            <a:r>
              <a:rPr lang="cs-CZ" sz="3200" dirty="0" smtClean="0"/>
              <a:t>+</a:t>
            </a:r>
            <a:r>
              <a:rPr lang="cs-CZ" sz="3200" dirty="0"/>
              <a:t>a</a:t>
            </a:r>
            <a:r>
              <a:rPr lang="cs-CZ" sz="3200" baseline="30000" dirty="0" smtClean="0"/>
              <a:t>2	 </a:t>
            </a:r>
            <a:r>
              <a:rPr lang="cs-CZ" sz="3200" baseline="30000" dirty="0"/>
              <a:t>	</a:t>
            </a:r>
          </a:p>
          <a:p>
            <a:r>
              <a:rPr lang="cs-CZ" sz="3200" dirty="0"/>
              <a:t>u</a:t>
            </a:r>
            <a:r>
              <a:rPr lang="cs-CZ" sz="3200" baseline="-25000" dirty="0"/>
              <a:t>t</a:t>
            </a:r>
            <a:r>
              <a:rPr lang="cs-CZ" sz="3200" baseline="30000" dirty="0" smtClean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2a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+</a:t>
            </a:r>
            <a:r>
              <a:rPr lang="cs-CZ" sz="3200" baseline="30000" dirty="0" smtClean="0"/>
              <a:t> </a:t>
            </a:r>
            <a:r>
              <a:rPr lang="cs-CZ" sz="3200" dirty="0"/>
              <a:t>a</a:t>
            </a:r>
            <a:r>
              <a:rPr lang="cs-CZ" sz="3200" baseline="30000" dirty="0"/>
              <a:t>2 </a:t>
            </a:r>
            <a:r>
              <a:rPr lang="cs-CZ" sz="3200" baseline="30000" dirty="0" smtClean="0"/>
              <a:t>	</a:t>
            </a:r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/>
              <a:t>u</a:t>
            </a:r>
            <a:r>
              <a:rPr lang="cs-CZ" sz="3200" baseline="-25000" dirty="0"/>
              <a:t>t</a:t>
            </a:r>
            <a:r>
              <a:rPr lang="cs-CZ" sz="3200" baseline="30000" dirty="0"/>
              <a:t>2</a:t>
            </a:r>
            <a:r>
              <a:rPr lang="cs-CZ" sz="3200" dirty="0"/>
              <a:t>= </a:t>
            </a:r>
            <a:r>
              <a:rPr lang="cs-CZ" sz="3200" dirty="0" smtClean="0"/>
              <a:t>3a</a:t>
            </a:r>
            <a:r>
              <a:rPr lang="cs-CZ" sz="3200" baseline="30000" dirty="0" smtClean="0"/>
              <a:t>2 	</a:t>
            </a:r>
          </a:p>
        </p:txBody>
      </p:sp>
      <p:grpSp>
        <p:nvGrpSpPr>
          <p:cNvPr id="20" name="Skupina 19"/>
          <p:cNvGrpSpPr/>
          <p:nvPr/>
        </p:nvGrpSpPr>
        <p:grpSpPr>
          <a:xfrm>
            <a:off x="135340" y="2164223"/>
            <a:ext cx="3612605" cy="2675992"/>
            <a:chOff x="135340" y="2164223"/>
            <a:chExt cx="3612605" cy="2675992"/>
          </a:xfrm>
        </p:grpSpPr>
        <p:sp>
          <p:nvSpPr>
            <p:cNvPr id="53" name="Oblouk 52"/>
            <p:cNvSpPr/>
            <p:nvPr/>
          </p:nvSpPr>
          <p:spPr>
            <a:xfrm rot="21035358">
              <a:off x="135340" y="3786539"/>
              <a:ext cx="876149" cy="1053676"/>
            </a:xfrm>
            <a:prstGeom prst="arc">
              <a:avLst/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527764" y="3795838"/>
              <a:ext cx="29687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solidFill>
                    <a:schemeClr val="accent2"/>
                  </a:solidFill>
                </a:rPr>
                <a:t>•</a:t>
              </a:r>
              <a:endParaRPr lang="cs-CZ" sz="2800" dirty="0">
                <a:solidFill>
                  <a:schemeClr val="accent2"/>
                </a:solidFill>
              </a:endParaRPr>
            </a:p>
          </p:txBody>
        </p:sp>
        <p:grpSp>
          <p:nvGrpSpPr>
            <p:cNvPr id="16" name="Skupina 15"/>
            <p:cNvGrpSpPr/>
            <p:nvPr/>
          </p:nvGrpSpPr>
          <p:grpSpPr>
            <a:xfrm>
              <a:off x="436928" y="2164223"/>
              <a:ext cx="3311017" cy="2160240"/>
              <a:chOff x="396885" y="1556792"/>
              <a:chExt cx="3311017" cy="2160240"/>
            </a:xfrm>
          </p:grpSpPr>
          <p:cxnSp>
            <p:nvCxnSpPr>
              <p:cNvPr id="6" name="Přímá spojnice 5"/>
              <p:cNvCxnSpPr/>
              <p:nvPr/>
            </p:nvCxnSpPr>
            <p:spPr>
              <a:xfrm flipV="1">
                <a:off x="396885" y="2941901"/>
                <a:ext cx="3311017" cy="775131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 flipH="1" flipV="1">
                <a:off x="445241" y="1556792"/>
                <a:ext cx="3262661" cy="1385110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5" name="Přímá spojnice 14"/>
              <p:cNvCxnSpPr/>
              <p:nvPr/>
            </p:nvCxnSpPr>
            <p:spPr>
              <a:xfrm>
                <a:off x="445241" y="1556792"/>
                <a:ext cx="0" cy="2160240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7" name="TextovéPole 16"/>
              <p:cNvSpPr txBox="1"/>
              <p:nvPr/>
            </p:nvSpPr>
            <p:spPr>
              <a:xfrm>
                <a:off x="6559196" y="3145642"/>
                <a:ext cx="1253164" cy="8974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cs-CZ" sz="3200" dirty="0"/>
                  <a:t>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sz="3200" dirty="0"/>
                          <m:t>u</m:t>
                        </m:r>
                        <m:r>
                          <m:rPr>
                            <m:nor/>
                          </m:rPr>
                          <a:rPr lang="cs-CZ" sz="3200" baseline="-25000" dirty="0"/>
                          <m:t>t</m:t>
                        </m:r>
                        <m:r>
                          <m:rPr>
                            <m:nor/>
                          </m:rPr>
                          <a:rPr lang="cs-CZ" sz="3200" baseline="30000" dirty="0"/>
                          <m:t> 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cs-CZ" sz="32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m:rPr>
                                <m:nor/>
                              </m:rPr>
                              <a:rPr lang="cs-CZ" sz="320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endParaRPr lang="cs-CZ" sz="3200" dirty="0"/>
              </a:p>
            </p:txBody>
          </p:sp>
        </mc:Choice>
        <mc:Fallback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9196" y="3145642"/>
                <a:ext cx="1253164" cy="897490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1262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TextovéPole 17"/>
              <p:cNvSpPr txBox="1"/>
              <p:nvPr/>
            </p:nvSpPr>
            <p:spPr>
              <a:xfrm>
                <a:off x="436928" y="4412825"/>
                <a:ext cx="2280146" cy="19687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/>
                  <a:t>a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sz="3200" b="0" i="0" smtClean="0">
                            <a:latin typeface="Cambria Math"/>
                          </a:rPr>
                          <m:t>60</m:t>
                        </m:r>
                        <m:r>
                          <m:rPr>
                            <m:nor/>
                          </m:rPr>
                          <a:rPr lang="cs-CZ" sz="3200" baseline="30000" dirty="0"/>
                          <m:t> 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cs-CZ" sz="3200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m:rPr>
                                <m:nor/>
                              </m:rPr>
                              <a:rPr lang="cs-CZ" sz="3200">
                                <a:latin typeface="Cambria Math"/>
                              </a:rPr>
                              <m:t>3</m:t>
                            </m:r>
                          </m:e>
                        </m:rad>
                      </m:den>
                    </m:f>
                  </m:oMath>
                </a14:m>
                <a:endParaRPr lang="cs-CZ" sz="3200" dirty="0" smtClean="0"/>
              </a:p>
              <a:p>
                <a:r>
                  <a:rPr lang="cs-CZ" sz="3200" dirty="0" smtClean="0"/>
                  <a:t>a = 60:1,73</a:t>
                </a:r>
              </a:p>
              <a:p>
                <a:r>
                  <a:rPr lang="cs-CZ" sz="3200" dirty="0" smtClean="0"/>
                  <a:t>a </a:t>
                </a:r>
                <a:r>
                  <a:rPr lang="cs-CZ" sz="3200" dirty="0"/>
                  <a:t>≐</a:t>
                </a:r>
                <a:r>
                  <a:rPr lang="cs-CZ" sz="3200" dirty="0" smtClean="0"/>
                  <a:t> 34,7 cm</a:t>
                </a:r>
                <a:endParaRPr lang="cs-CZ" sz="3200" dirty="0"/>
              </a:p>
            </p:txBody>
          </p:sp>
        </mc:Choice>
        <mc:Fallback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928" y="4412825"/>
                <a:ext cx="2280146" cy="1968744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6952" r="-3743" b="-95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4283968" y="4208674"/>
            <a:ext cx="4248472" cy="2390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= a∙ a∙ a</a:t>
            </a:r>
          </a:p>
          <a:p>
            <a:r>
              <a:rPr lang="cs-CZ" sz="3200" dirty="0" smtClean="0"/>
              <a:t>V = 34,7</a:t>
            </a:r>
            <a:r>
              <a:rPr lang="cs-CZ" sz="3200" dirty="0"/>
              <a:t> </a:t>
            </a:r>
            <a:r>
              <a:rPr lang="cs-CZ" sz="3200" dirty="0" smtClean="0"/>
              <a:t>∙ </a:t>
            </a:r>
            <a:r>
              <a:rPr lang="cs-CZ" sz="3200" dirty="0"/>
              <a:t>34,7 ∙ 34,7 </a:t>
            </a:r>
          </a:p>
          <a:p>
            <a:r>
              <a:rPr lang="cs-CZ" sz="3200" dirty="0" smtClean="0"/>
              <a:t>V = 41782 cm</a:t>
            </a:r>
            <a:r>
              <a:rPr lang="cs-CZ" sz="3200" baseline="30000" dirty="0" smtClean="0"/>
              <a:t>3</a:t>
            </a:r>
          </a:p>
          <a:p>
            <a:r>
              <a:rPr lang="cs-CZ" sz="3200" b="1" u="sng" dirty="0">
                <a:latin typeface="Times New Roman" pitchFamily="18" charset="0"/>
                <a:cs typeface="Times New Roman" pitchFamily="18" charset="0"/>
              </a:rPr>
              <a:t>V ≐</a:t>
            </a:r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 41,8 dm</a:t>
            </a:r>
            <a:r>
              <a:rPr lang="cs-CZ" sz="3200" b="1" u="sng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cs-CZ" sz="3200" b="1" u="sng" baseline="30000" dirty="0">
              <a:latin typeface="Times New Roman" pitchFamily="18" charset="0"/>
              <a:cs typeface="Times New Roman" pitchFamily="18" charset="0"/>
            </a:endParaRPr>
          </a:p>
          <a:p>
            <a:endParaRPr lang="cs-CZ" sz="3200" baseline="30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TextovéPole 32"/>
              <p:cNvSpPr txBox="1"/>
              <p:nvPr/>
            </p:nvSpPr>
            <p:spPr>
              <a:xfrm>
                <a:off x="6501115" y="1405601"/>
                <a:ext cx="2031325" cy="17943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3200" dirty="0"/>
                  <a:t>a</a:t>
                </a:r>
                <a:r>
                  <a:rPr lang="cs-CZ" sz="3200" baseline="30000" dirty="0"/>
                  <a:t>2</a:t>
                </a:r>
                <a:r>
                  <a:rPr lang="cs-CZ" sz="32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i="1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sz="3200" dirty="0"/>
                          <m:t>u</m:t>
                        </m:r>
                        <m:r>
                          <m:rPr>
                            <m:nor/>
                          </m:rPr>
                          <a:rPr lang="cs-CZ" sz="3200" baseline="-25000" dirty="0"/>
                          <m:t>t</m:t>
                        </m:r>
                        <m:r>
                          <m:rPr>
                            <m:nor/>
                          </m:rPr>
                          <a:rPr lang="cs-CZ" sz="3200" baseline="30000" dirty="0"/>
                          <m:t>2 </m:t>
                        </m:r>
                      </m:num>
                      <m:den>
                        <m:r>
                          <a:rPr lang="cs-CZ" sz="3200" i="1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3200" i="1">
                        <a:latin typeface="Cambria Math"/>
                      </a:rPr>
                      <m:t> </m:t>
                    </m:r>
                  </m:oMath>
                </a14:m>
                <a:endParaRPr lang="cs-CZ" sz="3200" dirty="0" smtClean="0"/>
              </a:p>
              <a:p>
                <a:r>
                  <a:rPr lang="cs-CZ" sz="3200" dirty="0" smtClean="0"/>
                  <a:t>a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32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cs-CZ" sz="3200" dirty="0"/>
                              <m:t>u</m:t>
                            </m:r>
                            <m:r>
                              <m:rPr>
                                <m:nor/>
                              </m:rPr>
                              <a:rPr lang="cs-CZ" sz="3200" baseline="-25000" dirty="0"/>
                              <m:t>t</m:t>
                            </m:r>
                            <m:r>
                              <m:rPr>
                                <m:nor/>
                              </m:rPr>
                              <a:rPr lang="cs-CZ" sz="3200" baseline="30000" dirty="0"/>
                              <m:t>2 </m:t>
                            </m:r>
                          </m:num>
                          <m:den>
                            <m:r>
                              <a:rPr lang="cs-CZ" sz="3200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</m:e>
                    </m:rad>
                    <m:r>
                      <a:rPr lang="cs-CZ" sz="32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3200" baseline="30000" dirty="0"/>
                  <a:t>	</a:t>
                </a:r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1115" y="1405601"/>
                <a:ext cx="2031325" cy="179433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74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257027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3A447"/>
                                      </p:to>
                                    </p:animClr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5" grpId="0"/>
      <p:bldP spid="56" grpId="0"/>
      <p:bldP spid="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autor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3B0E194-16E5-4EF1-989A-C15CBB238C09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756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720</TotalTime>
  <Words>142</Words>
  <Application>Microsoft Office PowerPoint</Application>
  <PresentationFormat>Předvádění na obrazovce (4:3)</PresentationFormat>
  <Paragraphs>92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Papír</vt:lpstr>
      <vt:lpstr>Snímek 1</vt:lpstr>
      <vt:lpstr>Snímek 2</vt:lpstr>
      <vt:lpstr>Snímek 3</vt:lpstr>
      <vt:lpstr>Snímek 4</vt:lpstr>
      <vt:lpstr>Snímek 5</vt:lpstr>
      <vt:lpstr>Snímek 6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Vaclav Zmrhal</dc:creator>
  <cp:lastModifiedBy>Hanka</cp:lastModifiedBy>
  <cp:revision>62</cp:revision>
  <dcterms:created xsi:type="dcterms:W3CDTF">2012-11-11T16:03:47Z</dcterms:created>
  <dcterms:modified xsi:type="dcterms:W3CDTF">2013-06-25T11:24:36Z</dcterms:modified>
</cp:coreProperties>
</file>