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58" r:id="rId4"/>
    <p:sldId id="261" r:id="rId5"/>
    <p:sldId id="268" r:id="rId6"/>
    <p:sldId id="263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CC0099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267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7ACB9-CF8E-45BA-B358-0143E7E1571A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E94F-F26A-4C2B-91F2-C33E93CECA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48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7ACB9-CF8E-45BA-B358-0143E7E1571A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E94F-F26A-4C2B-91F2-C33E93CECA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818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7ACB9-CF8E-45BA-B358-0143E7E1571A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E94F-F26A-4C2B-91F2-C33E93CECA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283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7ACB9-CF8E-45BA-B358-0143E7E1571A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E94F-F26A-4C2B-91F2-C33E93CECA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748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7ACB9-CF8E-45BA-B358-0143E7E1571A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E94F-F26A-4C2B-91F2-C33E93CECA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039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7ACB9-CF8E-45BA-B358-0143E7E1571A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E94F-F26A-4C2B-91F2-C33E93CECA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071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7ACB9-CF8E-45BA-B358-0143E7E1571A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E94F-F26A-4C2B-91F2-C33E93CECA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386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7ACB9-CF8E-45BA-B358-0143E7E1571A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E94F-F26A-4C2B-91F2-C33E93CECA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695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7ACB9-CF8E-45BA-B358-0143E7E1571A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E94F-F26A-4C2B-91F2-C33E93CECA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534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7ACB9-CF8E-45BA-B358-0143E7E1571A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E94F-F26A-4C2B-91F2-C33E93CECA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848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7ACB9-CF8E-45BA-B358-0143E7E1571A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E94F-F26A-4C2B-91F2-C33E93CECA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41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0000"/>
            <a:duotone>
              <a:prstClr val="black"/>
              <a:schemeClr val="tx2">
                <a:tint val="45000"/>
                <a:satMod val="400000"/>
              </a:schemeClr>
            </a:duotone>
            <a:lum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B7ACB9-CF8E-45BA-B358-0143E7E1571A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E9E94F-F26A-4C2B-91F2-C33E93CECA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44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an_Vil%C3%ADmek_-_Karel_Jarom%C3%ADr_Erben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485" y="36866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21650" y="3579287"/>
            <a:ext cx="63000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b="1" dirty="0" smtClean="0"/>
              <a:t>VY_12_INOVACE_02_21_Literatura </a:t>
            </a:r>
            <a:r>
              <a:rPr lang="cs-CZ" b="1" dirty="0"/>
              <a:t>v životě dětí</a:t>
            </a:r>
          </a:p>
          <a:p>
            <a:pPr algn="ctr">
              <a:defRPr/>
            </a:pPr>
            <a:r>
              <a:rPr lang="cs-CZ" dirty="0"/>
              <a:t>Vzdělávací oblast: Jazyk a jazyková </a:t>
            </a:r>
            <a:r>
              <a:rPr lang="cs-CZ" dirty="0" smtClean="0"/>
              <a:t>komunikace </a:t>
            </a:r>
            <a:r>
              <a:rPr lang="cs-CZ" dirty="0"/>
              <a:t>- 1. a 2.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Pohádky</a:t>
            </a:r>
          </a:p>
        </p:txBody>
      </p:sp>
      <p:sp>
        <p:nvSpPr>
          <p:cNvPr id="4" name="Obdélník 3"/>
          <p:cNvSpPr/>
          <p:nvPr/>
        </p:nvSpPr>
        <p:spPr>
          <a:xfrm>
            <a:off x="825951" y="5229200"/>
            <a:ext cx="7931514" cy="1008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 smtClean="0"/>
              <a:t>Anotace: </a:t>
            </a:r>
            <a:r>
              <a:rPr lang="cs-CZ" dirty="0"/>
              <a:t>Prezentace je určena k procvičování čtení s </a:t>
            </a:r>
            <a:r>
              <a:rPr lang="cs-CZ" dirty="0" smtClean="0"/>
              <a:t>porozuměním. Podporuje aktivní zapojení žáků - poznávání pohádky z úryvku, sestavování názvu pohádky.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62997" y="1892659"/>
            <a:ext cx="489459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Pohádky</a:t>
            </a:r>
          </a:p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Karla Jaromíra Erbena</a:t>
            </a:r>
          </a:p>
        </p:txBody>
      </p:sp>
    </p:spTree>
    <p:extLst>
      <p:ext uri="{BB962C8B-B14F-4D97-AF65-F5344CB8AC3E}">
        <p14:creationId xmlns:p14="http://schemas.microsoft.com/office/powerpoint/2010/main" val="183325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11660" y="492204"/>
            <a:ext cx="6472862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Pohádky</a:t>
            </a:r>
          </a:p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Karla Jaromíra Erbena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26595" y="450912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Soubor:Jan Vilímek - Karel Jaromír Erb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6675" y="2580209"/>
            <a:ext cx="2682120" cy="37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883530" y="3834044"/>
            <a:ext cx="3380541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spisovatel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básník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sběratel pohádek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sběratel českých </a:t>
            </a:r>
            <a:r>
              <a:rPr lang="cs-CZ" dirty="0"/>
              <a:t>lidových písní </a:t>
            </a:r>
          </a:p>
        </p:txBody>
      </p:sp>
    </p:spTree>
    <p:extLst>
      <p:ext uri="{BB962C8B-B14F-4D97-AF65-F5344CB8AC3E}">
        <p14:creationId xmlns:p14="http://schemas.microsoft.com/office/powerpoint/2010/main" val="182372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19304" y="1340372"/>
            <a:ext cx="72908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„Studánko, dej </a:t>
            </a:r>
            <a:r>
              <a:rPr lang="cs-CZ" sz="2400" dirty="0"/>
              <a:t>vody </a:t>
            </a:r>
            <a:r>
              <a:rPr lang="cs-CZ" sz="2400" dirty="0" smtClean="0"/>
              <a:t>mému kohoutkovi: leží </a:t>
            </a:r>
            <a:r>
              <a:rPr lang="cs-CZ" sz="2400" dirty="0"/>
              <a:t>tam v oboře, </a:t>
            </a:r>
            <a:r>
              <a:rPr lang="cs-CZ" sz="2400" dirty="0" smtClean="0"/>
              <a:t> </a:t>
            </a:r>
            <a:r>
              <a:rPr lang="cs-CZ" sz="2400" dirty="0"/>
              <a:t>má nožky nahoře </a:t>
            </a:r>
            <a:r>
              <a:rPr lang="cs-CZ" sz="2400" dirty="0" smtClean="0"/>
              <a:t>- </a:t>
            </a:r>
            <a:r>
              <a:rPr lang="cs-CZ" sz="2400" dirty="0"/>
              <a:t>bojím se, bojím, že umře!“ </a:t>
            </a:r>
          </a:p>
        </p:txBody>
      </p:sp>
      <p:sp>
        <p:nvSpPr>
          <p:cNvPr id="7" name="Obdélník 6"/>
          <p:cNvSpPr/>
          <p:nvPr/>
        </p:nvSpPr>
        <p:spPr>
          <a:xfrm>
            <a:off x="701569" y="3544573"/>
            <a:ext cx="806909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„ Bz </a:t>
            </a:r>
            <a:r>
              <a:rPr lang="cs-CZ" sz="2400" dirty="0"/>
              <a:t>- bz! </a:t>
            </a:r>
            <a:r>
              <a:rPr lang="cs-CZ" sz="2400" dirty="0" smtClean="0"/>
              <a:t>Jdi </a:t>
            </a:r>
            <a:r>
              <a:rPr lang="cs-CZ" sz="2400" dirty="0"/>
              <a:t>okolo stolu, já ti povím, která to je</a:t>
            </a:r>
            <a:r>
              <a:rPr lang="cs-CZ" sz="2400" dirty="0" smtClean="0"/>
              <a:t>.“ </a:t>
            </a:r>
            <a:r>
              <a:rPr lang="cs-CZ" sz="2400" dirty="0"/>
              <a:t>Byla to moucha, co ji vzkřísil Jiřík živou vodou. </a:t>
            </a:r>
            <a:r>
              <a:rPr lang="cs-CZ" sz="2400" dirty="0" smtClean="0"/>
              <a:t>„Tahle </a:t>
            </a:r>
            <a:r>
              <a:rPr lang="cs-CZ" sz="2400" dirty="0"/>
              <a:t>panna to není - ta taky ne - ta taky ne </a:t>
            </a:r>
            <a:r>
              <a:rPr lang="cs-CZ" sz="2400"/>
              <a:t>- </a:t>
            </a:r>
            <a:r>
              <a:rPr lang="cs-CZ" sz="2400" smtClean="0"/>
              <a:t>tahle </a:t>
            </a:r>
            <a:r>
              <a:rPr lang="cs-CZ" sz="2400" dirty="0"/>
              <a:t>je Zlatovláska</a:t>
            </a:r>
            <a:r>
              <a:rPr lang="cs-CZ" sz="2400" dirty="0" smtClean="0"/>
              <a:t>!“ „Tuto </a:t>
            </a:r>
            <a:r>
              <a:rPr lang="cs-CZ" sz="2400" dirty="0"/>
              <a:t>dceru mi </a:t>
            </a:r>
            <a:r>
              <a:rPr lang="cs-CZ" sz="2400" dirty="0" smtClean="0"/>
              <a:t>dej,“ </a:t>
            </a:r>
            <a:r>
              <a:rPr lang="cs-CZ" sz="2400" dirty="0"/>
              <a:t>vykřikl Jiřík, </a:t>
            </a:r>
            <a:r>
              <a:rPr lang="cs-CZ" sz="2400" dirty="0" smtClean="0"/>
              <a:t>„tu </a:t>
            </a:r>
            <a:r>
              <a:rPr lang="cs-CZ" sz="2400" dirty="0"/>
              <a:t>jsem vysloužil svému pánu</a:t>
            </a:r>
            <a:r>
              <a:rPr lang="cs-CZ" sz="2400" dirty="0" smtClean="0"/>
              <a:t>.“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905326" y="2573905"/>
            <a:ext cx="31809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 kohoutkovi a slepičce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19405" y="5518830"/>
            <a:ext cx="1632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Zlatovláska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6465" y="548680"/>
            <a:ext cx="3436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Poznáš úryvky z pohádek?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3121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06915" y="2618910"/>
            <a:ext cx="1847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6523" y="530910"/>
            <a:ext cx="8028000" cy="208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„Kdybyste </a:t>
            </a:r>
            <a:r>
              <a:rPr lang="cs-CZ" sz="2400" dirty="0"/>
              <a:t>jel, pane, sám</a:t>
            </a:r>
            <a:r>
              <a:rPr lang="cs-CZ" sz="2400" dirty="0" smtClean="0"/>
              <a:t>,“ </a:t>
            </a:r>
            <a:r>
              <a:rPr lang="cs-CZ" sz="2400" dirty="0"/>
              <a:t>odpověděl Bystrozraký, </a:t>
            </a:r>
            <a:r>
              <a:rPr lang="cs-CZ" sz="2400" dirty="0" smtClean="0"/>
              <a:t>„ snad                  byste ani </a:t>
            </a:r>
            <a:r>
              <a:rPr lang="cs-CZ" sz="2400" dirty="0"/>
              <a:t>za rok tam nedojel; </a:t>
            </a:r>
            <a:r>
              <a:rPr lang="cs-CZ" sz="2400" dirty="0" smtClean="0"/>
              <a:t>ale </a:t>
            </a:r>
            <a:r>
              <a:rPr lang="cs-CZ" sz="2400" dirty="0"/>
              <a:t>s námi tam přijdete ještě </a:t>
            </a:r>
            <a:r>
              <a:rPr lang="cs-CZ" sz="2400" dirty="0" smtClean="0"/>
              <a:t>dnes. Právě nám </a:t>
            </a:r>
            <a:r>
              <a:rPr lang="cs-CZ" sz="2400" dirty="0"/>
              <a:t>tam </a:t>
            </a:r>
            <a:r>
              <a:rPr lang="cs-CZ" sz="2400" dirty="0" smtClean="0"/>
              <a:t>chystají večeři.“ </a:t>
            </a:r>
          </a:p>
          <a:p>
            <a:r>
              <a:rPr lang="cs-CZ" sz="2400" dirty="0" smtClean="0"/>
              <a:t>„A </a:t>
            </a:r>
            <a:r>
              <a:rPr lang="cs-CZ" sz="2400" dirty="0"/>
              <a:t>co tam dělá </a:t>
            </a:r>
            <a:r>
              <a:rPr lang="cs-CZ" sz="2400" dirty="0" smtClean="0"/>
              <a:t>moje </a:t>
            </a:r>
            <a:r>
              <a:rPr lang="cs-CZ" sz="2400" dirty="0"/>
              <a:t>nevěsta</a:t>
            </a:r>
            <a:r>
              <a:rPr lang="cs-CZ" sz="2400" dirty="0" smtClean="0"/>
              <a:t>?“    </a:t>
            </a:r>
          </a:p>
          <a:p>
            <a:r>
              <a:rPr lang="cs-CZ" sz="2400" dirty="0" smtClean="0"/>
              <a:t>„Za </a:t>
            </a:r>
            <a:r>
              <a:rPr lang="cs-CZ" sz="2400" dirty="0"/>
              <a:t>železnou </a:t>
            </a:r>
            <a:r>
              <a:rPr lang="cs-CZ" sz="2400" dirty="0" err="1" smtClean="0"/>
              <a:t>mřeží</a:t>
            </a:r>
            <a:r>
              <a:rPr lang="cs-CZ" sz="2400" dirty="0" smtClean="0"/>
              <a:t> na </a:t>
            </a:r>
            <a:r>
              <a:rPr lang="cs-CZ" sz="2400" dirty="0"/>
              <a:t>vysoké </a:t>
            </a:r>
            <a:r>
              <a:rPr lang="cs-CZ" sz="2400" dirty="0" smtClean="0"/>
              <a:t>věži černokněžník ji </a:t>
            </a:r>
            <a:r>
              <a:rPr lang="cs-CZ" sz="2400" dirty="0"/>
              <a:t>střeží</a:t>
            </a:r>
            <a:r>
              <a:rPr lang="cs-CZ" sz="2400" dirty="0" smtClean="0"/>
              <a:t>.“</a:t>
            </a:r>
          </a:p>
          <a:p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51894" y="3558616"/>
            <a:ext cx="78905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Najednou se tu </a:t>
            </a:r>
            <a:r>
              <a:rPr lang="cs-CZ" sz="2400" dirty="0" smtClean="0"/>
              <a:t>odkud odtud </a:t>
            </a:r>
            <a:r>
              <a:rPr lang="cs-CZ" sz="2400" dirty="0"/>
              <a:t>vzala nějaká stará žena, vypadala jako žebračka, a v ruce držela hrneček. </a:t>
            </a:r>
            <a:r>
              <a:rPr lang="cs-CZ" sz="2400" dirty="0" smtClean="0"/>
              <a:t>„ Ach</a:t>
            </a:r>
            <a:r>
              <a:rPr lang="cs-CZ" sz="2400" dirty="0"/>
              <a:t>, má zlatá panenko</a:t>
            </a:r>
            <a:r>
              <a:rPr lang="cs-CZ" sz="2400" dirty="0" smtClean="0"/>
              <a:t>,“ </a:t>
            </a:r>
            <a:r>
              <a:rPr lang="cs-CZ" sz="2400" dirty="0"/>
              <a:t>povídá ta žebračka, </a:t>
            </a:r>
            <a:r>
              <a:rPr lang="cs-CZ" sz="2400" dirty="0" smtClean="0"/>
              <a:t>„ to </a:t>
            </a:r>
            <a:r>
              <a:rPr lang="cs-CZ" sz="2400" dirty="0"/>
              <a:t>bych jedla! </a:t>
            </a:r>
            <a:r>
              <a:rPr lang="cs-CZ" sz="2400" dirty="0" smtClean="0"/>
              <a:t>                           Od </a:t>
            </a:r>
            <a:r>
              <a:rPr lang="cs-CZ" sz="2400" dirty="0"/>
              <a:t>včerejška od rána neměla jsem ani </a:t>
            </a:r>
            <a:r>
              <a:rPr lang="cs-CZ" sz="2400" dirty="0" err="1"/>
              <a:t>kouska</a:t>
            </a:r>
            <a:r>
              <a:rPr lang="cs-CZ" sz="2400" dirty="0"/>
              <a:t> chleba v ústech. Nedala bys mi kousek toho chleba</a:t>
            </a:r>
            <a:r>
              <a:rPr lang="cs-CZ" sz="2400" dirty="0" smtClean="0"/>
              <a:t>?“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507337" y="5544235"/>
            <a:ext cx="19331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Hrnečku, vař</a:t>
            </a:r>
            <a:r>
              <a:rPr lang="cs-CZ" sz="2400" dirty="0" smtClean="0">
                <a:solidFill>
                  <a:srgbClr val="FF0000"/>
                </a:solidFill>
              </a:rPr>
              <a:t>!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97025" y="2708920"/>
            <a:ext cx="36022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Dlouhý Široký a Bystrozraký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8128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78191" y="1538790"/>
            <a:ext cx="1643399" cy="4644000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400" dirty="0"/>
              <a:t>O </a:t>
            </a:r>
            <a:r>
              <a:rPr lang="cs-CZ" sz="2400" dirty="0" smtClean="0"/>
              <a:t>třech</a:t>
            </a: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dirty="0" smtClean="0"/>
              <a:t>Drak</a:t>
            </a: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dirty="0" smtClean="0"/>
              <a:t>Živá</a:t>
            </a: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dirty="0" smtClean="0"/>
              <a:t>O </a:t>
            </a:r>
            <a:r>
              <a:rPr lang="cs-CZ" sz="2400" dirty="0"/>
              <a:t>hloupém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Rozum </a:t>
            </a:r>
            <a:r>
              <a:rPr lang="cs-CZ" sz="2400" dirty="0"/>
              <a:t>a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Obuchu</a:t>
            </a:r>
            <a:r>
              <a:rPr lang="cs-CZ" sz="2400" dirty="0"/>
              <a:t>,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Boháč </a:t>
            </a:r>
            <a:r>
              <a:rPr lang="cs-CZ" sz="2400" dirty="0"/>
              <a:t>a 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Rybářův</a:t>
            </a:r>
          </a:p>
          <a:p>
            <a:pPr>
              <a:lnSpc>
                <a:spcPct val="150000"/>
              </a:lnSpc>
            </a:pPr>
            <a:endParaRPr lang="cs-CZ" sz="2400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03116" y="548680"/>
            <a:ext cx="298947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Sestav </a:t>
            </a:r>
            <a:r>
              <a:rPr lang="cs-CZ" sz="2400">
                <a:solidFill>
                  <a:srgbClr val="0070C0"/>
                </a:solidFill>
              </a:rPr>
              <a:t>názvy </a:t>
            </a:r>
            <a:r>
              <a:rPr lang="cs-CZ" sz="2400" smtClean="0">
                <a:solidFill>
                  <a:srgbClr val="0070C0"/>
                </a:solidFill>
              </a:rPr>
              <a:t>pohádek.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19048" y="1010345"/>
            <a:ext cx="2883097" cy="4968000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Řešení.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O </a:t>
            </a:r>
            <a:r>
              <a:rPr lang="cs-CZ" sz="2400" dirty="0">
                <a:solidFill>
                  <a:srgbClr val="FF0000"/>
                </a:solidFill>
              </a:rPr>
              <a:t>třech přadlenách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Drak </a:t>
            </a:r>
            <a:r>
              <a:rPr lang="cs-CZ" sz="2400" dirty="0">
                <a:solidFill>
                  <a:srgbClr val="FF0000"/>
                </a:solidFill>
              </a:rPr>
              <a:t>dvanáctihlavý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Živá </a:t>
            </a:r>
            <a:r>
              <a:rPr lang="cs-CZ" sz="2400" dirty="0">
                <a:solidFill>
                  <a:srgbClr val="FF0000"/>
                </a:solidFill>
              </a:rPr>
              <a:t>voda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O </a:t>
            </a:r>
            <a:r>
              <a:rPr lang="cs-CZ" sz="2400" dirty="0">
                <a:solidFill>
                  <a:srgbClr val="FF0000"/>
                </a:solidFill>
              </a:rPr>
              <a:t>hloupém </a:t>
            </a:r>
            <a:r>
              <a:rPr lang="cs-CZ" sz="2400" dirty="0" smtClean="0">
                <a:solidFill>
                  <a:srgbClr val="FF0000"/>
                </a:solidFill>
              </a:rPr>
              <a:t>Peciválovi</a:t>
            </a:r>
            <a:endParaRPr lang="cs-CZ" sz="24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Rozum </a:t>
            </a:r>
            <a:r>
              <a:rPr lang="cs-CZ" sz="2400" dirty="0">
                <a:solidFill>
                  <a:srgbClr val="FF0000"/>
                </a:solidFill>
              </a:rPr>
              <a:t>a </a:t>
            </a:r>
            <a:r>
              <a:rPr lang="cs-CZ" sz="2400" dirty="0" smtClean="0">
                <a:solidFill>
                  <a:srgbClr val="FF0000"/>
                </a:solidFill>
              </a:rPr>
              <a:t>Štěstí </a:t>
            </a:r>
            <a:endParaRPr lang="cs-CZ" sz="24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Obuchu</a:t>
            </a:r>
            <a:r>
              <a:rPr lang="cs-CZ" sz="2400" dirty="0">
                <a:solidFill>
                  <a:srgbClr val="FF0000"/>
                </a:solidFill>
              </a:rPr>
              <a:t>, hýbej se!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Boháč </a:t>
            </a:r>
            <a:r>
              <a:rPr lang="cs-CZ" sz="2400" dirty="0">
                <a:solidFill>
                  <a:srgbClr val="FF0000"/>
                </a:solidFill>
              </a:rPr>
              <a:t>a </a:t>
            </a:r>
            <a:r>
              <a:rPr lang="cs-CZ" sz="2400" dirty="0" smtClean="0">
                <a:solidFill>
                  <a:srgbClr val="FF0000"/>
                </a:solidFill>
              </a:rPr>
              <a:t>chudák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solidFill>
                  <a:srgbClr val="FF0000"/>
                </a:solidFill>
              </a:rPr>
              <a:t>Rybářův syn</a:t>
            </a:r>
          </a:p>
          <a:p>
            <a:pPr>
              <a:lnSpc>
                <a:spcPct val="150000"/>
              </a:lnSpc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97078" y="1538790"/>
            <a:ext cx="1896866" cy="4536000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Štěstí </a:t>
            </a: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dirty="0" smtClean="0"/>
              <a:t>Peciválovi</a:t>
            </a: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dirty="0" smtClean="0"/>
              <a:t>přadlenách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dvanáctihlavý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hýbej </a:t>
            </a:r>
            <a:r>
              <a:rPr lang="cs-CZ" sz="2400" dirty="0"/>
              <a:t>se</a:t>
            </a:r>
            <a:r>
              <a:rPr lang="cs-CZ" sz="2400" dirty="0" smtClean="0"/>
              <a:t>!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s</a:t>
            </a:r>
            <a:r>
              <a:rPr lang="cs-CZ" sz="2400" dirty="0" smtClean="0"/>
              <a:t>yn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voda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chudák</a:t>
            </a:r>
          </a:p>
          <a:p>
            <a:pPr>
              <a:lnSpc>
                <a:spcPct val="150000"/>
              </a:lnSpc>
            </a:pP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3907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9860" y="503675"/>
            <a:ext cx="8352000" cy="5112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2200" dirty="0" smtClean="0">
                <a:solidFill>
                  <a:schemeClr val="accent4">
                    <a:lumMod val="75000"/>
                  </a:schemeClr>
                </a:solidFill>
              </a:rPr>
              <a:t>1. Komu otevřel Smolíček ?</a:t>
            </a:r>
          </a:p>
          <a:p>
            <a:r>
              <a:rPr lang="cs-CZ" sz="2200" dirty="0" smtClean="0">
                <a:solidFill>
                  <a:schemeClr val="accent4">
                    <a:lumMod val="75000"/>
                  </a:schemeClr>
                </a:solidFill>
              </a:rPr>
              <a:t>                   lišce                                   jezinkám                            vlkovi 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chemeClr val="accent5">
                    <a:lumMod val="50000"/>
                  </a:schemeClr>
                </a:solidFill>
              </a:rPr>
              <a:t>2. Z čeho byl utvořen </a:t>
            </a:r>
            <a:r>
              <a:rPr lang="cs-CZ" sz="2200" dirty="0" err="1" smtClean="0">
                <a:solidFill>
                  <a:schemeClr val="accent5">
                    <a:lumMod val="50000"/>
                  </a:schemeClr>
                </a:solidFill>
              </a:rPr>
              <a:t>Otesánek</a:t>
            </a:r>
            <a:r>
              <a:rPr lang="cs-CZ" sz="2200" dirty="0" smtClean="0">
                <a:solidFill>
                  <a:schemeClr val="accent5">
                    <a:lumMod val="50000"/>
                  </a:schemeClr>
                </a:solidFill>
              </a:rPr>
              <a:t>?</a:t>
            </a:r>
          </a:p>
          <a:p>
            <a:r>
              <a:rPr lang="cs-CZ" sz="2200" dirty="0" smtClean="0">
                <a:solidFill>
                  <a:schemeClr val="accent5">
                    <a:lumMod val="50000"/>
                  </a:schemeClr>
                </a:solidFill>
              </a:rPr>
              <a:t>                  z </a:t>
            </a:r>
            <a:r>
              <a:rPr lang="cs-CZ" sz="2200" dirty="0">
                <a:solidFill>
                  <a:schemeClr val="accent5">
                    <a:lumMod val="50000"/>
                  </a:schemeClr>
                </a:solidFill>
              </a:rPr>
              <a:t>hlíny</a:t>
            </a:r>
            <a:r>
              <a:rPr lang="cs-CZ" sz="22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      z </a:t>
            </a:r>
            <a:r>
              <a:rPr lang="cs-CZ" sz="2200" dirty="0">
                <a:solidFill>
                  <a:schemeClr val="accent5">
                    <a:lumMod val="50000"/>
                  </a:schemeClr>
                </a:solidFill>
              </a:rPr>
              <a:t>pařezu</a:t>
            </a:r>
            <a:r>
              <a:rPr lang="cs-CZ" sz="22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   z </a:t>
            </a:r>
            <a:r>
              <a:rPr lang="cs-CZ" sz="2200" dirty="0">
                <a:solidFill>
                  <a:schemeClr val="accent5">
                    <a:lumMod val="50000"/>
                  </a:schemeClr>
                </a:solidFill>
              </a:rPr>
              <a:t>těsta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0033CC"/>
                </a:solidFill>
              </a:rPr>
              <a:t>3. Co měl získat </a:t>
            </a:r>
            <a:r>
              <a:rPr lang="cs-CZ" sz="2200" dirty="0" err="1" smtClean="0">
                <a:solidFill>
                  <a:srgbClr val="0033CC"/>
                </a:solidFill>
              </a:rPr>
              <a:t>Plaváček</a:t>
            </a:r>
            <a:r>
              <a:rPr lang="cs-CZ" sz="2200" dirty="0" smtClean="0">
                <a:solidFill>
                  <a:srgbClr val="0033CC"/>
                </a:solidFill>
              </a:rPr>
              <a:t> od Děda Vševěda?</a:t>
            </a:r>
          </a:p>
          <a:p>
            <a:r>
              <a:rPr lang="cs-CZ" sz="2200" dirty="0">
                <a:solidFill>
                  <a:srgbClr val="0033CC"/>
                </a:solidFill>
              </a:rPr>
              <a:t> </a:t>
            </a:r>
            <a:r>
              <a:rPr lang="cs-CZ" sz="2200" dirty="0" smtClean="0">
                <a:solidFill>
                  <a:srgbClr val="0033CC"/>
                </a:solidFill>
              </a:rPr>
              <a:t>                 tři </a:t>
            </a:r>
            <a:r>
              <a:rPr lang="cs-CZ" sz="2200" dirty="0">
                <a:solidFill>
                  <a:srgbClr val="0033CC"/>
                </a:solidFill>
              </a:rPr>
              <a:t>stříbrné vlasy</a:t>
            </a:r>
            <a:r>
              <a:rPr lang="cs-CZ" sz="2200" dirty="0" smtClean="0">
                <a:solidFill>
                  <a:srgbClr val="0033CC"/>
                </a:solidFill>
              </a:rPr>
              <a:t>               tři </a:t>
            </a:r>
            <a:r>
              <a:rPr lang="cs-CZ" sz="2200" dirty="0">
                <a:solidFill>
                  <a:srgbClr val="0033CC"/>
                </a:solidFill>
              </a:rPr>
              <a:t>měděné vlasy</a:t>
            </a:r>
            <a:r>
              <a:rPr lang="cs-CZ" sz="2200" dirty="0" smtClean="0">
                <a:solidFill>
                  <a:srgbClr val="0033CC"/>
                </a:solidFill>
              </a:rPr>
              <a:t>            tři zlaté </a:t>
            </a:r>
            <a:r>
              <a:rPr lang="cs-CZ" sz="2200" dirty="0">
                <a:solidFill>
                  <a:srgbClr val="0033CC"/>
                </a:solidFill>
              </a:rPr>
              <a:t>vlasy</a:t>
            </a:r>
            <a:r>
              <a:rPr lang="cs-CZ" sz="2200" dirty="0" smtClean="0">
                <a:solidFill>
                  <a:srgbClr val="0033CC"/>
                </a:solidFill>
              </a:rPr>
              <a:t>          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00B0F0"/>
                </a:solidFill>
              </a:rPr>
              <a:t>4. Kdo poradil králevici, jak získat ptáka Ohniváka?</a:t>
            </a:r>
          </a:p>
          <a:p>
            <a:r>
              <a:rPr lang="cs-CZ" sz="2200" dirty="0">
                <a:solidFill>
                  <a:srgbClr val="00B0F0"/>
                </a:solidFill>
              </a:rPr>
              <a:t> </a:t>
            </a:r>
            <a:r>
              <a:rPr lang="cs-CZ" sz="2200" dirty="0" smtClean="0">
                <a:solidFill>
                  <a:srgbClr val="00B0F0"/>
                </a:solidFill>
              </a:rPr>
              <a:t>                 liška Ryska                         liška Ryška                          liška Rezka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chemeClr val="accent6"/>
                </a:solidFill>
              </a:rPr>
              <a:t>5. Kdo pomohl Jiříkovi rozeznat Zlatovlásku mezi dvanácti dívkami?</a:t>
            </a:r>
          </a:p>
          <a:p>
            <a:r>
              <a:rPr lang="cs-CZ" sz="2200" dirty="0">
                <a:solidFill>
                  <a:schemeClr val="accent6"/>
                </a:solidFill>
              </a:rPr>
              <a:t> </a:t>
            </a:r>
            <a:r>
              <a:rPr lang="cs-CZ" sz="2200" dirty="0" smtClean="0">
                <a:solidFill>
                  <a:schemeClr val="accent6"/>
                </a:solidFill>
              </a:rPr>
              <a:t>                 pavouček                          moucha                               mravenec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00B050"/>
                </a:solidFill>
              </a:rPr>
              <a:t>6. Kdo je zelený mužík, co si vyvěšuje červené pentličky nad vodou?</a:t>
            </a:r>
          </a:p>
          <a:p>
            <a:r>
              <a:rPr lang="cs-CZ" sz="2200" dirty="0">
                <a:solidFill>
                  <a:srgbClr val="00B050"/>
                </a:solidFill>
              </a:rPr>
              <a:t> </a:t>
            </a:r>
            <a:r>
              <a:rPr lang="cs-CZ" sz="2200" dirty="0" smtClean="0">
                <a:solidFill>
                  <a:srgbClr val="00B050"/>
                </a:solidFill>
              </a:rPr>
              <a:t>                 vodník                               myslivec                              čert </a:t>
            </a:r>
          </a:p>
          <a:p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9860" y="5747529"/>
            <a:ext cx="61116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Karel Jaromír Erben napsal také knihu POHÁDKOVÁ </a:t>
            </a:r>
            <a:endParaRPr lang="cs-CZ" sz="22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1788139"/>
              </p:ext>
            </p:extLst>
          </p:nvPr>
        </p:nvGraphicFramePr>
        <p:xfrm>
          <a:off x="6431516" y="5790837"/>
          <a:ext cx="2565283" cy="3875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6469"/>
                <a:gridCol w="366469"/>
                <a:gridCol w="366469"/>
                <a:gridCol w="366469"/>
                <a:gridCol w="366469"/>
                <a:gridCol w="366469"/>
                <a:gridCol w="366469"/>
              </a:tblGrid>
              <a:tr h="38758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611236" y="173566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66475" y="2557185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Z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431516" y="169967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26895" y="2587205"/>
            <a:ext cx="290464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S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441134" y="2557185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66475" y="173566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80901" y="940442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11236" y="930046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K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415191" y="949336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66475" y="341630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29359" y="341630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I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465550" y="341630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66475" y="4239090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454261" y="4239555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92513" y="504918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N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460425" y="505646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66475" y="504918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92513" y="4239555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C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19860" y="138672"/>
            <a:ext cx="113864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solidFill>
                  <a:srgbClr val="0070C0"/>
                </a:solidFill>
              </a:rPr>
              <a:t>Rozlušti.</a:t>
            </a:r>
            <a:endParaRPr lang="cs-CZ" sz="2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2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9860" y="503675"/>
            <a:ext cx="8496000" cy="5184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2200" dirty="0" smtClean="0">
                <a:solidFill>
                  <a:schemeClr val="accent4">
                    <a:lumMod val="75000"/>
                  </a:schemeClr>
                </a:solidFill>
              </a:rPr>
              <a:t>1. Komu otevřel Smolíček ?</a:t>
            </a:r>
          </a:p>
          <a:p>
            <a:r>
              <a:rPr lang="cs-CZ" sz="2200" dirty="0" smtClean="0">
                <a:solidFill>
                  <a:schemeClr val="accent4">
                    <a:lumMod val="75000"/>
                  </a:schemeClr>
                </a:solidFill>
              </a:rPr>
              <a:t>                   lišce                                   jezinkám                            vlkovi 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chemeClr val="accent5">
                    <a:lumMod val="50000"/>
                  </a:schemeClr>
                </a:solidFill>
              </a:rPr>
              <a:t>2. Z čeho byl utvořen </a:t>
            </a:r>
            <a:r>
              <a:rPr lang="cs-CZ" sz="2200" dirty="0" err="1" smtClean="0">
                <a:solidFill>
                  <a:schemeClr val="accent5">
                    <a:lumMod val="50000"/>
                  </a:schemeClr>
                </a:solidFill>
              </a:rPr>
              <a:t>Otesánek</a:t>
            </a:r>
            <a:r>
              <a:rPr lang="cs-CZ" sz="2200" dirty="0" smtClean="0">
                <a:solidFill>
                  <a:schemeClr val="accent5">
                    <a:lumMod val="50000"/>
                  </a:schemeClr>
                </a:solidFill>
              </a:rPr>
              <a:t>?</a:t>
            </a:r>
          </a:p>
          <a:p>
            <a:r>
              <a:rPr lang="cs-CZ" sz="2200" dirty="0" smtClean="0">
                <a:solidFill>
                  <a:schemeClr val="accent5">
                    <a:lumMod val="50000"/>
                  </a:schemeClr>
                </a:solidFill>
              </a:rPr>
              <a:t>                  z </a:t>
            </a:r>
            <a:r>
              <a:rPr lang="cs-CZ" sz="2200" dirty="0">
                <a:solidFill>
                  <a:schemeClr val="accent5">
                    <a:lumMod val="50000"/>
                  </a:schemeClr>
                </a:solidFill>
              </a:rPr>
              <a:t>hlíny</a:t>
            </a:r>
            <a:r>
              <a:rPr lang="cs-CZ" sz="22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       z </a:t>
            </a:r>
            <a:r>
              <a:rPr lang="cs-CZ" sz="2200" dirty="0">
                <a:solidFill>
                  <a:schemeClr val="accent5">
                    <a:lumMod val="50000"/>
                  </a:schemeClr>
                </a:solidFill>
              </a:rPr>
              <a:t>pařezu</a:t>
            </a:r>
            <a:r>
              <a:rPr lang="cs-CZ" sz="22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   z </a:t>
            </a:r>
            <a:r>
              <a:rPr lang="cs-CZ" sz="2200" dirty="0">
                <a:solidFill>
                  <a:schemeClr val="accent5">
                    <a:lumMod val="50000"/>
                  </a:schemeClr>
                </a:solidFill>
              </a:rPr>
              <a:t>těsta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0033CC"/>
                </a:solidFill>
              </a:rPr>
              <a:t>3. Co měl získat </a:t>
            </a:r>
            <a:r>
              <a:rPr lang="cs-CZ" sz="2200" dirty="0" err="1" smtClean="0">
                <a:solidFill>
                  <a:srgbClr val="0033CC"/>
                </a:solidFill>
              </a:rPr>
              <a:t>Plaváček</a:t>
            </a:r>
            <a:r>
              <a:rPr lang="cs-CZ" sz="2200" dirty="0" smtClean="0">
                <a:solidFill>
                  <a:srgbClr val="0033CC"/>
                </a:solidFill>
              </a:rPr>
              <a:t> od Děda Vševěda?</a:t>
            </a:r>
          </a:p>
          <a:p>
            <a:r>
              <a:rPr lang="cs-CZ" sz="2200" dirty="0">
                <a:solidFill>
                  <a:srgbClr val="0033CC"/>
                </a:solidFill>
              </a:rPr>
              <a:t> </a:t>
            </a:r>
            <a:r>
              <a:rPr lang="cs-CZ" sz="2200" dirty="0" smtClean="0">
                <a:solidFill>
                  <a:srgbClr val="0033CC"/>
                </a:solidFill>
              </a:rPr>
              <a:t>                 tři </a:t>
            </a:r>
            <a:r>
              <a:rPr lang="cs-CZ" sz="2200" dirty="0">
                <a:solidFill>
                  <a:srgbClr val="0033CC"/>
                </a:solidFill>
              </a:rPr>
              <a:t>stříbrné vlasy</a:t>
            </a:r>
            <a:r>
              <a:rPr lang="cs-CZ" sz="2200" dirty="0" smtClean="0">
                <a:solidFill>
                  <a:srgbClr val="0033CC"/>
                </a:solidFill>
              </a:rPr>
              <a:t>                tři </a:t>
            </a:r>
            <a:r>
              <a:rPr lang="cs-CZ" sz="2200" dirty="0">
                <a:solidFill>
                  <a:srgbClr val="0033CC"/>
                </a:solidFill>
              </a:rPr>
              <a:t>měděné vlasy</a:t>
            </a:r>
            <a:r>
              <a:rPr lang="cs-CZ" sz="2200" dirty="0" smtClean="0">
                <a:solidFill>
                  <a:srgbClr val="0033CC"/>
                </a:solidFill>
              </a:rPr>
              <a:t>              tři </a:t>
            </a:r>
            <a:r>
              <a:rPr lang="cs-CZ" sz="2200" dirty="0">
                <a:solidFill>
                  <a:srgbClr val="0033CC"/>
                </a:solidFill>
              </a:rPr>
              <a:t>zlaté vlasy</a:t>
            </a:r>
            <a:r>
              <a:rPr lang="cs-CZ" sz="2200" dirty="0" smtClean="0">
                <a:solidFill>
                  <a:srgbClr val="0033CC"/>
                </a:solidFill>
              </a:rPr>
              <a:t>          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00B0F0"/>
                </a:solidFill>
              </a:rPr>
              <a:t>4. Kdo poradil králevici, jak získat ptáka Ohniváka?</a:t>
            </a:r>
          </a:p>
          <a:p>
            <a:r>
              <a:rPr lang="cs-CZ" sz="2200" dirty="0">
                <a:solidFill>
                  <a:srgbClr val="00B0F0"/>
                </a:solidFill>
              </a:rPr>
              <a:t> </a:t>
            </a:r>
            <a:r>
              <a:rPr lang="cs-CZ" sz="2200" dirty="0" smtClean="0">
                <a:solidFill>
                  <a:srgbClr val="00B0F0"/>
                </a:solidFill>
              </a:rPr>
              <a:t>                 liška Ryska                          liška Ryška                         liška Rezka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chemeClr val="accent6">
                    <a:lumMod val="75000"/>
                  </a:schemeClr>
                </a:solidFill>
              </a:rPr>
              <a:t>5. Kdo pomohl Jiříkovi rozeznat Zlatovlásku mezi dvanácti dívkami?</a:t>
            </a:r>
          </a:p>
          <a:p>
            <a:r>
              <a:rPr lang="cs-CZ" sz="2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200" dirty="0" smtClean="0">
                <a:solidFill>
                  <a:schemeClr val="accent6">
                    <a:lumMod val="75000"/>
                  </a:schemeClr>
                </a:solidFill>
              </a:rPr>
              <a:t>                 pavouček                            moucha                             mravenec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00B050"/>
                </a:solidFill>
              </a:rPr>
              <a:t>6. Kdo je zelený mužík, co si vyvěšuje červené pentličky nad vodou?</a:t>
            </a:r>
          </a:p>
          <a:p>
            <a:r>
              <a:rPr lang="cs-CZ" sz="2200" dirty="0">
                <a:solidFill>
                  <a:srgbClr val="00B050"/>
                </a:solidFill>
              </a:rPr>
              <a:t> </a:t>
            </a:r>
            <a:r>
              <a:rPr lang="cs-CZ" sz="2200" dirty="0" smtClean="0">
                <a:solidFill>
                  <a:srgbClr val="00B050"/>
                </a:solidFill>
              </a:rPr>
              <a:t>                 vodník                                 myslivec                              čert </a:t>
            </a:r>
          </a:p>
          <a:p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9860" y="5747529"/>
            <a:ext cx="61116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Karel Jaromír Erben napsal také knihu POHÁDKOVÁ </a:t>
            </a:r>
            <a:endParaRPr lang="cs-CZ" sz="22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6583645"/>
              </p:ext>
            </p:extLst>
          </p:nvPr>
        </p:nvGraphicFramePr>
        <p:xfrm>
          <a:off x="6431516" y="5790837"/>
          <a:ext cx="2565283" cy="3875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6469"/>
                <a:gridCol w="366469"/>
                <a:gridCol w="366469"/>
                <a:gridCol w="366469"/>
                <a:gridCol w="366469"/>
                <a:gridCol w="366469"/>
                <a:gridCol w="366469"/>
              </a:tblGrid>
              <a:tr h="38758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611236" y="173566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66475" y="2557185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Z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431516" y="169967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26895" y="2587205"/>
            <a:ext cx="290464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S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441134" y="2557185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66475" y="173566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80901" y="880106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26895" y="904004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K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415191" y="949336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66475" y="340360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15674" y="340360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I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472780" y="3420457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66475" y="4239090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454261" y="4239555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92513" y="504918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N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460425" y="505646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66475" y="5049180"/>
            <a:ext cx="288000" cy="324000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92513" y="4239555"/>
            <a:ext cx="288000" cy="324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C</a:t>
            </a:r>
          </a:p>
        </p:txBody>
      </p:sp>
      <p:sp>
        <p:nvSpPr>
          <p:cNvPr id="28" name="Ovál 27"/>
          <p:cNvSpPr/>
          <p:nvPr/>
        </p:nvSpPr>
        <p:spPr>
          <a:xfrm>
            <a:off x="6351134" y="2479810"/>
            <a:ext cx="468000" cy="468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536895" y="3338990"/>
            <a:ext cx="468000" cy="468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502513" y="4167090"/>
            <a:ext cx="468000" cy="468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776475" y="4984460"/>
            <a:ext cx="468000" cy="468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525674" y="1663660"/>
            <a:ext cx="468000" cy="468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536895" y="832004"/>
            <a:ext cx="468000" cy="468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1105" y="132556"/>
            <a:ext cx="1008481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dirty="0" smtClean="0">
                <a:solidFill>
                  <a:srgbClr val="FF0000"/>
                </a:solidFill>
              </a:rPr>
              <a:t>Řešení.</a:t>
            </a:r>
            <a:endParaRPr lang="cs-CZ" sz="2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15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1540" y="1088739"/>
            <a:ext cx="855095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+mj-lt"/>
              </a:rPr>
              <a:t>Použité zdroje</a:t>
            </a:r>
          </a:p>
          <a:p>
            <a:r>
              <a:rPr lang="cs-CZ" sz="1400" dirty="0" smtClean="0">
                <a:latin typeface="+mj-lt"/>
              </a:rPr>
              <a:t>02Wikipedia.cz</a:t>
            </a:r>
            <a:r>
              <a:rPr lang="cs-CZ" sz="1400" dirty="0">
                <a:latin typeface="+mj-lt"/>
              </a:rPr>
              <a:t>: </a:t>
            </a:r>
            <a:r>
              <a:rPr lang="cs-CZ" sz="1400" dirty="0" err="1">
                <a:latin typeface="+mj-lt"/>
              </a:rPr>
              <a:t>Soubor:Jan</a:t>
            </a:r>
            <a:r>
              <a:rPr lang="cs-CZ" sz="1400" dirty="0">
                <a:latin typeface="+mj-lt"/>
              </a:rPr>
              <a:t> Vilímek - Karel Jaromír </a:t>
            </a:r>
            <a:r>
              <a:rPr lang="cs-CZ" sz="1400" dirty="0" smtClean="0">
                <a:latin typeface="+mj-lt"/>
              </a:rPr>
              <a:t>Erben.jpg [online</a:t>
            </a:r>
            <a:r>
              <a:rPr lang="cs-CZ" sz="1400" dirty="0">
                <a:latin typeface="+mj-lt"/>
              </a:rPr>
              <a:t>]. [cit. </a:t>
            </a:r>
            <a:r>
              <a:rPr lang="cs-CZ" sz="1400" dirty="0" smtClean="0">
                <a:latin typeface="+mj-lt"/>
              </a:rPr>
              <a:t>2013-06-02].</a:t>
            </a:r>
          </a:p>
          <a:p>
            <a:r>
              <a:rPr lang="cs-CZ" sz="1400" dirty="0" smtClean="0">
                <a:latin typeface="+mj-lt"/>
              </a:rPr>
              <a:t> </a:t>
            </a:r>
            <a:r>
              <a:rPr lang="cs-CZ" sz="1400" dirty="0">
                <a:latin typeface="+mj-lt"/>
              </a:rPr>
              <a:t>Dostupný pod licencí Public </a:t>
            </a:r>
            <a:r>
              <a:rPr lang="cs-CZ" sz="1400" dirty="0" err="1">
                <a:latin typeface="+mj-lt"/>
              </a:rPr>
              <a:t>domain</a:t>
            </a:r>
            <a:r>
              <a:rPr lang="cs-CZ" sz="1400" dirty="0">
                <a:latin typeface="+mj-lt"/>
              </a:rPr>
              <a:t> na WWW: </a:t>
            </a:r>
            <a:endParaRPr lang="cs-CZ" sz="1400" dirty="0" smtClean="0">
              <a:latin typeface="+mj-lt"/>
            </a:endParaRPr>
          </a:p>
          <a:p>
            <a:r>
              <a:rPr lang="cs-CZ" sz="1400" dirty="0" smtClean="0">
                <a:latin typeface="+mj-lt"/>
                <a:hlinkClick r:id="rId2"/>
              </a:rPr>
              <a:t>http://cs.wikipedia.org/wiki/Soubor:Jan_Vil%C3%ADmek_-_Karel_Jarom%C3%ADr_Erben.jpg</a:t>
            </a:r>
            <a:endParaRPr lang="cs-CZ" sz="1400" dirty="0" smtClean="0">
              <a:latin typeface="+mj-lt"/>
            </a:endParaRPr>
          </a:p>
          <a:p>
            <a:endParaRPr lang="cs-CZ" sz="1400" dirty="0" smtClean="0">
              <a:latin typeface="+mj-lt"/>
            </a:endParaRPr>
          </a:p>
          <a:p>
            <a:r>
              <a:rPr lang="cs-CZ" sz="1400" dirty="0" smtClean="0">
                <a:latin typeface="+mj-lt"/>
              </a:rPr>
              <a:t>Erben, Karel Jaromír. Pohádková kytice. 1. vyd. Praha: Albatros, 1980, 20, 104, 154, 192 s.  13-129-KMČ-80 14/42.</a:t>
            </a:r>
            <a:endParaRPr lang="cs-CZ" sz="1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5903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627</TotalTime>
  <Words>648</Words>
  <Application>Microsoft Office PowerPoint</Application>
  <PresentationFormat>Předvádění na obrazovce (4:3)</PresentationFormat>
  <Paragraphs>130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119</cp:revision>
  <dcterms:created xsi:type="dcterms:W3CDTF">2013-06-02T08:11:00Z</dcterms:created>
  <dcterms:modified xsi:type="dcterms:W3CDTF">2013-07-05T14:25:36Z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