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74" r:id="rId2"/>
    <p:sldId id="256" r:id="rId3"/>
    <p:sldId id="257" r:id="rId4"/>
    <p:sldId id="260" r:id="rId5"/>
    <p:sldId id="266" r:id="rId6"/>
    <p:sldId id="258" r:id="rId7"/>
    <p:sldId id="268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66DE7EC-837B-48D6-B4AF-26BA56B3C9F6}">
          <p14:sldIdLst>
            <p14:sldId id="274"/>
            <p14:sldId id="256"/>
            <p14:sldId id="257"/>
            <p14:sldId id="260"/>
            <p14:sldId id="266"/>
            <p14:sldId id="258"/>
          </p14:sldIdLst>
        </p14:section>
        <p14:section name="Oddíl bez názvu" id="{936CE525-3BA5-4591-8869-BA4F68699293}">
          <p14:sldIdLst>
            <p14:sldId id="268"/>
            <p14:sldId id="27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811" y="16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00F61E-019C-4C32-89DE-4AA5FBDC9B29}" type="datetimeFigureOut">
              <a:rPr lang="cs-CZ" smtClean="0"/>
              <a:t>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9B2716-6B9C-4E74-9B38-018DC6BF37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22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9B2716-6B9C-4E74-9B38-018DC6BF376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65932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100E2E9-70ED-4B4B-BEA5-1F90F09FF730}" type="datetimeFigureOut">
              <a:rPr lang="cs-CZ" smtClean="0"/>
              <a:pPr/>
              <a:t>4.7.2013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4CA25144-A910-4229-B2D1-FB441D4FD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485" y="36866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52269" y="3293985"/>
            <a:ext cx="715579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dirty="0" smtClean="0"/>
              <a:t>VY_12_INOVACE_02_22_Literatura v </a:t>
            </a:r>
            <a:r>
              <a:rPr lang="cs-CZ" dirty="0"/>
              <a:t>životě dětí</a:t>
            </a:r>
          </a:p>
          <a:p>
            <a:pPr algn="ctr">
              <a:defRPr/>
            </a:pPr>
            <a:r>
              <a:rPr lang="cs-CZ" dirty="0"/>
              <a:t>Vzdělávací oblast: Jazyk a jazyková </a:t>
            </a:r>
            <a:r>
              <a:rPr lang="cs-CZ" dirty="0" smtClean="0"/>
              <a:t>komunikace </a:t>
            </a:r>
            <a:r>
              <a:rPr lang="cs-CZ" dirty="0"/>
              <a:t>- 1. a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Pohádky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881590" y="5139190"/>
            <a:ext cx="7344000" cy="1188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Anotace: </a:t>
            </a:r>
            <a:r>
              <a:rPr lang="cs-CZ" dirty="0"/>
              <a:t>Prezentace je určena k procvičování čtení s </a:t>
            </a:r>
            <a:r>
              <a:rPr lang="cs-CZ" dirty="0" smtClean="0"/>
              <a:t>porozuměním.             Žáci poznávají pohádky, pohádkové postavy, přiřazují </a:t>
            </a:r>
            <a:r>
              <a:rPr lang="cs-CZ" smtClean="0"/>
              <a:t>pohádkové dvojice.</a:t>
            </a: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3052779" y="1782218"/>
            <a:ext cx="316619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Pohádky</a:t>
            </a:r>
          </a:p>
          <a:p>
            <a:pPr algn="ctr"/>
            <a:r>
              <a:rPr lang="cs-CZ" sz="36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Josefa Lady</a:t>
            </a:r>
          </a:p>
        </p:txBody>
      </p:sp>
    </p:spTree>
    <p:extLst>
      <p:ext uri="{BB962C8B-B14F-4D97-AF65-F5344CB8AC3E}">
        <p14:creationId xmlns:p14="http://schemas.microsoft.com/office/powerpoint/2010/main" val="25601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245795" y="2258870"/>
            <a:ext cx="4572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6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Pohádky</a:t>
            </a:r>
          </a:p>
          <a:p>
            <a:pPr algn="ctr"/>
            <a:r>
              <a:rPr lang="cs-CZ" sz="60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Josefa Lady</a:t>
            </a:r>
            <a:endParaRPr lang="cs-CZ" sz="6000" b="1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solidFill>
                <a:srgbClr val="00B050"/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81748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6565" y="386661"/>
            <a:ext cx="5832000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8000"/>
                </a:solidFill>
              </a:rPr>
              <a:t>Uhádni jméno pohádkových postav.</a:t>
            </a:r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6565" y="1540300"/>
            <a:ext cx="8172000" cy="4716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600" dirty="0" smtClean="0"/>
              <a:t>Černý kocour, který mluví a chodí v botách. </a:t>
            </a:r>
          </a:p>
          <a:p>
            <a:r>
              <a:rPr lang="cs-CZ" sz="2600" dirty="0" smtClean="0"/>
              <a:t>                                                    </a:t>
            </a:r>
            <a:r>
              <a:rPr lang="cs-CZ" sz="2600" dirty="0" smtClean="0">
                <a:solidFill>
                  <a:srgbClr val="FF0000"/>
                </a:solidFill>
              </a:rPr>
              <a:t>kocour Mikeš</a:t>
            </a:r>
          </a:p>
          <a:p>
            <a:r>
              <a:rPr lang="cs-CZ" sz="2600" dirty="0" smtClean="0"/>
              <a:t>Hastrman, který vyjíždí na projížďku s povozem taženým čtyřmi černými kočkami.</a:t>
            </a:r>
          </a:p>
          <a:p>
            <a:r>
              <a:rPr lang="cs-CZ" sz="2600" dirty="0"/>
              <a:t> </a:t>
            </a:r>
            <a:r>
              <a:rPr lang="cs-CZ" sz="2600" dirty="0" smtClean="0"/>
              <a:t>                                                   </a:t>
            </a:r>
            <a:r>
              <a:rPr lang="cs-CZ" sz="2600" dirty="0" smtClean="0">
                <a:solidFill>
                  <a:srgbClr val="FF0000"/>
                </a:solidFill>
              </a:rPr>
              <a:t>hastrman Brčál</a:t>
            </a:r>
            <a:endParaRPr lang="cs-CZ" sz="2600" dirty="0">
              <a:solidFill>
                <a:srgbClr val="FF0000"/>
              </a:solidFill>
            </a:endParaRPr>
          </a:p>
          <a:p>
            <a:r>
              <a:rPr lang="cs-CZ" sz="2600" dirty="0" smtClean="0"/>
              <a:t>Kamarád hastrmana má za sebou několik set let poctivého strašení.</a:t>
            </a:r>
          </a:p>
          <a:p>
            <a:r>
              <a:rPr lang="cs-CZ" sz="2600" dirty="0"/>
              <a:t> </a:t>
            </a:r>
            <a:r>
              <a:rPr lang="cs-CZ" sz="2600" dirty="0" smtClean="0"/>
              <a:t>                                                   </a:t>
            </a:r>
            <a:r>
              <a:rPr lang="cs-CZ" sz="2600" dirty="0" smtClean="0">
                <a:solidFill>
                  <a:srgbClr val="FF0000"/>
                </a:solidFill>
              </a:rPr>
              <a:t>strašidlo </a:t>
            </a:r>
            <a:r>
              <a:rPr lang="cs-CZ" sz="2600" dirty="0" err="1" smtClean="0">
                <a:solidFill>
                  <a:srgbClr val="FF0000"/>
                </a:solidFill>
              </a:rPr>
              <a:t>Mulisák</a:t>
            </a:r>
            <a:endParaRPr lang="cs-CZ" sz="2600" dirty="0" smtClean="0">
              <a:solidFill>
                <a:srgbClr val="FF0000"/>
              </a:solidFill>
            </a:endParaRPr>
          </a:p>
          <a:p>
            <a:r>
              <a:rPr lang="cs-CZ" sz="2600" dirty="0" smtClean="0"/>
              <a:t>Je mazaná, rozumí lidské řeči. U knížete pána dostala místo hajného.                     </a:t>
            </a:r>
          </a:p>
          <a:p>
            <a:r>
              <a:rPr lang="cs-CZ" sz="2600" dirty="0" smtClean="0">
                <a:solidFill>
                  <a:srgbClr val="FF0000"/>
                </a:solidFill>
              </a:rPr>
              <a:t>                                                    kmotra </a:t>
            </a:r>
            <a:r>
              <a:rPr lang="cs-CZ" sz="2600" dirty="0">
                <a:solidFill>
                  <a:srgbClr val="FF0000"/>
                </a:solidFill>
              </a:rPr>
              <a:t>liška</a:t>
            </a:r>
          </a:p>
          <a:p>
            <a:endParaRPr lang="cs-CZ" sz="2600" dirty="0" smtClean="0"/>
          </a:p>
          <a:p>
            <a:endParaRPr lang="cs-CZ" sz="26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9026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81590" y="244370"/>
            <a:ext cx="4162422" cy="50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rgbClr val="00B050"/>
                </a:solidFill>
              </a:rPr>
              <a:t>Rozlušti pohádkové bytosti.</a:t>
            </a:r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78850" y="978000"/>
            <a:ext cx="2026517" cy="5328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M _ K _ Š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B _ </a:t>
            </a:r>
            <a:r>
              <a:rPr lang="cs-CZ" sz="2800" dirty="0" smtClean="0"/>
              <a:t>B </a:t>
            </a:r>
            <a:r>
              <a:rPr lang="cs-CZ" sz="2800" dirty="0"/>
              <a:t>_ </a:t>
            </a:r>
            <a:r>
              <a:rPr lang="cs-CZ" sz="2800" dirty="0" smtClean="0"/>
              <a:t>Š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P _ </a:t>
            </a:r>
            <a:r>
              <a:rPr lang="cs-CZ" sz="2800" dirty="0" smtClean="0"/>
              <a:t>Š Í _ 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B _ </a:t>
            </a:r>
            <a:r>
              <a:rPr lang="cs-CZ" sz="2800" dirty="0" smtClean="0"/>
              <a:t>Č Á </a:t>
            </a:r>
            <a:r>
              <a:rPr lang="cs-CZ" sz="2800" dirty="0"/>
              <a:t>_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/>
              <a:t>M </a:t>
            </a:r>
            <a:r>
              <a:rPr lang="cs-CZ" sz="2800" dirty="0" smtClean="0"/>
              <a:t>_ L _ S _ K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P </a:t>
            </a:r>
            <a:r>
              <a:rPr lang="cs-CZ" sz="2800" dirty="0" smtClean="0"/>
              <a:t>_ P </a:t>
            </a:r>
            <a:r>
              <a:rPr lang="cs-CZ" sz="2800" dirty="0"/>
              <a:t>_ </a:t>
            </a:r>
            <a:r>
              <a:rPr lang="cs-CZ" sz="2800" dirty="0" smtClean="0"/>
              <a:t>L Á </a:t>
            </a:r>
            <a:r>
              <a:rPr lang="cs-CZ" sz="2800" dirty="0"/>
              <a:t>_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/>
              <a:t>H </a:t>
            </a:r>
            <a:r>
              <a:rPr lang="cs-CZ" sz="2800" dirty="0" smtClean="0"/>
              <a:t>_ N </a:t>
            </a:r>
            <a:r>
              <a:rPr lang="cs-CZ" sz="2800" dirty="0"/>
              <a:t>Z _ </a:t>
            </a:r>
            <a:endParaRPr lang="cs-CZ" sz="2800" dirty="0" smtClean="0"/>
          </a:p>
          <a:p>
            <a:pPr>
              <a:lnSpc>
                <a:spcPct val="150000"/>
              </a:lnSpc>
            </a:pPr>
            <a:r>
              <a:rPr lang="cs-CZ" sz="2800" dirty="0" smtClean="0"/>
              <a:t>N _ C _ Č _ K</a:t>
            </a:r>
          </a:p>
          <a:p>
            <a:pPr>
              <a:lnSpc>
                <a:spcPct val="150000"/>
              </a:lnSpc>
            </a:pP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276920" y="978000"/>
            <a:ext cx="1619354" cy="5292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MIKEŠ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BOBEŠ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PAŠÍK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BRČÁL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MULISÁK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POPELÁK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HONZA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NÁCÍČEK</a:t>
            </a:r>
          </a:p>
          <a:p>
            <a:pPr>
              <a:lnSpc>
                <a:spcPct val="150000"/>
              </a:lnSpc>
            </a:pPr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282190" y="519710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0277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61702" y="1853824"/>
            <a:ext cx="3240000" cy="2160000"/>
          </a:xfrm>
          <a:prstGeom prst="round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/>
              <a:t>koště</a:t>
            </a:r>
          </a:p>
          <a:p>
            <a:pPr algn="ctr"/>
            <a:r>
              <a:rPr lang="cs-CZ" sz="2800" dirty="0"/>
              <a:t>princezna Máňa</a:t>
            </a:r>
          </a:p>
          <a:p>
            <a:pPr algn="ctr"/>
            <a:r>
              <a:rPr lang="cs-CZ" sz="2800" dirty="0"/>
              <a:t>čerti</a:t>
            </a:r>
          </a:p>
          <a:p>
            <a:pPr algn="ctr"/>
            <a:r>
              <a:rPr lang="cs-CZ" sz="2800" dirty="0" smtClean="0"/>
              <a:t>únos Honzy</a:t>
            </a:r>
            <a:endParaRPr lang="cs-CZ" sz="2800" dirty="0"/>
          </a:p>
        </p:txBody>
      </p:sp>
      <p:sp>
        <p:nvSpPr>
          <p:cNvPr id="3" name="Obdélník 2"/>
          <p:cNvSpPr/>
          <p:nvPr/>
        </p:nvSpPr>
        <p:spPr>
          <a:xfrm>
            <a:off x="741787" y="4503280"/>
            <a:ext cx="359906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O statečné princezně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16785" y="1862179"/>
            <a:ext cx="3250525" cy="2160000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cs-CZ" sz="2800" dirty="0"/>
              <a:t>zlá macecha</a:t>
            </a:r>
          </a:p>
          <a:p>
            <a:pPr algn="ctr"/>
            <a:r>
              <a:rPr lang="cs-CZ" sz="2800" dirty="0"/>
              <a:t>pracovitý chlapec</a:t>
            </a:r>
          </a:p>
          <a:p>
            <a:pPr algn="ctr"/>
            <a:r>
              <a:rPr lang="cs-CZ" sz="2800" dirty="0"/>
              <a:t>královský bál</a:t>
            </a:r>
          </a:p>
          <a:p>
            <a:pPr algn="ctr"/>
            <a:r>
              <a:rPr lang="cs-CZ" sz="2800" dirty="0"/>
              <a:t>veliký střevíc</a:t>
            </a:r>
          </a:p>
          <a:p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15394" y="4503280"/>
            <a:ext cx="2253309" cy="8925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>
                <a:solidFill>
                  <a:srgbClr val="FF0000"/>
                </a:solidFill>
              </a:rPr>
              <a:t>O </a:t>
            </a:r>
            <a:r>
              <a:rPr lang="cs-CZ" sz="2800" dirty="0" smtClean="0">
                <a:solidFill>
                  <a:srgbClr val="FF0000"/>
                </a:solidFill>
              </a:rPr>
              <a:t>Popelákovi</a:t>
            </a:r>
          </a:p>
          <a:p>
            <a:pPr algn="ctr"/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53877" y="630270"/>
            <a:ext cx="52990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</a:rPr>
              <a:t>Poznáš pohádku a název knížky?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945704" y="5381757"/>
            <a:ext cx="357982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(Nezbedné </a:t>
            </a:r>
            <a:r>
              <a:rPr lang="cs-CZ" sz="2800" dirty="0">
                <a:solidFill>
                  <a:srgbClr val="FF0000"/>
                </a:solidFill>
              </a:rPr>
              <a:t>pohádky)</a:t>
            </a:r>
          </a:p>
        </p:txBody>
      </p:sp>
    </p:spTree>
    <p:extLst>
      <p:ext uri="{BB962C8B-B14F-4D97-AF65-F5344CB8AC3E}">
        <p14:creationId xmlns:p14="http://schemas.microsoft.com/office/powerpoint/2010/main" val="3250090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91580" y="554277"/>
            <a:ext cx="5287025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>
                <a:solidFill>
                  <a:srgbClr val="00B050"/>
                </a:solidFill>
              </a:rPr>
              <a:t>Sestav názvy pohádkových knížek.</a:t>
            </a:r>
            <a:endParaRPr lang="cs-CZ" sz="2600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5313" y="1583795"/>
            <a:ext cx="2634054" cy="4104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200000"/>
              </a:lnSpc>
            </a:pPr>
            <a:r>
              <a:rPr lang="cs-CZ" sz="2600" dirty="0" smtClean="0"/>
              <a:t>Bubáci  a</a:t>
            </a:r>
          </a:p>
          <a:p>
            <a:pPr>
              <a:lnSpc>
                <a:spcPct val="200000"/>
              </a:lnSpc>
            </a:pPr>
            <a:r>
              <a:rPr lang="cs-CZ" sz="2600" dirty="0" smtClean="0"/>
              <a:t>Nezbedné</a:t>
            </a:r>
          </a:p>
          <a:p>
            <a:pPr>
              <a:lnSpc>
                <a:spcPct val="200000"/>
              </a:lnSpc>
            </a:pPr>
            <a:r>
              <a:rPr lang="cs-CZ" sz="2600" dirty="0" smtClean="0"/>
              <a:t>O kocouru </a:t>
            </a:r>
          </a:p>
          <a:p>
            <a:pPr>
              <a:lnSpc>
                <a:spcPct val="200000"/>
              </a:lnSpc>
            </a:pPr>
            <a:r>
              <a:rPr lang="cs-CZ" sz="2600" dirty="0" smtClean="0"/>
              <a:t>Pohádky </a:t>
            </a:r>
          </a:p>
          <a:p>
            <a:pPr>
              <a:lnSpc>
                <a:spcPct val="200000"/>
              </a:lnSpc>
            </a:pPr>
            <a:r>
              <a:rPr lang="cs-CZ" sz="2600" dirty="0"/>
              <a:t>O chytré kmotře</a:t>
            </a:r>
          </a:p>
          <a:p>
            <a:pPr>
              <a:lnSpc>
                <a:spcPct val="200000"/>
              </a:lnSpc>
            </a:pPr>
            <a:r>
              <a:rPr lang="cs-CZ" sz="2800" dirty="0" smtClean="0"/>
              <a:t> </a:t>
            </a:r>
            <a:endParaRPr lang="cs-CZ" sz="2800" dirty="0"/>
          </a:p>
          <a:p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78521" y="1592897"/>
            <a:ext cx="1723549" cy="4176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600" dirty="0"/>
              <a:t>lišce</a:t>
            </a:r>
          </a:p>
          <a:p>
            <a:pPr>
              <a:lnSpc>
                <a:spcPct val="200000"/>
              </a:lnSpc>
            </a:pPr>
            <a:r>
              <a:rPr lang="cs-CZ" sz="2600" dirty="0"/>
              <a:t>hastrmani</a:t>
            </a:r>
          </a:p>
          <a:p>
            <a:pPr>
              <a:lnSpc>
                <a:spcPct val="200000"/>
              </a:lnSpc>
            </a:pPr>
            <a:r>
              <a:rPr lang="cs-CZ" sz="2600" dirty="0"/>
              <a:t>pohádky </a:t>
            </a:r>
          </a:p>
          <a:p>
            <a:pPr>
              <a:lnSpc>
                <a:spcPct val="200000"/>
              </a:lnSpc>
            </a:pPr>
            <a:r>
              <a:rPr lang="cs-CZ" sz="2600" dirty="0"/>
              <a:t>Mikešovi</a:t>
            </a:r>
          </a:p>
          <a:p>
            <a:pPr>
              <a:lnSpc>
                <a:spcPct val="200000"/>
              </a:lnSpc>
            </a:pPr>
            <a:r>
              <a:rPr lang="cs-CZ" sz="2600" dirty="0"/>
              <a:t>naruby</a:t>
            </a:r>
          </a:p>
          <a:p>
            <a:pPr>
              <a:lnSpc>
                <a:spcPct val="150000"/>
              </a:lnSpc>
            </a:pPr>
            <a:r>
              <a:rPr lang="cs-CZ" sz="2700" dirty="0"/>
              <a:t>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207505" y="794148"/>
            <a:ext cx="3408305" cy="489364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s-CZ" sz="2600" dirty="0" smtClean="0">
                <a:solidFill>
                  <a:srgbClr val="FF0000"/>
                </a:solidFill>
              </a:rPr>
              <a:t>Řešení.</a:t>
            </a:r>
          </a:p>
          <a:p>
            <a:pPr>
              <a:lnSpc>
                <a:spcPct val="200000"/>
              </a:lnSpc>
            </a:pPr>
            <a:r>
              <a:rPr lang="cs-CZ" sz="2600" dirty="0" smtClean="0">
                <a:solidFill>
                  <a:srgbClr val="FF0000"/>
                </a:solidFill>
              </a:rPr>
              <a:t>Bubáci </a:t>
            </a:r>
            <a:r>
              <a:rPr lang="cs-CZ" sz="2600" dirty="0">
                <a:solidFill>
                  <a:srgbClr val="FF0000"/>
                </a:solidFill>
              </a:rPr>
              <a:t>a </a:t>
            </a:r>
            <a:r>
              <a:rPr lang="cs-CZ" sz="2600" dirty="0" smtClean="0">
                <a:solidFill>
                  <a:srgbClr val="FF0000"/>
                </a:solidFill>
              </a:rPr>
              <a:t>hastrmani</a:t>
            </a:r>
          </a:p>
          <a:p>
            <a:pPr>
              <a:lnSpc>
                <a:spcPct val="200000"/>
              </a:lnSpc>
            </a:pPr>
            <a:r>
              <a:rPr lang="cs-CZ" sz="2600" dirty="0">
                <a:solidFill>
                  <a:srgbClr val="FF0000"/>
                </a:solidFill>
              </a:rPr>
              <a:t>Nezbedné pohádky</a:t>
            </a:r>
          </a:p>
          <a:p>
            <a:pPr>
              <a:lnSpc>
                <a:spcPct val="200000"/>
              </a:lnSpc>
            </a:pPr>
            <a:r>
              <a:rPr lang="cs-CZ" sz="2600" dirty="0">
                <a:solidFill>
                  <a:srgbClr val="FF0000"/>
                </a:solidFill>
              </a:rPr>
              <a:t>O kocouru Mikešovi</a:t>
            </a:r>
          </a:p>
          <a:p>
            <a:pPr>
              <a:lnSpc>
                <a:spcPct val="200000"/>
              </a:lnSpc>
            </a:pPr>
            <a:r>
              <a:rPr lang="cs-CZ" sz="2600" dirty="0">
                <a:solidFill>
                  <a:srgbClr val="FF0000"/>
                </a:solidFill>
              </a:rPr>
              <a:t>Pohádky naruby</a:t>
            </a:r>
          </a:p>
          <a:p>
            <a:pPr>
              <a:lnSpc>
                <a:spcPct val="200000"/>
              </a:lnSpc>
            </a:pPr>
            <a:r>
              <a:rPr lang="cs-CZ" sz="2600" dirty="0" smtClean="0">
                <a:solidFill>
                  <a:srgbClr val="FF0000"/>
                </a:solidFill>
              </a:rPr>
              <a:t>O </a:t>
            </a:r>
            <a:r>
              <a:rPr lang="cs-CZ" sz="2600" dirty="0">
                <a:solidFill>
                  <a:srgbClr val="FF0000"/>
                </a:solidFill>
              </a:rPr>
              <a:t>chytré kmotře </a:t>
            </a:r>
            <a:r>
              <a:rPr lang="cs-CZ" sz="2600" dirty="0" smtClean="0">
                <a:solidFill>
                  <a:srgbClr val="FF0000"/>
                </a:solidFill>
              </a:rPr>
              <a:t>lišce</a:t>
            </a:r>
            <a:endParaRPr lang="cs-CZ" sz="2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885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2699" y="188640"/>
            <a:ext cx="518400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>
                <a:solidFill>
                  <a:srgbClr val="00B050"/>
                </a:solidFill>
              </a:rPr>
              <a:t>Poznáš název knížky podle úryvku?</a:t>
            </a:r>
            <a:endParaRPr lang="cs-CZ" sz="2500" dirty="0">
              <a:solidFill>
                <a:srgbClr val="00B05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86009" y="810319"/>
            <a:ext cx="8244000" cy="572400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/>
          <a:p>
            <a:r>
              <a:rPr lang="cs-CZ" sz="2400" dirty="0" smtClean="0"/>
              <a:t>„ Hrozně rád bych tam, Pepíku, chodil. A víš co, Pepíku,    já budu za tebe chodit do školy a ty za mne chytej myši!“ </a:t>
            </a: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                      Mikeš 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„Ještě si dám nějaké peří za klobouk a je ze mne hotový hajný!“ bručela si spokojeně do vousů. </a:t>
            </a:r>
          </a:p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O chytré kmotře lišce 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„… hned zítra v noci zajedu do Voděrad pro </a:t>
            </a:r>
            <a:r>
              <a:rPr lang="cs-CZ" sz="2400" dirty="0" err="1" smtClean="0"/>
              <a:t>Mulisáka</a:t>
            </a:r>
            <a:r>
              <a:rPr lang="cs-CZ" sz="2400" dirty="0" smtClean="0"/>
              <a:t>. Vždyť by se nám mohlo snadno stát, že by se tu usadilo jiné strašidlo, a já bych tu měl moc rád starého kamaráda </a:t>
            </a:r>
            <a:r>
              <a:rPr lang="cs-CZ" sz="2400" dirty="0" err="1" smtClean="0"/>
              <a:t>Mulisáka</a:t>
            </a:r>
            <a:r>
              <a:rPr lang="cs-CZ" sz="2400" dirty="0" smtClean="0"/>
              <a:t>. Alou, vranky, kupředu! </a:t>
            </a:r>
            <a:r>
              <a:rPr lang="cs-CZ" sz="2400" dirty="0" err="1" smtClean="0"/>
              <a:t>Brekekekes</a:t>
            </a:r>
            <a:r>
              <a:rPr lang="cs-CZ" sz="2400" dirty="0" smtClean="0"/>
              <a:t>! Kvá, kvá, kvá!“</a:t>
            </a:r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 smtClean="0">
                <a:solidFill>
                  <a:srgbClr val="FF0000"/>
                </a:solidFill>
              </a:rPr>
              <a:t>                                              Bubáci a hastrmani                                                         </a:t>
            </a:r>
          </a:p>
          <a:p>
            <a:endParaRPr lang="cs-CZ" sz="2400" dirty="0" smtClean="0">
              <a:solidFill>
                <a:srgbClr val="FF0000"/>
              </a:solidFill>
            </a:endParaRPr>
          </a:p>
          <a:p>
            <a:endParaRPr lang="cs-CZ" sz="2500" dirty="0" smtClean="0"/>
          </a:p>
          <a:p>
            <a:endParaRPr lang="cs-CZ" sz="2500" dirty="0" smtClean="0">
              <a:solidFill>
                <a:srgbClr val="FF0000"/>
              </a:solidFill>
            </a:endParaRPr>
          </a:p>
          <a:p>
            <a:endParaRPr lang="cs-CZ" sz="2500" dirty="0">
              <a:solidFill>
                <a:srgbClr val="FF0000"/>
              </a:solidFill>
            </a:endParaRPr>
          </a:p>
          <a:p>
            <a:endParaRPr lang="cs-CZ" sz="25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87135" y="330298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225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08640" y="953725"/>
            <a:ext cx="8113810" cy="144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1400" dirty="0" smtClean="0">
                <a:latin typeface="Arial" charset="0"/>
                <a:cs typeface="Arial" charset="0"/>
              </a:rPr>
              <a:t>Použitá literatura:</a:t>
            </a:r>
          </a:p>
          <a:p>
            <a:pPr lvl="0"/>
            <a:endParaRPr lang="cs-CZ" sz="1400" dirty="0" smtClean="0">
              <a:latin typeface="Arial" charset="0"/>
              <a:cs typeface="Arial" charset="0"/>
            </a:endParaRPr>
          </a:p>
          <a:p>
            <a:pPr lvl="0"/>
            <a:r>
              <a:rPr lang="cs-CZ" sz="1400" dirty="0" smtClean="0">
                <a:latin typeface="Arial" charset="0"/>
                <a:cs typeface="Arial" charset="0"/>
              </a:rPr>
              <a:t>Černík, Michal. Česká čítanka pro nejmenší. V Praze: Futura, a. s., 1994 119,s. ISBN 80-85523-19-1</a:t>
            </a:r>
          </a:p>
          <a:p>
            <a:pPr lvl="0"/>
            <a:r>
              <a:rPr lang="cs-CZ" sz="1400" dirty="0" smtClean="0">
                <a:latin typeface="Arial" charset="0"/>
                <a:cs typeface="Arial" charset="0"/>
              </a:rPr>
              <a:t>Lada, Josef. O chytré kmotře lišce. 5. vyd. V Praze: Albatros, 1981, 64,s. 13 - 701- 81  14/45.</a:t>
            </a:r>
          </a:p>
          <a:p>
            <a:pPr lvl="0"/>
            <a:r>
              <a:rPr lang="cs-CZ" sz="1400" dirty="0" smtClean="0">
                <a:latin typeface="Arial" charset="0"/>
                <a:cs typeface="Arial" charset="0"/>
              </a:rPr>
              <a:t>Lada</a:t>
            </a:r>
            <a:r>
              <a:rPr lang="cs-CZ" sz="1400" dirty="0">
                <a:latin typeface="Arial" charset="0"/>
                <a:cs typeface="Arial" charset="0"/>
              </a:rPr>
              <a:t>, Josef. </a:t>
            </a:r>
            <a:r>
              <a:rPr lang="cs-CZ" sz="1400" dirty="0" smtClean="0">
                <a:latin typeface="Arial" charset="0"/>
                <a:cs typeface="Arial" charset="0"/>
              </a:rPr>
              <a:t>Bubáci a hastrmani. </a:t>
            </a:r>
            <a:r>
              <a:rPr lang="cs-CZ" sz="1400" dirty="0">
                <a:latin typeface="Arial" charset="0"/>
                <a:cs typeface="Arial" charset="0"/>
              </a:rPr>
              <a:t>6</a:t>
            </a:r>
            <a:r>
              <a:rPr lang="cs-CZ" sz="1400" dirty="0" smtClean="0">
                <a:latin typeface="Arial" charset="0"/>
                <a:cs typeface="Arial" charset="0"/>
              </a:rPr>
              <a:t>. </a:t>
            </a:r>
            <a:r>
              <a:rPr lang="cs-CZ" sz="1400" dirty="0">
                <a:latin typeface="Arial" charset="0"/>
                <a:cs typeface="Arial" charset="0"/>
              </a:rPr>
              <a:t>vyd. </a:t>
            </a:r>
            <a:r>
              <a:rPr lang="cs-CZ" sz="1400" dirty="0" smtClean="0">
                <a:latin typeface="Arial" charset="0"/>
                <a:cs typeface="Arial" charset="0"/>
              </a:rPr>
              <a:t>V </a:t>
            </a:r>
            <a:r>
              <a:rPr lang="cs-CZ" sz="1400" dirty="0">
                <a:latin typeface="Arial" charset="0"/>
                <a:cs typeface="Arial" charset="0"/>
              </a:rPr>
              <a:t>Praze: </a:t>
            </a:r>
            <a:r>
              <a:rPr lang="cs-CZ" sz="1400" dirty="0" smtClean="0">
                <a:latin typeface="Arial" charset="0"/>
                <a:cs typeface="Arial" charset="0"/>
              </a:rPr>
              <a:t>Albatros, 1984, 10, s. 13 - 730 - 84, 14/45.</a:t>
            </a:r>
          </a:p>
          <a:p>
            <a:pPr lvl="0"/>
            <a:endParaRPr lang="cs-CZ" sz="1400" dirty="0">
              <a:latin typeface="Arial" charset="0"/>
              <a:cs typeface="Arial" charset="0"/>
            </a:endParaRPr>
          </a:p>
          <a:p>
            <a:pPr lvl="0"/>
            <a:endParaRPr lang="cs-CZ" sz="1400" dirty="0" smtClean="0">
              <a:latin typeface="Arial" charset="0"/>
              <a:cs typeface="Arial" charset="0"/>
            </a:endParaRPr>
          </a:p>
          <a:p>
            <a:pPr lvl="0"/>
            <a:endParaRPr lang="cs-CZ" sz="1400" dirty="0">
              <a:latin typeface="Arial" charset="0"/>
              <a:cs typeface="Arial" charset="0"/>
            </a:endParaRPr>
          </a:p>
          <a:p>
            <a:pPr lvl="0"/>
            <a:endParaRPr lang="cs-CZ" sz="1400" dirty="0" smtClean="0">
              <a:latin typeface="Arial" charset="0"/>
              <a:cs typeface="Arial" charset="0"/>
            </a:endParaRPr>
          </a:p>
          <a:p>
            <a:pPr lvl="0"/>
            <a:endParaRPr lang="cs-CZ" dirty="0">
              <a:latin typeface="Arial" charset="0"/>
              <a:cs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452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Vlastní 1">
      <a:dk1>
        <a:sysClr val="windowText" lastClr="000000"/>
      </a:dk1>
      <a:lt1>
        <a:sysClr val="window" lastClr="FFFFFF"/>
      </a:lt1>
      <a:dk2>
        <a:srgbClr val="534949"/>
      </a:dk2>
      <a:lt2>
        <a:srgbClr val="92D050"/>
      </a:lt2>
      <a:accent1>
        <a:srgbClr val="00B050"/>
      </a:accent1>
      <a:accent2>
        <a:srgbClr val="32DA96"/>
      </a:accent2>
      <a:accent3>
        <a:srgbClr val="928B70"/>
      </a:accent3>
      <a:accent4>
        <a:srgbClr val="87706B"/>
      </a:accent4>
      <a:accent5>
        <a:srgbClr val="94734E"/>
      </a:accent5>
      <a:accent6>
        <a:srgbClr val="6F777D"/>
      </a:accent6>
      <a:hlink>
        <a:srgbClr val="CC9900"/>
      </a:hlink>
      <a:folHlink>
        <a:srgbClr val="C0C0C0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842</TotalTime>
  <Words>450</Words>
  <Application>Microsoft Office PowerPoint</Application>
  <PresentationFormat>Předvádění na obrazovce (4:3)</PresentationFormat>
  <Paragraphs>103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138</cp:revision>
  <dcterms:created xsi:type="dcterms:W3CDTF">2013-06-04T21:37:23Z</dcterms:created>
  <dcterms:modified xsi:type="dcterms:W3CDTF">2013-07-04T12:29:28Z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