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9"/>
  </p:notesMasterIdLst>
  <p:handoutMasterIdLst>
    <p:handoutMasterId r:id="rId10"/>
  </p:handout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</p:sldIdLst>
  <p:sldSz cx="6858000" cy="9144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3" d="100"/>
          <a:sy n="93" d="100"/>
        </p:scale>
        <p:origin x="-1392" y="21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38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Mgr. Romana Koutná, 1. 9. 2012 - leden 2014, ročník III.,N Jazyk a jazyková komunikace - Český jazyk - vyjmenovaná slova - seznámení s vyjmenovanými slovy po B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3D4E0B-66D9-480D-A95B-73AD00E505B0}" type="datetimeFigureOut">
              <a:rPr lang="cs-CZ" smtClean="0"/>
              <a:t>4.7.2013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C3ADD3-E284-451D-AFCA-09589ADA6F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063102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Mgr. Romana Koutná, 1. 9. 2012 - leden 2014, ročník III.,N Jazyk a jazyková komunikace - Český jazyk - vyjmenovaná slova - seznámení s vyjmenovanými slovy po B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6B7D9D-9541-47DA-87FE-547A0F06C9FB}" type="datetimeFigureOut">
              <a:rPr lang="cs-CZ" smtClean="0"/>
              <a:t>4.7.2013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5F06C4-6155-4387-851F-C85E52EAA6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383501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Mgr. Romana Koutná, 1. 9. 2012 - leden 2014, ročník III.,N Jazyk a jazyková komunikace - Český jazyk - vyjmenovaná slova - seznámení s vyjmenovanými slovy po B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2587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385762" y="7133203"/>
            <a:ext cx="6472238" cy="317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285750" y="6471216"/>
            <a:ext cx="6343650" cy="1629833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85750" y="5181600"/>
            <a:ext cx="6343650" cy="12192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A63E2-51CE-4E23-8572-B4E9062C8FB1}" type="datetimeFigureOut">
              <a:rPr lang="cs-CZ" smtClean="0"/>
              <a:t>4.7.2013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172200" y="8631936"/>
            <a:ext cx="569214" cy="329184"/>
          </a:xfrm>
        </p:spPr>
        <p:txBody>
          <a:bodyPr/>
          <a:lstStyle/>
          <a:p>
            <a:fld id="{4A7A668B-A7DE-4B13-951B-D9A99408EC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A63E2-51CE-4E23-8572-B4E9062C8FB1}" type="datetimeFigureOut">
              <a:rPr lang="cs-CZ" smtClean="0"/>
              <a:t>4.7.2013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2686050" y="101601"/>
            <a:ext cx="2171700" cy="385233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6172200" y="8631936"/>
            <a:ext cx="569214" cy="329184"/>
          </a:xfrm>
        </p:spPr>
        <p:txBody>
          <a:bodyPr/>
          <a:lstStyle/>
          <a:p>
            <a:fld id="{4A7A668B-A7DE-4B13-951B-D9A99408EC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385762" y="4593203"/>
            <a:ext cx="6472238" cy="317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285750" y="2235200"/>
            <a:ext cx="6343650" cy="16256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A63E2-51CE-4E23-8572-B4E9062C8FB1}" type="datetimeFigureOut">
              <a:rPr lang="cs-CZ" smtClean="0"/>
              <a:t>4.7.2013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A668B-A7DE-4B13-951B-D9A99408EC3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35356" y="3929447"/>
            <a:ext cx="6515100" cy="1579767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226314" y="609600"/>
            <a:ext cx="6515100" cy="1121664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228600" y="2133600"/>
            <a:ext cx="3143250" cy="629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3486150" y="2133600"/>
            <a:ext cx="3257550" cy="629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A63E2-51CE-4E23-8572-B4E9062C8FB1}" type="datetimeFigureOut">
              <a:rPr lang="cs-CZ" smtClean="0"/>
              <a:t>4.7.2013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A668B-A7DE-4B13-951B-D9A99408EC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228600" y="7213600"/>
            <a:ext cx="6457950" cy="1176867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11083" y="889000"/>
            <a:ext cx="3217917" cy="853016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3483769" y="889000"/>
            <a:ext cx="3219181" cy="853016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11083" y="1754717"/>
            <a:ext cx="3217917" cy="52556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3486548" y="1754717"/>
            <a:ext cx="3216402" cy="52556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A63E2-51CE-4E23-8572-B4E9062C8FB1}" type="datetimeFigureOut">
              <a:rPr lang="cs-CZ" smtClean="0"/>
              <a:t>4.7.2013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172200" y="8636000"/>
            <a:ext cx="571500" cy="329184"/>
          </a:xfrm>
        </p:spPr>
        <p:txBody>
          <a:bodyPr/>
          <a:lstStyle/>
          <a:p>
            <a:fld id="{4A7A668B-A7DE-4B13-951B-D9A99408EC3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385762" y="8026401"/>
            <a:ext cx="6472238" cy="317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226314" y="609600"/>
            <a:ext cx="6515100" cy="1121664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A63E2-51CE-4E23-8572-B4E9062C8FB1}" type="datetimeFigureOut">
              <a:rPr lang="cs-CZ" smtClean="0"/>
              <a:t>4.7.2013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A668B-A7DE-4B13-951B-D9A99408EC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A63E2-51CE-4E23-8572-B4E9062C8FB1}" type="datetimeFigureOut">
              <a:rPr lang="cs-CZ" smtClean="0"/>
              <a:t>4.7.2013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A668B-A7DE-4B13-951B-D9A99408EC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385762" y="7798823"/>
            <a:ext cx="6472238" cy="317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342900" y="7315200"/>
            <a:ext cx="6343650" cy="694267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342900" y="812800"/>
            <a:ext cx="2256235" cy="64008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2681287" y="812800"/>
            <a:ext cx="4005263" cy="6400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A63E2-51CE-4E23-8572-B4E9062C8FB1}" type="datetimeFigureOut">
              <a:rPr lang="cs-CZ" smtClean="0"/>
              <a:t>4.7.2013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A668B-A7DE-4B13-951B-D9A99408EC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2628900" y="822179"/>
            <a:ext cx="3771900" cy="48768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A63E2-51CE-4E23-8572-B4E9062C8FB1}" type="datetimeFigureOut">
              <a:rPr lang="cs-CZ" smtClean="0"/>
              <a:t>4.7.2013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A668B-A7DE-4B13-951B-D9A99408EC38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285750" y="6658347"/>
            <a:ext cx="4400550" cy="696384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285750" y="7377624"/>
            <a:ext cx="4400550" cy="1024467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A63E2-51CE-4E23-8572-B4E9062C8FB1}" type="datetimeFigureOut">
              <a:rPr lang="cs-CZ" smtClean="0"/>
              <a:t>4.7.2013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A668B-A7DE-4B13-951B-D9A99408EC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5143500" y="732369"/>
            <a:ext cx="1371600" cy="780203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42900" y="732369"/>
            <a:ext cx="4686300" cy="780203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A63E2-51CE-4E23-8572-B4E9062C8FB1}" type="datetimeFigureOut">
              <a:rPr lang="cs-CZ" smtClean="0"/>
              <a:t>4.7.2013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A668B-A7DE-4B13-951B-D9A99408EC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385762" y="1401198"/>
            <a:ext cx="6472238" cy="317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228600" y="2072217"/>
            <a:ext cx="6515100" cy="6034617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4857750" y="101601"/>
            <a:ext cx="1885950" cy="385233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35A63E2-51CE-4E23-8572-B4E9062C8FB1}" type="datetimeFigureOut">
              <a:rPr lang="cs-CZ" smtClean="0"/>
              <a:t>4.7.2013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2343150" y="101601"/>
            <a:ext cx="2514600" cy="385233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6172200" y="8636001"/>
            <a:ext cx="571500" cy="325967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A7A668B-A7DE-4B13-951B-D9A99408EC3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228600" y="609600"/>
            <a:ext cx="6515100" cy="1117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385762" y="1401198"/>
            <a:ext cx="6472238" cy="317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385762" y="1410649"/>
            <a:ext cx="6472238" cy="317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46779" y="1403648"/>
            <a:ext cx="6164442" cy="4800533"/>
          </a:xfrm>
        </p:spPr>
        <p:txBody>
          <a:bodyPr>
            <a:normAutofit/>
          </a:bodyPr>
          <a:lstStyle/>
          <a:p>
            <a:pPr algn="l"/>
            <a:r>
              <a:rPr lang="cs-CZ" dirty="0" smtClean="0">
                <a:latin typeface="Calibri" pitchFamily="34" charset="0"/>
                <a:cs typeface="Calibri" pitchFamily="34" charset="0"/>
              </a:rPr>
              <a:t>        vyjmenovaná slova 		       po</a:t>
            </a:r>
            <a:r>
              <a:rPr lang="cs-CZ" sz="60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cs-CZ" sz="11500" b="1" dirty="0" smtClean="0">
                <a:latin typeface="Calibri" pitchFamily="34" charset="0"/>
                <a:cs typeface="Calibri" pitchFamily="34" charset="0"/>
              </a:rPr>
              <a:t>B</a:t>
            </a:r>
            <a:endParaRPr lang="cs-CZ" sz="60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476672" y="234534"/>
            <a:ext cx="4543231" cy="754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Jméno: Mgr. Romana Koutná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Datum: 1. 9. 2012 - leden 2014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Ročník: IV.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Jazyk a jazyková komunikace - Český jazyk - vyjmenovaná slova</a:t>
            </a:r>
            <a:r>
              <a:rPr kumimoji="0" lang="cs-CZ" sz="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– </a:t>
            </a:r>
            <a:r>
              <a:rPr lang="cs-CZ" sz="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s</a:t>
            </a:r>
            <a:r>
              <a:rPr kumimoji="0" lang="cs-CZ" sz="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eznámení s vyjmenovanými slovy po B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Obrázek 1" descr="Logo_zelen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543" y="104845"/>
            <a:ext cx="1743075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čitel\Desktop\Obrázek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672" y="1016565"/>
            <a:ext cx="5608637" cy="136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3095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57"/>
    </mc:Choice>
    <mc:Fallback xmlns="">
      <p:transition advTm="7057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42900" y="1331640"/>
            <a:ext cx="6172200" cy="7128791"/>
          </a:xfrm>
        </p:spPr>
        <p:txBody>
          <a:bodyPr>
            <a:noAutofit/>
          </a:bodyPr>
          <a:lstStyle/>
          <a:p>
            <a:pPr algn="ctr"/>
            <a:r>
              <a:rPr lang="cs-CZ" sz="3200" dirty="0" smtClean="0">
                <a:latin typeface="Calibri" pitchFamily="34" charset="0"/>
                <a:cs typeface="Calibri" pitchFamily="34" charset="0"/>
              </a:rPr>
              <a:t>být</a:t>
            </a:r>
          </a:p>
          <a:p>
            <a:pPr algn="ctr"/>
            <a:r>
              <a:rPr lang="cs-CZ" sz="3200" dirty="0" smtClean="0">
                <a:latin typeface="Calibri" pitchFamily="34" charset="0"/>
                <a:cs typeface="Calibri" pitchFamily="34" charset="0"/>
              </a:rPr>
              <a:t>bydlit</a:t>
            </a:r>
          </a:p>
          <a:p>
            <a:pPr algn="ctr"/>
            <a:r>
              <a:rPr lang="cs-CZ" sz="3200" dirty="0" smtClean="0">
                <a:latin typeface="Calibri" pitchFamily="34" charset="0"/>
                <a:cs typeface="Calibri" pitchFamily="34" charset="0"/>
              </a:rPr>
              <a:t>obyvatel</a:t>
            </a:r>
          </a:p>
          <a:p>
            <a:pPr algn="ctr"/>
            <a:r>
              <a:rPr lang="cs-CZ" sz="3200" dirty="0" smtClean="0">
                <a:latin typeface="Calibri" pitchFamily="34" charset="0"/>
                <a:cs typeface="Calibri" pitchFamily="34" charset="0"/>
              </a:rPr>
              <a:t>byt</a:t>
            </a:r>
          </a:p>
          <a:p>
            <a:pPr algn="ctr"/>
            <a:r>
              <a:rPr lang="cs-CZ" sz="3200" dirty="0" smtClean="0">
                <a:latin typeface="Calibri" pitchFamily="34" charset="0"/>
                <a:cs typeface="Calibri" pitchFamily="34" charset="0"/>
              </a:rPr>
              <a:t>příbytek</a:t>
            </a:r>
          </a:p>
          <a:p>
            <a:pPr algn="ctr"/>
            <a:r>
              <a:rPr lang="cs-CZ" sz="3200" dirty="0" smtClean="0">
                <a:latin typeface="Calibri" pitchFamily="34" charset="0"/>
                <a:cs typeface="Calibri" pitchFamily="34" charset="0"/>
              </a:rPr>
              <a:t>nábytek</a:t>
            </a:r>
          </a:p>
          <a:p>
            <a:pPr algn="ctr"/>
            <a:r>
              <a:rPr lang="cs-CZ" sz="3200" dirty="0" smtClean="0">
                <a:latin typeface="Calibri" pitchFamily="34" charset="0"/>
                <a:cs typeface="Calibri" pitchFamily="34" charset="0"/>
              </a:rPr>
              <a:t>dobytek</a:t>
            </a:r>
          </a:p>
          <a:p>
            <a:pPr algn="ctr"/>
            <a:r>
              <a:rPr lang="cs-CZ" sz="3200" dirty="0" smtClean="0">
                <a:latin typeface="Calibri" pitchFamily="34" charset="0"/>
                <a:cs typeface="Calibri" pitchFamily="34" charset="0"/>
              </a:rPr>
              <a:t>obyčej</a:t>
            </a:r>
          </a:p>
          <a:p>
            <a:pPr algn="ctr"/>
            <a:r>
              <a:rPr lang="cs-CZ" sz="3200" dirty="0" smtClean="0">
                <a:latin typeface="Calibri" pitchFamily="34" charset="0"/>
                <a:cs typeface="Calibri" pitchFamily="34" charset="0"/>
              </a:rPr>
              <a:t>bystrý</a:t>
            </a:r>
          </a:p>
          <a:p>
            <a:pPr algn="ctr"/>
            <a:r>
              <a:rPr lang="cs-CZ" sz="3200" dirty="0" smtClean="0">
                <a:latin typeface="Calibri" pitchFamily="34" charset="0"/>
                <a:cs typeface="Calibri" pitchFamily="34" charset="0"/>
              </a:rPr>
              <a:t>bylina</a:t>
            </a:r>
          </a:p>
          <a:p>
            <a:pPr algn="ctr"/>
            <a:r>
              <a:rPr lang="cs-CZ" sz="3200" dirty="0" smtClean="0">
                <a:latin typeface="Calibri" pitchFamily="34" charset="0"/>
                <a:cs typeface="Calibri" pitchFamily="34" charset="0"/>
              </a:rPr>
              <a:t>kobyla</a:t>
            </a:r>
          </a:p>
          <a:p>
            <a:pPr algn="ctr"/>
            <a:r>
              <a:rPr lang="cs-CZ" sz="3200" dirty="0" smtClean="0">
                <a:latin typeface="Calibri" pitchFamily="34" charset="0"/>
                <a:cs typeface="Calibri" pitchFamily="34" charset="0"/>
              </a:rPr>
              <a:t>býk</a:t>
            </a:r>
          </a:p>
          <a:p>
            <a:pPr algn="ctr"/>
            <a:r>
              <a:rPr lang="cs-CZ" sz="3200" dirty="0" smtClean="0">
                <a:latin typeface="Calibri" pitchFamily="34" charset="0"/>
                <a:cs typeface="Calibri" pitchFamily="34" charset="0"/>
              </a:rPr>
              <a:t>Přibyslav</a:t>
            </a:r>
            <a:endParaRPr lang="cs-CZ" sz="3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5" name="Obrázek 1" descr="Logo_zelen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036" y="215990"/>
            <a:ext cx="1743075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435832" y="401728"/>
            <a:ext cx="4533613" cy="754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Jméno: Mgr. Romana Koutná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Datum: 1. 9. 2012 - leden 2014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Ročník: IV.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Jazyk a jazyková komunikace - Český jazyk - vyjmenovaná slova</a:t>
            </a:r>
            <a:r>
              <a:rPr kumimoji="0" lang="cs-CZ" sz="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- seznámení s vyjmenovanými slovy po B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5003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513"/>
    </mc:Choice>
    <mc:Fallback xmlns="">
      <p:transition spd="slow" advTm="425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000"/>
                            </p:stCondLst>
                            <p:childTnLst>
                              <p:par>
                                <p:cTn id="6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0"/>
                            </p:stCondLst>
                            <p:childTnLst>
                              <p:par>
                                <p:cTn id="7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1000"/>
                            </p:stCondLst>
                            <p:childTnLst>
                              <p:par>
                                <p:cTn id="8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000"/>
                            </p:stCondLst>
                            <p:childTnLst>
                              <p:par>
                                <p:cTn id="8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2656" y="899592"/>
            <a:ext cx="6172200" cy="504056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latin typeface="Calibri" pitchFamily="34" charset="0"/>
                <a:cs typeface="Calibri" pitchFamily="34" charset="0"/>
              </a:rPr>
              <a:t>Školička s Dádou – slova k CD (14)</a:t>
            </a:r>
            <a:endParaRPr lang="cs-CZ" sz="20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42900" y="1547664"/>
            <a:ext cx="6172200" cy="7218384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cs-CZ" sz="3200" dirty="0" smtClean="0"/>
              <a:t>	</a:t>
            </a:r>
            <a:r>
              <a:rPr lang="cs-CZ" sz="3200" dirty="0" smtClean="0">
                <a:latin typeface="Calibri" pitchFamily="34" charset="0"/>
                <a:cs typeface="Calibri" pitchFamily="34" charset="0"/>
              </a:rPr>
              <a:t>Obyvatel </a:t>
            </a:r>
            <a:r>
              <a:rPr lang="cs-CZ" sz="3200" dirty="0">
                <a:latin typeface="Calibri" pitchFamily="34" charset="0"/>
                <a:cs typeface="Calibri" pitchFamily="34" charset="0"/>
              </a:rPr>
              <a:t>bydlí v bytě,</a:t>
            </a:r>
            <a:br>
              <a:rPr lang="cs-CZ" sz="3200" dirty="0">
                <a:latin typeface="Calibri" pitchFamily="34" charset="0"/>
                <a:cs typeface="Calibri" pitchFamily="34" charset="0"/>
              </a:rPr>
            </a:br>
            <a:r>
              <a:rPr lang="cs-CZ" sz="3200" dirty="0" smtClean="0">
                <a:latin typeface="Calibri" pitchFamily="34" charset="0"/>
                <a:cs typeface="Calibri" pitchFamily="34" charset="0"/>
              </a:rPr>
              <a:t>	je </a:t>
            </a:r>
            <a:r>
              <a:rPr lang="cs-CZ" sz="3200" dirty="0">
                <a:latin typeface="Calibri" pitchFamily="34" charset="0"/>
                <a:cs typeface="Calibri" pitchFamily="34" charset="0"/>
              </a:rPr>
              <a:t>to pěkný příbytek.</a:t>
            </a:r>
            <a:br>
              <a:rPr lang="cs-CZ" sz="3200" dirty="0">
                <a:latin typeface="Calibri" pitchFamily="34" charset="0"/>
                <a:cs typeface="Calibri" pitchFamily="34" charset="0"/>
              </a:rPr>
            </a:br>
            <a:r>
              <a:rPr lang="cs-CZ" sz="3200" dirty="0" smtClean="0">
                <a:latin typeface="Calibri" pitchFamily="34" charset="0"/>
                <a:cs typeface="Calibri" pitchFamily="34" charset="0"/>
              </a:rPr>
              <a:t>	Bystrý </a:t>
            </a:r>
            <a:r>
              <a:rPr lang="cs-CZ" sz="3200" dirty="0">
                <a:latin typeface="Calibri" pitchFamily="34" charset="0"/>
                <a:cs typeface="Calibri" pitchFamily="34" charset="0"/>
              </a:rPr>
              <a:t>vidí, že tam nemá</a:t>
            </a:r>
            <a:br>
              <a:rPr lang="cs-CZ" sz="3200" dirty="0">
                <a:latin typeface="Calibri" pitchFamily="34" charset="0"/>
                <a:cs typeface="Calibri" pitchFamily="34" charset="0"/>
              </a:rPr>
            </a:br>
            <a:r>
              <a:rPr lang="cs-CZ" sz="3200" dirty="0" smtClean="0">
                <a:latin typeface="Calibri" pitchFamily="34" charset="0"/>
                <a:cs typeface="Calibri" pitchFamily="34" charset="0"/>
              </a:rPr>
              <a:t>	obyčejný </a:t>
            </a:r>
            <a:r>
              <a:rPr lang="cs-CZ" sz="3200" dirty="0">
                <a:latin typeface="Calibri" pitchFamily="34" charset="0"/>
                <a:cs typeface="Calibri" pitchFamily="34" charset="0"/>
              </a:rPr>
              <a:t>nábytek.</a:t>
            </a:r>
            <a:br>
              <a:rPr lang="cs-CZ" sz="3200" dirty="0">
                <a:latin typeface="Calibri" pitchFamily="34" charset="0"/>
                <a:cs typeface="Calibri" pitchFamily="34" charset="0"/>
              </a:rPr>
            </a:br>
            <a:endParaRPr lang="cs-CZ" sz="3200" dirty="0" smtClean="0">
              <a:latin typeface="Calibri" pitchFamily="34" charset="0"/>
              <a:cs typeface="Calibri" pitchFamily="34" charset="0"/>
            </a:endParaRPr>
          </a:p>
          <a:p>
            <a:pPr marL="109728" indent="0">
              <a:buNone/>
            </a:pPr>
            <a:r>
              <a:rPr lang="cs-CZ" sz="3200" dirty="0" smtClean="0">
                <a:latin typeface="Calibri" pitchFamily="34" charset="0"/>
                <a:cs typeface="Calibri" pitchFamily="34" charset="0"/>
              </a:rPr>
              <a:t>	V </a:t>
            </a:r>
            <a:r>
              <a:rPr lang="cs-CZ" sz="3200" dirty="0">
                <a:latin typeface="Calibri" pitchFamily="34" charset="0"/>
                <a:cs typeface="Calibri" pitchFamily="34" charset="0"/>
              </a:rPr>
              <a:t>lese sbírá byliny,</a:t>
            </a:r>
            <a:br>
              <a:rPr lang="cs-CZ" sz="3200" dirty="0">
                <a:latin typeface="Calibri" pitchFamily="34" charset="0"/>
                <a:cs typeface="Calibri" pitchFamily="34" charset="0"/>
              </a:rPr>
            </a:br>
            <a:r>
              <a:rPr lang="cs-CZ" sz="3200" dirty="0" smtClean="0">
                <a:latin typeface="Calibri" pitchFamily="34" charset="0"/>
                <a:cs typeface="Calibri" pitchFamily="34" charset="0"/>
              </a:rPr>
              <a:t>	pěstuje </a:t>
            </a:r>
            <a:r>
              <a:rPr lang="cs-CZ" sz="3200" dirty="0">
                <a:latin typeface="Calibri" pitchFamily="34" charset="0"/>
                <a:cs typeface="Calibri" pitchFamily="34" charset="0"/>
              </a:rPr>
              <a:t>i kytky.</a:t>
            </a:r>
            <a:br>
              <a:rPr lang="cs-CZ" sz="3200" dirty="0">
                <a:latin typeface="Calibri" pitchFamily="34" charset="0"/>
                <a:cs typeface="Calibri" pitchFamily="34" charset="0"/>
              </a:rPr>
            </a:br>
            <a:r>
              <a:rPr lang="cs-CZ" sz="3200" dirty="0" smtClean="0">
                <a:latin typeface="Calibri" pitchFamily="34" charset="0"/>
                <a:cs typeface="Calibri" pitchFamily="34" charset="0"/>
              </a:rPr>
              <a:t>	Drží </a:t>
            </a:r>
            <a:r>
              <a:rPr lang="cs-CZ" sz="3200" dirty="0">
                <a:latin typeface="Calibri" pitchFamily="34" charset="0"/>
                <a:cs typeface="Calibri" pitchFamily="34" charset="0"/>
              </a:rPr>
              <a:t>býka, kobylu,</a:t>
            </a:r>
            <a:br>
              <a:rPr lang="cs-CZ" sz="3200" dirty="0">
                <a:latin typeface="Calibri" pitchFamily="34" charset="0"/>
                <a:cs typeface="Calibri" pitchFamily="34" charset="0"/>
              </a:rPr>
            </a:br>
            <a:r>
              <a:rPr lang="cs-CZ" sz="3200" dirty="0" smtClean="0">
                <a:latin typeface="Calibri" pitchFamily="34" charset="0"/>
                <a:cs typeface="Calibri" pitchFamily="34" charset="0"/>
              </a:rPr>
              <a:t>	zpracovává </a:t>
            </a:r>
            <a:r>
              <a:rPr lang="cs-CZ" sz="3200" dirty="0">
                <a:latin typeface="Calibri" pitchFamily="34" charset="0"/>
                <a:cs typeface="Calibri" pitchFamily="34" charset="0"/>
              </a:rPr>
              <a:t>zbytky.</a:t>
            </a:r>
            <a:br>
              <a:rPr lang="cs-CZ" sz="3200" dirty="0">
                <a:latin typeface="Calibri" pitchFamily="34" charset="0"/>
                <a:cs typeface="Calibri" pitchFamily="34" charset="0"/>
              </a:rPr>
            </a:br>
            <a:r>
              <a:rPr lang="cs-CZ" sz="3200" dirty="0">
                <a:latin typeface="Calibri" pitchFamily="34" charset="0"/>
                <a:cs typeface="Calibri" pitchFamily="34" charset="0"/>
              </a:rPr>
              <a:t/>
            </a:r>
            <a:br>
              <a:rPr lang="cs-CZ" sz="3200" dirty="0">
                <a:latin typeface="Calibri" pitchFamily="34" charset="0"/>
                <a:cs typeface="Calibri" pitchFamily="34" charset="0"/>
              </a:rPr>
            </a:br>
            <a:r>
              <a:rPr lang="cs-CZ" sz="3200" dirty="0" smtClean="0">
                <a:latin typeface="Calibri" pitchFamily="34" charset="0"/>
                <a:cs typeface="Calibri" pitchFamily="34" charset="0"/>
              </a:rPr>
              <a:t>	Sem </a:t>
            </a:r>
            <a:r>
              <a:rPr lang="cs-CZ" sz="3200" dirty="0">
                <a:latin typeface="Calibri" pitchFamily="34" charset="0"/>
                <a:cs typeface="Calibri" pitchFamily="34" charset="0"/>
              </a:rPr>
              <a:t>tam </a:t>
            </a:r>
            <a:r>
              <a:rPr lang="cs-CZ" sz="3200" dirty="0" smtClean="0">
                <a:latin typeface="Calibri" pitchFamily="34" charset="0"/>
                <a:cs typeface="Calibri" pitchFamily="34" charset="0"/>
              </a:rPr>
              <a:t>prodá </a:t>
            </a:r>
            <a:r>
              <a:rPr lang="cs-CZ" sz="3200" dirty="0">
                <a:latin typeface="Calibri" pitchFamily="34" charset="0"/>
                <a:cs typeface="Calibri" pitchFamily="34" charset="0"/>
              </a:rPr>
              <a:t>na jatka</a:t>
            </a:r>
            <a:br>
              <a:rPr lang="cs-CZ" sz="3200" dirty="0">
                <a:latin typeface="Calibri" pitchFamily="34" charset="0"/>
                <a:cs typeface="Calibri" pitchFamily="34" charset="0"/>
              </a:rPr>
            </a:br>
            <a:r>
              <a:rPr lang="cs-CZ" sz="3200" dirty="0" smtClean="0">
                <a:latin typeface="Calibri" pitchFamily="34" charset="0"/>
                <a:cs typeface="Calibri" pitchFamily="34" charset="0"/>
              </a:rPr>
              <a:t>	nějaký </a:t>
            </a:r>
            <a:r>
              <a:rPr lang="cs-CZ" sz="3200" dirty="0">
                <a:latin typeface="Calibri" pitchFamily="34" charset="0"/>
                <a:cs typeface="Calibri" pitchFamily="34" charset="0"/>
              </a:rPr>
              <a:t>ten dobytek.</a:t>
            </a:r>
            <a:br>
              <a:rPr lang="cs-CZ" sz="3200" dirty="0">
                <a:latin typeface="Calibri" pitchFamily="34" charset="0"/>
                <a:cs typeface="Calibri" pitchFamily="34" charset="0"/>
              </a:rPr>
            </a:br>
            <a:r>
              <a:rPr lang="cs-CZ" sz="3200" dirty="0" smtClean="0">
                <a:latin typeface="Calibri" pitchFamily="34" charset="0"/>
                <a:cs typeface="Calibri" pitchFamily="34" charset="0"/>
              </a:rPr>
              <a:t>	Problém </a:t>
            </a:r>
            <a:r>
              <a:rPr lang="cs-CZ" sz="3200" dirty="0">
                <a:latin typeface="Calibri" pitchFamily="34" charset="0"/>
                <a:cs typeface="Calibri" pitchFamily="34" charset="0"/>
              </a:rPr>
              <a:t>pro něj nemoh být</a:t>
            </a:r>
            <a:br>
              <a:rPr lang="cs-CZ" sz="3200" dirty="0">
                <a:latin typeface="Calibri" pitchFamily="34" charset="0"/>
                <a:cs typeface="Calibri" pitchFamily="34" charset="0"/>
              </a:rPr>
            </a:br>
            <a:r>
              <a:rPr lang="cs-CZ" sz="3200" dirty="0" smtClean="0">
                <a:latin typeface="Calibri" pitchFamily="34" charset="0"/>
                <a:cs typeface="Calibri" pitchFamily="34" charset="0"/>
              </a:rPr>
              <a:t>	pořídit </a:t>
            </a:r>
            <a:r>
              <a:rPr lang="cs-CZ" sz="3200" dirty="0">
                <a:latin typeface="Calibri" pitchFamily="34" charset="0"/>
                <a:cs typeface="Calibri" pitchFamily="34" charset="0"/>
              </a:rPr>
              <a:t>si nábytek.</a:t>
            </a:r>
          </a:p>
          <a:p>
            <a:pPr marL="109728" indent="0" algn="ctr">
              <a:buNone/>
            </a:pPr>
            <a:endParaRPr lang="cs-CZ" sz="32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49" name="Obrázek 1" descr="Logo_zelen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354" y="120682"/>
            <a:ext cx="1743075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332654" y="306419"/>
            <a:ext cx="4533613" cy="754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Jméno: Mgr. Romana Koutná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Datum: 1. 9. 2012 - leden 2014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Ročník: IV.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Jazyk a jazyková komunikace - Český jazyk - vyjmenovaná slova</a:t>
            </a:r>
            <a:r>
              <a:rPr kumimoji="0" lang="cs-CZ" sz="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- seznámení s vyjmenovanými slovy po B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7750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388"/>
    </mc:Choice>
    <mc:Fallback xmlns="">
      <p:transition spd="slow" advTm="37388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2656" y="899592"/>
            <a:ext cx="6172200" cy="504056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latin typeface="Calibri" pitchFamily="34" charset="0"/>
                <a:cs typeface="Calibri" pitchFamily="34" charset="0"/>
              </a:rPr>
              <a:t>Školička s Dádou – slova k CD </a:t>
            </a:r>
            <a:r>
              <a:rPr lang="cs-CZ" sz="2000" dirty="0">
                <a:latin typeface="Calibri" pitchFamily="34" charset="0"/>
                <a:cs typeface="Calibri" pitchFamily="34" charset="0"/>
              </a:rPr>
              <a:t>(</a:t>
            </a:r>
            <a:r>
              <a:rPr lang="cs-CZ" sz="2000" dirty="0" smtClean="0">
                <a:latin typeface="Calibri" pitchFamily="34" charset="0"/>
                <a:cs typeface="Calibri" pitchFamily="34" charset="0"/>
              </a:rPr>
              <a:t>14)</a:t>
            </a:r>
            <a:endParaRPr lang="cs-CZ" sz="20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32656" y="1979712"/>
            <a:ext cx="6172200" cy="6120680"/>
          </a:xfrm>
        </p:spPr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cs-CZ" sz="3200" dirty="0" smtClean="0">
                <a:latin typeface="Calibri" pitchFamily="34" charset="0"/>
                <a:cs typeface="Calibri" pitchFamily="34" charset="0"/>
              </a:rPr>
              <a:t>být – bydlit – obyvatel – byt</a:t>
            </a:r>
          </a:p>
          <a:p>
            <a:pPr marL="109728" indent="0">
              <a:buNone/>
            </a:pPr>
            <a:endParaRPr lang="cs-CZ" sz="3200" dirty="0">
              <a:latin typeface="Calibri" pitchFamily="34" charset="0"/>
              <a:cs typeface="Calibri" pitchFamily="34" charset="0"/>
            </a:endParaRPr>
          </a:p>
          <a:p>
            <a:pPr marL="109728" indent="0">
              <a:buNone/>
            </a:pPr>
            <a:r>
              <a:rPr lang="cs-CZ" sz="3200" dirty="0" smtClean="0">
                <a:latin typeface="Calibri" pitchFamily="34" charset="0"/>
                <a:cs typeface="Calibri" pitchFamily="34" charset="0"/>
              </a:rPr>
              <a:t>příbytek – nábytek – dobytek </a:t>
            </a:r>
            <a:r>
              <a:rPr lang="cs-CZ" sz="3200" dirty="0" smtClean="0">
                <a:solidFill>
                  <a:srgbClr val="CC0000"/>
                </a:solidFill>
                <a:latin typeface="Calibri" pitchFamily="34" charset="0"/>
                <a:cs typeface="Calibri" pitchFamily="34" charset="0"/>
              </a:rPr>
              <a:t>–</a:t>
            </a:r>
            <a:r>
              <a:rPr lang="cs-CZ" sz="3200" dirty="0" smtClean="0">
                <a:latin typeface="Calibri" pitchFamily="34" charset="0"/>
                <a:cs typeface="Calibri" pitchFamily="34" charset="0"/>
              </a:rPr>
              <a:t>     </a:t>
            </a:r>
            <a:r>
              <a:rPr lang="cs-CZ" sz="3200" dirty="0" smtClean="0">
                <a:solidFill>
                  <a:srgbClr val="CC0000"/>
                </a:solidFill>
                <a:latin typeface="Calibri" pitchFamily="34" charset="0"/>
                <a:cs typeface="Calibri" pitchFamily="34" charset="0"/>
              </a:rPr>
              <a:t>zbytek</a:t>
            </a:r>
            <a:r>
              <a:rPr lang="cs-CZ" sz="3200" dirty="0" smtClean="0">
                <a:latin typeface="Calibri" pitchFamily="34" charset="0"/>
                <a:cs typeface="Calibri" pitchFamily="34" charset="0"/>
              </a:rPr>
              <a:t> </a:t>
            </a:r>
          </a:p>
          <a:p>
            <a:pPr marL="109728" indent="0">
              <a:buNone/>
            </a:pPr>
            <a:endParaRPr lang="cs-CZ" sz="3200" dirty="0">
              <a:latin typeface="Calibri" pitchFamily="34" charset="0"/>
              <a:cs typeface="Calibri" pitchFamily="34" charset="0"/>
            </a:endParaRPr>
          </a:p>
          <a:p>
            <a:pPr marL="109728" indent="0">
              <a:buNone/>
            </a:pPr>
            <a:r>
              <a:rPr lang="cs-CZ" sz="3200" dirty="0" smtClean="0">
                <a:latin typeface="Calibri" pitchFamily="34" charset="0"/>
                <a:cs typeface="Calibri" pitchFamily="34" charset="0"/>
              </a:rPr>
              <a:t>obyčej – bystrý – bylina</a:t>
            </a:r>
          </a:p>
          <a:p>
            <a:pPr marL="109728" indent="0">
              <a:buNone/>
            </a:pPr>
            <a:endParaRPr lang="cs-CZ" sz="3200" dirty="0">
              <a:latin typeface="Calibri" pitchFamily="34" charset="0"/>
              <a:cs typeface="Calibri" pitchFamily="34" charset="0"/>
            </a:endParaRPr>
          </a:p>
          <a:p>
            <a:pPr marL="109728" indent="0">
              <a:buNone/>
            </a:pPr>
            <a:r>
              <a:rPr lang="cs-CZ" sz="3200" dirty="0" smtClean="0">
                <a:latin typeface="Calibri" pitchFamily="34" charset="0"/>
                <a:cs typeface="Calibri" pitchFamily="34" charset="0"/>
              </a:rPr>
              <a:t>kobyla – býk –</a:t>
            </a: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sz="3200" dirty="0" smtClean="0">
                <a:solidFill>
                  <a:srgbClr val="CC0000"/>
                </a:solidFill>
                <a:latin typeface="Calibri" pitchFamily="34" charset="0"/>
                <a:cs typeface="Calibri" pitchFamily="34" charset="0"/>
              </a:rPr>
              <a:t>babyka</a:t>
            </a:r>
          </a:p>
          <a:p>
            <a:pPr marL="109728" indent="0">
              <a:buNone/>
            </a:pPr>
            <a:endParaRPr lang="cs-CZ" sz="3200" dirty="0">
              <a:solidFill>
                <a:schemeClr val="accent2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109728" indent="0">
              <a:buNone/>
            </a:pPr>
            <a:r>
              <a:rPr lang="cs-CZ" sz="3200" dirty="0">
                <a:solidFill>
                  <a:srgbClr val="CC0000"/>
                </a:solidFill>
                <a:latin typeface="Calibri" pitchFamily="34" charset="0"/>
                <a:cs typeface="Calibri" pitchFamily="34" charset="0"/>
              </a:rPr>
              <a:t>(</a:t>
            </a:r>
            <a:r>
              <a:rPr lang="cs-CZ" sz="2400" dirty="0" smtClean="0">
                <a:solidFill>
                  <a:srgbClr val="CC0000"/>
                </a:solidFill>
                <a:latin typeface="Calibri" pitchFamily="34" charset="0"/>
                <a:cs typeface="Calibri" pitchFamily="34" charset="0"/>
              </a:rPr>
              <a:t>vlastní jména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sz="3200" dirty="0" smtClean="0">
                <a:latin typeface="Calibri" pitchFamily="34" charset="0"/>
                <a:cs typeface="Calibri" pitchFamily="34" charset="0"/>
              </a:rPr>
              <a:t>Přibyslav </a:t>
            </a:r>
            <a:r>
              <a:rPr lang="cs-CZ" sz="3200" dirty="0" smtClean="0">
                <a:solidFill>
                  <a:srgbClr val="CC0000"/>
                </a:solidFill>
                <a:latin typeface="Calibri" pitchFamily="34" charset="0"/>
                <a:cs typeface="Calibri" pitchFamily="34" charset="0"/>
              </a:rPr>
              <a:t>- Bydžov –</a:t>
            </a: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sz="3200" dirty="0" smtClean="0">
                <a:solidFill>
                  <a:srgbClr val="CC0000"/>
                </a:solidFill>
                <a:latin typeface="Calibri" pitchFamily="34" charset="0"/>
                <a:cs typeface="Calibri" pitchFamily="34" charset="0"/>
              </a:rPr>
              <a:t>Zbyněk – Zbyšek)</a:t>
            </a:r>
            <a:r>
              <a:rPr lang="cs-CZ" sz="3200" dirty="0" smtClean="0"/>
              <a:t>	</a:t>
            </a:r>
            <a:endParaRPr lang="cs-CZ" sz="32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16632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3073" name="Obrázek 1" descr="Logo_zelen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672" y="94540"/>
            <a:ext cx="1743075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404664" y="223049"/>
            <a:ext cx="4514377" cy="754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Jméno: Mgr. Romana Koutná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Datum: 1. 9. 2012 - leden 2014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Ročník: IV.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Jazyk a jazyková komunikace - Český jazyk - vyjmenovaná slova</a:t>
            </a:r>
            <a:r>
              <a:rPr kumimoji="0" lang="cs-CZ" sz="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- seznámení s vyjmenovanými slovy po B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1588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367"/>
    </mc:Choice>
    <mc:Fallback xmlns="">
      <p:transition spd="slow" advTm="24367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2656" y="899592"/>
            <a:ext cx="6172200" cy="504056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latin typeface="Calibri" pitchFamily="34" charset="0"/>
                <a:cs typeface="Calibri" pitchFamily="34" charset="0"/>
              </a:rPr>
              <a:t>Školička s Dádou – slova k CD (14)</a:t>
            </a:r>
            <a:endParaRPr lang="cs-CZ" sz="20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42900" y="1547664"/>
            <a:ext cx="6172200" cy="7218384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cs-CZ" sz="3200" dirty="0" smtClean="0"/>
              <a:t>	</a:t>
            </a:r>
            <a:r>
              <a:rPr lang="cs-CZ" sz="3200" dirty="0" smtClean="0">
                <a:latin typeface="Calibri" pitchFamily="34" charset="0"/>
                <a:cs typeface="Calibri" pitchFamily="34" charset="0"/>
              </a:rPr>
              <a:t>Obyvatel </a:t>
            </a:r>
            <a:r>
              <a:rPr lang="cs-CZ" sz="3200" dirty="0">
                <a:latin typeface="Calibri" pitchFamily="34" charset="0"/>
                <a:cs typeface="Calibri" pitchFamily="34" charset="0"/>
              </a:rPr>
              <a:t>bydlí v bytě,</a:t>
            </a:r>
            <a:br>
              <a:rPr lang="cs-CZ" sz="3200" dirty="0">
                <a:latin typeface="Calibri" pitchFamily="34" charset="0"/>
                <a:cs typeface="Calibri" pitchFamily="34" charset="0"/>
              </a:rPr>
            </a:br>
            <a:r>
              <a:rPr lang="cs-CZ" sz="3200" dirty="0" smtClean="0">
                <a:latin typeface="Calibri" pitchFamily="34" charset="0"/>
                <a:cs typeface="Calibri" pitchFamily="34" charset="0"/>
              </a:rPr>
              <a:t>	je </a:t>
            </a:r>
            <a:r>
              <a:rPr lang="cs-CZ" sz="3200" dirty="0">
                <a:latin typeface="Calibri" pitchFamily="34" charset="0"/>
                <a:cs typeface="Calibri" pitchFamily="34" charset="0"/>
              </a:rPr>
              <a:t>to pěkný příbytek.</a:t>
            </a:r>
            <a:br>
              <a:rPr lang="cs-CZ" sz="3200" dirty="0">
                <a:latin typeface="Calibri" pitchFamily="34" charset="0"/>
                <a:cs typeface="Calibri" pitchFamily="34" charset="0"/>
              </a:rPr>
            </a:br>
            <a:r>
              <a:rPr lang="cs-CZ" sz="3200" dirty="0" smtClean="0">
                <a:latin typeface="Calibri" pitchFamily="34" charset="0"/>
                <a:cs typeface="Calibri" pitchFamily="34" charset="0"/>
              </a:rPr>
              <a:t>	Bystrý </a:t>
            </a:r>
            <a:r>
              <a:rPr lang="cs-CZ" sz="3200" dirty="0">
                <a:latin typeface="Calibri" pitchFamily="34" charset="0"/>
                <a:cs typeface="Calibri" pitchFamily="34" charset="0"/>
              </a:rPr>
              <a:t>vidí, že tam nemá</a:t>
            </a:r>
            <a:br>
              <a:rPr lang="cs-CZ" sz="3200" dirty="0">
                <a:latin typeface="Calibri" pitchFamily="34" charset="0"/>
                <a:cs typeface="Calibri" pitchFamily="34" charset="0"/>
              </a:rPr>
            </a:br>
            <a:r>
              <a:rPr lang="cs-CZ" sz="3200" dirty="0" smtClean="0">
                <a:latin typeface="Calibri" pitchFamily="34" charset="0"/>
                <a:cs typeface="Calibri" pitchFamily="34" charset="0"/>
              </a:rPr>
              <a:t>	obyčejný </a:t>
            </a:r>
            <a:r>
              <a:rPr lang="cs-CZ" sz="3200" dirty="0">
                <a:latin typeface="Calibri" pitchFamily="34" charset="0"/>
                <a:cs typeface="Calibri" pitchFamily="34" charset="0"/>
              </a:rPr>
              <a:t>nábytek.</a:t>
            </a:r>
            <a:br>
              <a:rPr lang="cs-CZ" sz="3200" dirty="0">
                <a:latin typeface="Calibri" pitchFamily="34" charset="0"/>
                <a:cs typeface="Calibri" pitchFamily="34" charset="0"/>
              </a:rPr>
            </a:br>
            <a:endParaRPr lang="cs-CZ" sz="3200" dirty="0" smtClean="0">
              <a:latin typeface="Calibri" pitchFamily="34" charset="0"/>
              <a:cs typeface="Calibri" pitchFamily="34" charset="0"/>
            </a:endParaRPr>
          </a:p>
          <a:p>
            <a:pPr marL="109728" indent="0">
              <a:buNone/>
            </a:pPr>
            <a:r>
              <a:rPr lang="cs-CZ" sz="3200" dirty="0" smtClean="0">
                <a:latin typeface="Calibri" pitchFamily="34" charset="0"/>
                <a:cs typeface="Calibri" pitchFamily="34" charset="0"/>
              </a:rPr>
              <a:t>	V </a:t>
            </a:r>
            <a:r>
              <a:rPr lang="cs-CZ" sz="3200" dirty="0">
                <a:latin typeface="Calibri" pitchFamily="34" charset="0"/>
                <a:cs typeface="Calibri" pitchFamily="34" charset="0"/>
              </a:rPr>
              <a:t>lese sbírá byliny,</a:t>
            </a:r>
            <a:br>
              <a:rPr lang="cs-CZ" sz="3200" dirty="0">
                <a:latin typeface="Calibri" pitchFamily="34" charset="0"/>
                <a:cs typeface="Calibri" pitchFamily="34" charset="0"/>
              </a:rPr>
            </a:br>
            <a:r>
              <a:rPr lang="cs-CZ" sz="3200" dirty="0" smtClean="0">
                <a:latin typeface="Calibri" pitchFamily="34" charset="0"/>
                <a:cs typeface="Calibri" pitchFamily="34" charset="0"/>
              </a:rPr>
              <a:t>	pěstuje </a:t>
            </a:r>
            <a:r>
              <a:rPr lang="cs-CZ" sz="3200" dirty="0">
                <a:latin typeface="Calibri" pitchFamily="34" charset="0"/>
                <a:cs typeface="Calibri" pitchFamily="34" charset="0"/>
              </a:rPr>
              <a:t>i kytky.</a:t>
            </a:r>
            <a:br>
              <a:rPr lang="cs-CZ" sz="3200" dirty="0">
                <a:latin typeface="Calibri" pitchFamily="34" charset="0"/>
                <a:cs typeface="Calibri" pitchFamily="34" charset="0"/>
              </a:rPr>
            </a:br>
            <a:r>
              <a:rPr lang="cs-CZ" sz="3200" dirty="0" smtClean="0">
                <a:latin typeface="Calibri" pitchFamily="34" charset="0"/>
                <a:cs typeface="Calibri" pitchFamily="34" charset="0"/>
              </a:rPr>
              <a:t>	Drží </a:t>
            </a:r>
            <a:r>
              <a:rPr lang="cs-CZ" sz="3200" dirty="0">
                <a:latin typeface="Calibri" pitchFamily="34" charset="0"/>
                <a:cs typeface="Calibri" pitchFamily="34" charset="0"/>
              </a:rPr>
              <a:t>býka, kobylu,</a:t>
            </a:r>
            <a:br>
              <a:rPr lang="cs-CZ" sz="3200" dirty="0">
                <a:latin typeface="Calibri" pitchFamily="34" charset="0"/>
                <a:cs typeface="Calibri" pitchFamily="34" charset="0"/>
              </a:rPr>
            </a:br>
            <a:r>
              <a:rPr lang="cs-CZ" sz="3200" dirty="0" smtClean="0">
                <a:latin typeface="Calibri" pitchFamily="34" charset="0"/>
                <a:cs typeface="Calibri" pitchFamily="34" charset="0"/>
              </a:rPr>
              <a:t>	zpracovává </a:t>
            </a:r>
            <a:r>
              <a:rPr lang="cs-CZ" sz="3200" dirty="0">
                <a:latin typeface="Calibri" pitchFamily="34" charset="0"/>
                <a:cs typeface="Calibri" pitchFamily="34" charset="0"/>
              </a:rPr>
              <a:t>zbytky.</a:t>
            </a:r>
            <a:br>
              <a:rPr lang="cs-CZ" sz="3200" dirty="0">
                <a:latin typeface="Calibri" pitchFamily="34" charset="0"/>
                <a:cs typeface="Calibri" pitchFamily="34" charset="0"/>
              </a:rPr>
            </a:br>
            <a:r>
              <a:rPr lang="cs-CZ" sz="3200" dirty="0">
                <a:latin typeface="Calibri" pitchFamily="34" charset="0"/>
                <a:cs typeface="Calibri" pitchFamily="34" charset="0"/>
              </a:rPr>
              <a:t/>
            </a:r>
            <a:br>
              <a:rPr lang="cs-CZ" sz="3200" dirty="0">
                <a:latin typeface="Calibri" pitchFamily="34" charset="0"/>
                <a:cs typeface="Calibri" pitchFamily="34" charset="0"/>
              </a:rPr>
            </a:br>
            <a:r>
              <a:rPr lang="cs-CZ" sz="3200" dirty="0" smtClean="0">
                <a:latin typeface="Calibri" pitchFamily="34" charset="0"/>
                <a:cs typeface="Calibri" pitchFamily="34" charset="0"/>
              </a:rPr>
              <a:t>	Sem </a:t>
            </a:r>
            <a:r>
              <a:rPr lang="cs-CZ" sz="3200" dirty="0">
                <a:latin typeface="Calibri" pitchFamily="34" charset="0"/>
                <a:cs typeface="Calibri" pitchFamily="34" charset="0"/>
              </a:rPr>
              <a:t>tam </a:t>
            </a:r>
            <a:r>
              <a:rPr lang="cs-CZ" sz="3200" dirty="0" smtClean="0">
                <a:latin typeface="Calibri" pitchFamily="34" charset="0"/>
                <a:cs typeface="Calibri" pitchFamily="34" charset="0"/>
              </a:rPr>
              <a:t>prodá </a:t>
            </a:r>
            <a:r>
              <a:rPr lang="cs-CZ" sz="3200" dirty="0">
                <a:latin typeface="Calibri" pitchFamily="34" charset="0"/>
                <a:cs typeface="Calibri" pitchFamily="34" charset="0"/>
              </a:rPr>
              <a:t>na jatka</a:t>
            </a:r>
            <a:br>
              <a:rPr lang="cs-CZ" sz="3200" dirty="0">
                <a:latin typeface="Calibri" pitchFamily="34" charset="0"/>
                <a:cs typeface="Calibri" pitchFamily="34" charset="0"/>
              </a:rPr>
            </a:br>
            <a:r>
              <a:rPr lang="cs-CZ" sz="3200" dirty="0" smtClean="0">
                <a:latin typeface="Calibri" pitchFamily="34" charset="0"/>
                <a:cs typeface="Calibri" pitchFamily="34" charset="0"/>
              </a:rPr>
              <a:t>	nějaký </a:t>
            </a:r>
            <a:r>
              <a:rPr lang="cs-CZ" sz="3200" dirty="0">
                <a:latin typeface="Calibri" pitchFamily="34" charset="0"/>
                <a:cs typeface="Calibri" pitchFamily="34" charset="0"/>
              </a:rPr>
              <a:t>ten dobytek.</a:t>
            </a:r>
            <a:br>
              <a:rPr lang="cs-CZ" sz="3200" dirty="0">
                <a:latin typeface="Calibri" pitchFamily="34" charset="0"/>
                <a:cs typeface="Calibri" pitchFamily="34" charset="0"/>
              </a:rPr>
            </a:br>
            <a:r>
              <a:rPr lang="cs-CZ" sz="3200" dirty="0" smtClean="0">
                <a:latin typeface="Calibri" pitchFamily="34" charset="0"/>
                <a:cs typeface="Calibri" pitchFamily="34" charset="0"/>
              </a:rPr>
              <a:t>	Problém </a:t>
            </a:r>
            <a:r>
              <a:rPr lang="cs-CZ" sz="3200" dirty="0">
                <a:latin typeface="Calibri" pitchFamily="34" charset="0"/>
                <a:cs typeface="Calibri" pitchFamily="34" charset="0"/>
              </a:rPr>
              <a:t>pro něj nemoh být</a:t>
            </a:r>
            <a:br>
              <a:rPr lang="cs-CZ" sz="3200" dirty="0">
                <a:latin typeface="Calibri" pitchFamily="34" charset="0"/>
                <a:cs typeface="Calibri" pitchFamily="34" charset="0"/>
              </a:rPr>
            </a:br>
            <a:r>
              <a:rPr lang="cs-CZ" sz="3200" dirty="0" smtClean="0">
                <a:latin typeface="Calibri" pitchFamily="34" charset="0"/>
                <a:cs typeface="Calibri" pitchFamily="34" charset="0"/>
              </a:rPr>
              <a:t>	pořídit </a:t>
            </a:r>
            <a:r>
              <a:rPr lang="cs-CZ" sz="3200" dirty="0">
                <a:latin typeface="Calibri" pitchFamily="34" charset="0"/>
                <a:cs typeface="Calibri" pitchFamily="34" charset="0"/>
              </a:rPr>
              <a:t>si nábytek.</a:t>
            </a:r>
          </a:p>
          <a:p>
            <a:pPr marL="109728" indent="0" algn="ctr">
              <a:buNone/>
            </a:pPr>
            <a:endParaRPr lang="cs-CZ" sz="32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49" name="Obrázek 1" descr="Logo_zelen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354" y="120682"/>
            <a:ext cx="1743075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332654" y="306419"/>
            <a:ext cx="4533613" cy="754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Jméno: Mgr. Romana Koutná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Datum: 1. 9. 2012 - leden 2014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Ročník: IV.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Jazyk a jazyková komunikace - Český jazyk - vyjmenovaná slova</a:t>
            </a:r>
            <a:r>
              <a:rPr kumimoji="0" lang="cs-CZ" sz="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- seznámení s vyjmenovanými slovy po B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0521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388"/>
    </mc:Choice>
    <mc:Fallback xmlns="">
      <p:transition spd="slow" advTm="37388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22442" y="1547664"/>
            <a:ext cx="6172200" cy="7218362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cs-CZ" i="1" dirty="0" smtClean="0"/>
              <a:t>Vyhledej v písničce vyjmenovaná slova po </a:t>
            </a:r>
            <a:r>
              <a:rPr lang="cs-CZ" b="1" i="1" dirty="0" smtClean="0"/>
              <a:t>„B“</a:t>
            </a:r>
            <a:r>
              <a:rPr lang="cs-CZ" i="1" dirty="0" smtClean="0"/>
              <a:t> nebo jejich jiné tvary.</a:t>
            </a:r>
          </a:p>
          <a:p>
            <a:pPr marL="109728" indent="0">
              <a:buNone/>
            </a:pPr>
            <a:r>
              <a:rPr lang="cs-CZ" sz="3200" dirty="0" smtClean="0"/>
              <a:t>			</a:t>
            </a:r>
          </a:p>
          <a:p>
            <a:pPr marL="109728" indent="0" algn="ctr">
              <a:buNone/>
            </a:pPr>
            <a:r>
              <a:rPr lang="cs-CZ" sz="3200" dirty="0" smtClean="0"/>
              <a:t>   </a:t>
            </a:r>
          </a:p>
          <a:p>
            <a:pPr marL="109728" indent="0" algn="ctr">
              <a:buNone/>
            </a:pPr>
            <a:endParaRPr lang="cs-CZ" dirty="0"/>
          </a:p>
          <a:p>
            <a:pPr marL="109728" indent="0" algn="ctr">
              <a:buNone/>
            </a:pPr>
            <a:endParaRPr lang="cs-CZ" sz="32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49" name="Obrázek 1" descr="Logo_zelen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354" y="120682"/>
            <a:ext cx="1743075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332654" y="306419"/>
            <a:ext cx="4533613" cy="754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Jméno: Mgr. Romana Koutná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Datum: 1. 9. 2012 - leden 2014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Ročník: IV.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Jazyk a jazyková komunikace - Český jazyk - vyjmenovaná slova</a:t>
            </a:r>
            <a:r>
              <a:rPr kumimoji="0" lang="cs-CZ" sz="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- seznámení s vyjmenovanými slovy po B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1678929"/>
              </p:ext>
            </p:extLst>
          </p:nvPr>
        </p:nvGraphicFramePr>
        <p:xfrm>
          <a:off x="1763888" y="2987824"/>
          <a:ext cx="3330224" cy="5039020"/>
        </p:xfrm>
        <a:graphic>
          <a:graphicData uri="http://schemas.openxmlformats.org/drawingml/2006/table">
            <a:tbl>
              <a:tblPr firstRow="1" bandRow="1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tableStyleId>{69CF1AB2-1976-4502-BF36-3FF5EA218861}</a:tableStyleId>
              </a:tblPr>
              <a:tblGrid>
                <a:gridCol w="3330224"/>
              </a:tblGrid>
              <a:tr h="360040"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</a:tr>
              <a:tr h="458182"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</a:tr>
              <a:tr h="458182"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</a:tr>
              <a:tr h="458182"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</a:tr>
              <a:tr h="458182"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</a:tr>
              <a:tr h="458182"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</a:tr>
              <a:tr h="458182"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</a:tr>
              <a:tr h="458182"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</a:tr>
              <a:tr h="458182"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</a:tr>
              <a:tr h="458182"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</a:tr>
              <a:tr h="458182"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6126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388"/>
    </mc:Choice>
    <mc:Fallback xmlns="">
      <p:transition spd="slow" advTm="37388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22442" y="1547664"/>
            <a:ext cx="6172200" cy="7218362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endParaRPr lang="cs-CZ" i="1" dirty="0" smtClean="0"/>
          </a:p>
          <a:p>
            <a:pPr marL="109728" indent="0">
              <a:buNone/>
            </a:pPr>
            <a:endParaRPr lang="cs-CZ" i="1" dirty="0"/>
          </a:p>
          <a:p>
            <a:pPr marL="109728" indent="0">
              <a:buNone/>
            </a:pPr>
            <a:endParaRPr lang="cs-CZ" i="1" dirty="0" smtClean="0"/>
          </a:p>
          <a:p>
            <a:pPr marL="109728" indent="0">
              <a:buNone/>
            </a:pPr>
            <a:r>
              <a:rPr lang="cs-CZ" i="1" dirty="0" smtClean="0"/>
              <a:t>Vyhledej v písničce příbuzná slova k vyjmenovaným slovům po </a:t>
            </a:r>
            <a:r>
              <a:rPr lang="cs-CZ" b="1" i="1" dirty="0" smtClean="0"/>
              <a:t>„B“ </a:t>
            </a:r>
            <a:r>
              <a:rPr lang="cs-CZ" i="1" dirty="0" smtClean="0"/>
              <a:t> </a:t>
            </a:r>
          </a:p>
          <a:p>
            <a:pPr marL="109728" indent="0">
              <a:buNone/>
            </a:pPr>
            <a:r>
              <a:rPr lang="cs-CZ" sz="3200" dirty="0" smtClean="0"/>
              <a:t>   </a:t>
            </a:r>
          </a:p>
          <a:p>
            <a:pPr marL="109728" indent="0" algn="ctr">
              <a:buNone/>
            </a:pPr>
            <a:endParaRPr lang="cs-CZ" dirty="0"/>
          </a:p>
          <a:p>
            <a:pPr marL="109728" indent="0" algn="ctr">
              <a:buNone/>
            </a:pPr>
            <a:endParaRPr lang="cs-CZ" sz="32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49" name="Obrázek 1" descr="Logo_zelen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354" y="120682"/>
            <a:ext cx="1743075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332654" y="306419"/>
            <a:ext cx="4533613" cy="754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Jméno: Mgr. Romana Koutná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Datum: 1. 9. 2012 - leden 2014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Ročník: IV.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Jazyk a jazyková komunikace - Český jazyk - vyjmenovaná slova</a:t>
            </a:r>
            <a:r>
              <a:rPr kumimoji="0" lang="cs-CZ" sz="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- seznámení s vyjmenovanými slovy po B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645234"/>
              </p:ext>
            </p:extLst>
          </p:nvPr>
        </p:nvGraphicFramePr>
        <p:xfrm>
          <a:off x="1768352" y="5004048"/>
          <a:ext cx="3321296" cy="1158240"/>
        </p:xfrm>
        <a:graphic>
          <a:graphicData uri="http://schemas.openxmlformats.org/drawingml/2006/table">
            <a:tbl>
              <a:tblPr firstRow="1" bandRow="1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tableStyleId>{69CF1AB2-1976-4502-BF36-3FF5EA218861}</a:tableStyleId>
              </a:tblPr>
              <a:tblGrid>
                <a:gridCol w="3321296"/>
              </a:tblGrid>
              <a:tr h="133512"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/>
                </a:tc>
              </a:tr>
              <a:tr h="133798"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160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388"/>
    </mc:Choice>
    <mc:Fallback xmlns="">
      <p:transition spd="slow" advTm="37388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221</TotalTime>
  <Words>409</Words>
  <Application>Microsoft Office PowerPoint</Application>
  <PresentationFormat>Předvádění na obrazovce (4:3)</PresentationFormat>
  <Paragraphs>74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Cesta</vt:lpstr>
      <vt:lpstr>        vyjmenovaná slova          po B</vt:lpstr>
      <vt:lpstr>Prezentace aplikace PowerPoint</vt:lpstr>
      <vt:lpstr>Školička s Dádou – slova k CD (14)</vt:lpstr>
      <vt:lpstr>Školička s Dádou – slova k CD (14)</vt:lpstr>
      <vt:lpstr>Školička s Dádou – slova k CD (14)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žák 4</dc:creator>
  <cp:lastModifiedBy>Učitel</cp:lastModifiedBy>
  <cp:revision>30</cp:revision>
  <dcterms:created xsi:type="dcterms:W3CDTF">2012-08-22T18:52:59Z</dcterms:created>
  <dcterms:modified xsi:type="dcterms:W3CDTF">2013-07-04T15:25:12Z</dcterms:modified>
</cp:coreProperties>
</file>