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63" r:id="rId4"/>
    <p:sldId id="258" r:id="rId5"/>
    <p:sldId id="259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992304-DDA6-42B5-9DF9-70A2EDD5374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13B0D6-F57A-44DD-BB7A-AE0C67412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7CC7E-A997-422F-8D85-DD0B86C3CFB7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F7EE8-D980-4324-9151-07E8FA72E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DFB30-EB49-4D8C-A1E4-D32E26B02D3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3E86E-B576-4684-A0B5-B59380D1B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B091F-117C-458B-94DD-1FABF30C5C4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B7FBC-CA0C-45D0-8D9F-2E995AF79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CD696-F139-4C9F-9A4B-86A93B870880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CDD5-6E9D-471F-B417-DBF0C87F2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E85CA-EE4B-4B81-9D28-9C9A9FCB29DF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58975-AC83-47B3-80F2-483461135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42F3D-10EC-4453-A8E1-1C5A764313EA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FD4E0-36E6-4B57-BCBB-AC424F62B8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0F978-383F-49BF-B778-2206BA9DBE4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33356-DCA0-43B9-9D4D-BE04C0CA9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4EC5C-0C3C-40D7-9CE7-9F457724036E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3044B-73C1-4E1C-80B1-0BB24E286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9BDAA-BA5C-41CA-BB7E-40679EF53979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9D92B-73DD-4A41-A836-9FE706AF3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F1A77-B95D-4BA9-BA07-F5C6337BAD25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EB646-3EAD-48C5-9D73-E4D97CF9E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242CC-38F3-41CB-BD33-F04CB2C58B30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EAF8B-8BA0-4E12-BCFF-EB09D3529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ED7833-BECE-4B70-A087-712AB8C870A1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5258C2-62A0-477C-8CC7-C26176D9F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home.zcu.cz/~houlec/www/htm/optron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Optron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en-US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Optron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využití,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světelná závora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71500" y="0"/>
            <a:ext cx="7772400" cy="1285875"/>
          </a:xfrm>
        </p:spPr>
        <p:txBody>
          <a:bodyPr/>
          <a:lstStyle/>
          <a:p>
            <a:r>
              <a:rPr lang="cs-CZ" dirty="0" err="1" smtClean="0"/>
              <a:t>Optron</a:t>
            </a:r>
            <a:r>
              <a:rPr lang="cs-CZ" dirty="0" smtClean="0"/>
              <a:t> (</a:t>
            </a:r>
            <a:r>
              <a:rPr lang="cs-CZ" dirty="0" err="1" smtClean="0"/>
              <a:t>Optočlen</a:t>
            </a:r>
            <a:r>
              <a:rPr lang="cs-CZ" dirty="0" smtClean="0"/>
              <a:t>) </a:t>
            </a:r>
            <a:endParaRPr lang="cs-CZ" dirty="0" smtClean="0"/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500063" y="1285875"/>
            <a:ext cx="8429625" cy="5286375"/>
          </a:xfrm>
        </p:spPr>
        <p:txBody>
          <a:bodyPr/>
          <a:lstStyle/>
          <a:p>
            <a:pPr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 Elektronické součástky pracující většinou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 smtClean="0">
                <a:solidFill>
                  <a:schemeClr val="tx1"/>
                </a:solidFill>
              </a:rPr>
              <a:t>oblasti spektra infračerveného a viditelného optického záření</a:t>
            </a:r>
          </a:p>
          <a:p>
            <a:pPr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 Jedná se o optoelektronické prvky, jejichž základ tvoří zdroj a detektor optického </a:t>
            </a:r>
            <a:r>
              <a:rPr lang="cs-CZ" dirty="0" smtClean="0">
                <a:solidFill>
                  <a:schemeClr val="tx1"/>
                </a:solidFill>
              </a:rPr>
              <a:t>záření</a:t>
            </a:r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určené především pro galvanické oddělení dvou elektrických obvodů, často z důvodu rozdílných napěťových úrovní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Štěrbinový </a:t>
            </a:r>
            <a:r>
              <a:rPr lang="cs-CZ" dirty="0" err="1" smtClean="0"/>
              <a:t>optočlen</a:t>
            </a:r>
            <a:endParaRPr lang="cs-CZ" dirty="0"/>
          </a:p>
        </p:txBody>
      </p:sp>
      <p:pic>
        <p:nvPicPr>
          <p:cNvPr id="22530" name="Picture 2" descr="realizace štěrbinového optočlen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752"/>
            <a:ext cx="4572000" cy="343814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07704" y="46531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22532" name="Picture 4" descr="Optočl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356991"/>
            <a:ext cx="4968552" cy="32288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100392" y="602128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1"/>
            <a:ext cx="8229600" cy="5289451"/>
          </a:xfrm>
        </p:spPr>
        <p:txBody>
          <a:bodyPr/>
          <a:lstStyle/>
          <a:p>
            <a:r>
              <a:rPr lang="cs-CZ" dirty="0" smtClean="0"/>
              <a:t> Díky </a:t>
            </a:r>
            <a:r>
              <a:rPr lang="cs-CZ" dirty="0" smtClean="0"/>
              <a:t>fyzickému </a:t>
            </a:r>
            <a:r>
              <a:rPr lang="cs-CZ" dirty="0" smtClean="0"/>
              <a:t>oddělení tak lze ovládat obvody, které se mezi sebou liší napěťovou úrovní v řádu až stovek voltů</a:t>
            </a:r>
          </a:p>
          <a:p>
            <a:r>
              <a:rPr lang="cs-CZ" dirty="0" smtClean="0"/>
              <a:t> Jako zdroj světelného záření se nejčastěji používá luminiscenční dioda LED</a:t>
            </a:r>
          </a:p>
          <a:p>
            <a:r>
              <a:rPr lang="cs-CZ" dirty="0" smtClean="0"/>
              <a:t> Detektorem optického záření může být například </a:t>
            </a:r>
            <a:r>
              <a:rPr lang="cs-CZ" dirty="0" err="1" smtClean="0"/>
              <a:t>fotorezistor</a:t>
            </a:r>
            <a:r>
              <a:rPr lang="cs-CZ" dirty="0" smtClean="0"/>
              <a:t>, fotodioda nebo fototranzistor, který je používaný ve většině případů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Typickým a nejjednodušším fotodetektorem </a:t>
            </a:r>
            <a:r>
              <a:rPr lang="cs-CZ" dirty="0" err="1" smtClean="0"/>
              <a:t>optronu</a:t>
            </a:r>
            <a:r>
              <a:rPr lang="cs-CZ" dirty="0" smtClean="0"/>
              <a:t> je fototranzistor bez vyvedené báze</a:t>
            </a:r>
          </a:p>
          <a:p>
            <a:r>
              <a:rPr lang="cs-CZ" dirty="0" smtClean="0"/>
              <a:t>Takový </a:t>
            </a:r>
            <a:r>
              <a:rPr lang="cs-CZ" dirty="0" err="1" smtClean="0"/>
              <a:t>optron</a:t>
            </a:r>
            <a:r>
              <a:rPr lang="cs-CZ" dirty="0" smtClean="0"/>
              <a:t> je určený pro všeobecné použití, ale má nižší přenosovou rychlost než například fotodioda použitá jako detektor optického záření</a:t>
            </a:r>
          </a:p>
          <a:p>
            <a:r>
              <a:rPr lang="cs-CZ" dirty="0" smtClean="0"/>
              <a:t>Fototranzistor s vyvedenou bází, pomocí které nastavujeme pracovní bod, má hlavní výhodu v možnosti nastavení okamžiku sepnutí </a:t>
            </a:r>
            <a:r>
              <a:rPr lang="cs-CZ" dirty="0" err="1" smtClean="0"/>
              <a:t>optronu</a:t>
            </a: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 K dosažení dobrých přenosových vlastností, přenosového poměru nebo spínací rychlosti musíme použít jako detektor optického záření fotodiodu společně s tranzistorem. Fotodioda je pak připojena anodou na bázi tranzistoru.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 smtClean="0"/>
              <a:t>takovémto zapojení dosahují spínací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vypínací rychlosti řádově desetin až jednotek </a:t>
            </a:r>
            <a:r>
              <a:rPr lang="cs-CZ" dirty="0" smtClean="0"/>
              <a:t>mikrosekund </a:t>
            </a:r>
            <a:r>
              <a:rPr lang="en-US" dirty="0" smtClean="0"/>
              <a:t>[1</a:t>
            </a:r>
            <a:r>
              <a:rPr lang="en-US" dirty="0" smtClean="0"/>
              <a:t>]</a:t>
            </a:r>
            <a:endParaRPr lang="cs-CZ" dirty="0" smtClean="0"/>
          </a:p>
        </p:txBody>
      </p:sp>
      <p:sp>
        <p:nvSpPr>
          <p:cNvPr id="6148" name="AutoShape 4" descr="data:image/jpeg;base64,/9j/4AAQSkZJRgABAQAAAQABAAD/2wCEAAkGBhISDxESEhAQEBISGBUQFRYYExERFRUTFRQWFBYTHhQYHSYfFyUkJRgYIDAgIycqLS04Fh4xNTEqQSorOCkBCQoKBQUFDQUFDSkYEhgpKSkpKSkpKSkpKSkpKSkpKSkpKSkpKSkpKSkpKSkpKSkpKSkpKSkpKSkpKSkpKSkpKf/AABEIAJAAzAMBIgACEQEDEQH/xAAbAAEBAQADAQEAAAAAAAAAAAAABQQCAwYBB//EAEQQAAICAQMCAgYECQkJAAAAAAECAAMRBBIhBTETQQYUIkJRYTI0cXMWIzNSVGKUstQVQ2RydIG0wfAkU2OCg5GT0+L/xAAUAQEAAAAAAAAAAAAAAAAAAAAA/8QAFBEBAAAAAAAAAAAAAAAAAAAAAP/aAAwDAQACEQMRAD8A/cYiICIiB0azSiytkLOufeVijAggghh8CB8vjmYundQdX9Xvx4oBKOBhb0Hvj4MONyeXcZGJUmXqHT0uTa2RghlYHayOOzq3kR/mQcgkENUSX07qDh/V78C4AlHAwt6D31+DDjcnl3GRgypAREQEREBERAREQEREBERAREQEREBERAREQMHVLbk2WVjxEXPiVADcynHtIfzlx9H3gSO+Jp0mrS1FsrYMjDII/wBcfDB5GMTukfVaR6HN9Cl1Y7rqR73xtQeT/Ee99uMhYidOk1aWotlbBkYZBH+uPs8p3QMvUOnpcm1sjBDKyna6OOzq3kR/mQcgkHL07qDh/AvwLgCVYDCXIPfX4EZG5PLPGRgypMvUOnJcm1sgghlZTtdHHZ1byIyf+5ByCQQ1RJfTuoOH8C/AuAJVgMJcg99fgRkbk8s8ZBBnHSap01dlFjFlsHrFDHgheFtp+e04YH4W4x7GSFaIiAiIgIiICIiAiIgIiICIiAiIgIiICIiBH1WkehzdQpdGO66ke9nvag/P+K+9/WxmlpNWlqLYjBkYZBHmP8vsndJGp6c9Ttdp+dx32UeyEtJ+kyk/k3+edrH6WM7gFedd4bY2wqHwdpYFlDY4JAIJGfIEfbM9Wu8agvQRuIYLuU+zYMja6ZBBBGCuQeCOI6R1Hx6Et27Cwwy5yUdTtdCcD6JBHYduwgS9Trks206xDpLSy+E/iAqbfoqar8D2skgKwViCfZIJE6dYbXXwmwuuoBu09gG1L9mM4+AYYSyvuN2R7rT0V9CujI6q6OCrKQGVlIwVIPBB7YM8/wBQ9HrETFJa2sEMtTWbHpIBw9FxUlSB7IR/YOcEqCchb6br1uprtTO2xQ4zjIyOxx5jtNM8T6L9f2a1tHb+KstV7hW21GNodntsVMk4s3byASAy2bSwJI9tAREQEREBERAREQEREBERAREQEREBERATNr9etKb3D7c4JVHsIz5lUBOPLOPOaYgRraskavSFbd4DOqupTUJgAMGztDgAbX7EAKxAwUy6bWomoW9CfA1hFb5GCmrT8WpYHBQsFFRB96upQASc7dT0Ab2t07+rXMdzFVDV2H42VZAfPGWG18ADcOMQesuyb2vpWrfgWsLFGm1G3GxxaxHq9y4XYz45UJvOEZQ9pEieifWPH04DPuuqzXZkbWJVmQWFTgjdtJ7DBDAgFSBbgZ9V0+uwozorNWwdG95GHmGHIz2OO4JByCZoiICJm1/UqqE322LWCdoyeWYgkIq93Y4OFUEnyBk7+UdVdxTR4C/728Z4+WnRg7dse01eMhhu7ELUSL/INz8267UE98VCvToD5gAAtj4BmYj4mfPwY/pmv/8AP/8AMC3Ei/ydrE5TWrb5kXUIeB5K1Jr258yQ/lx3y/CPw/rVL6UdjYSttGR3Pir9AdyDYqcDnHaBaifAZ9gIiICIiAiIgIiICIiAiIgJ8IzPsQIvTfRLT6fUPfQppNihLEUnw2CcIdh4UqOBtxgcdpaiICTep9TZXSmlFsvsDMAzFERFwGd2AJA5AAAySccDJHZ1fqPg1bgC9jEV1IOS9r8KuPh5k+SqzHABnzpHTfCUs5332YNtncswHYcDCjJCrxjPxJJDh07oi1t4rs195G02vjIBwSiD+bXIztHyznAlKcXcAEkgADJJOAAO5zCOCAQQQeQRyCD2OYHKIiAiIgRG6dZpva0w3VDl9Ocnj/gsWxVx/N4KnaoGzkyro9YlqB623K2cHkcgkEEHlSCCCDyCCDgid0idWX1Zm1Vf0CV9YT3SnCm/9VkGCT2ZVweylQtxPgM+wEREBERAREQEREBERAREQEROLsACSQAOSewA+MCNnx+occpo1Kn4esXKpxj4rWQc8cXgAnLAW5F9D1PqVbkENcbNSw7Ya+17iB8svx8sd5agYeufVNR91b+40+9E+q6f7qv9wT51z6pqPurf3GnzpFgXSUEkACqskngACsZJPlA3zLr+o10qGckZIRQAzszHJ2qigljgE8DgAk8AkTv5Vt1HGlXZWe+otVwP+nScG3sRklQMgjf2Ovp/Q66mNnt23EFTbY2+wqSCV3e6OB7KgDgHGYGU1ajU8uW0tB5CKSNQ48tzjikfqrlu2WXlZ1+hVITSsi5wuo1yjJZjga7UAZYkk/aTmXW7SL6I/V7P7Tr/APH6mBbnC2oMpVgGVgVIIBBBGCCD3HynOIEb0btKrbp2JY6V/CUsSWakqHpYk5JO0hSSSWNZY4zgWZEf2OqJjnx9NZuz5erXVbMfb60+c5+iuMc5twEREBERAREQEREBERATNr7Lgmaa6rHyOHtalceZ3LW5/ux/fNMQInrfUP0TRftt/wDCTP1LVdQ8C3Ol0QGx8n1284G0849U5no5wvqDIynswKny4IwYHmeg6rX+qabbpdGV8KrBOsvUkeGuCR6qcfZkzd631D9E0X7bf/CTn6I2k6GgN9KtTSw/NeljUy/aCpB+yWIHmer6rX+rX7tLogvh2ZI1t5IGw5OPVOZP9HES5NOmuLG3YhqosVK6GCoGBRA7reQArHczlSMgJ5eo659U1H3Vv7jTp0Oiru0NNdqLYjVVZVgGBwqsDg/AgEHyIBgVIkTwdRpvyZfWU+aM6i9P6jkYtHydgRjgngTf07q1V4Y1vkqcMpDI6HuA1bAMhPcZAyCCODA1t2nkvR7UawV3CrT6V6/Wddhn1V1TH/btRnKLpnA5z7xnrW7SL6I/V7P7Tr/8fqYD1vqH6Jov22/+Ej1vqH6Jov22/wDhJbiB4zqOp13r2jI02j8XGoXA1l7A6cqhsJzpRtAsXTe0MnJAxhiRY9b6h+iaL9tv/hIv9rqlOOfC02o3/q+NdpfDz/W8G3H3ZluBHq1Wv3Lu0ujC5G4jWXsQM8kKdKMn5ZH2iWIiAiIgIiICIiAiIgIiICIiBE0n4nXWVdq9SvrFY8hch234Hu7gamwOM+Ix5Y5tyf1rpxtrBQ7bqmF1Td8WKCMEfBlZkPY4sbBBwR2dL6iLqw2Nrj2bEP0q7AAWrPA7ZHOOQQRwRA49c+qaj7q39xp96J9V0/3Vf7gmnU0B0dG+i6lD5cMMHmNPQERUX6KAIPPhRgcwOyYeodHS0q/tV2pwlqYWxQeSu7HKnzU5B4OMgY3RAinqVun9nUqXqHA1KDPHkbalGaz5FlynGfYztHX6F3q+lZ0ZXR9RrmVlIZWU6/UEMCOCD8RL04VUqowqhQSzYAAG5mLMePMkkk+ZJMDnBiR+tahrG9UqLCywBrGBKmrTsxVnDDsxwypjPIzxjMDh6O/jWt1nlqNq0/2ZM+G3/OWewfKxexyBbnXRQqIqIoVUAVQAAAoGAAB2xOyAiIgIiICIiAiIgIiICIiAiIgJL1uieuw6igZY48WrIUXAAAMD2WwAABjwwAVsDayVIgY+ndWqvDeG+SnDqQUsQnsGrbDJnuMgZHIyJsmDqPR0uKvl67E4WxGKOAe4+DD5MCJk8fW08NUmtTsHRlou+W6t/wAWe2S6uuS3FYEC1EifhSq/ldPrKfIk0Pau780Gnfnz5HHHftH4Y6b+k/set/8AVAtxIv4Q2N+T0GrfHfcKaPsx4rjP93bzg6DU3/WLFor7Gqh3YuP1tQVRh5cIq9jlmzwHLVdYNrNTpSHsBKPYBurowSG3HszjBHh5zn6WBNnTelpSGwXdnO53dt7uQMDLfIcAdhNNNKoqoihFUBVUABVUDAUAcAD4TnAREQEREBERA//Z"/>
          <p:cNvSpPr>
            <a:spLocks noChangeAspect="1" noChangeArrowheads="1"/>
          </p:cNvSpPr>
          <p:nvPr/>
        </p:nvSpPr>
        <p:spPr bwMode="auto">
          <a:xfrm>
            <a:off x="144463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0" name="Picture 6" descr="http://www.cadforum.cz/catalog/img.aspx?cat=54&amp;thumb=Fotodioda.dw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573016"/>
            <a:ext cx="1286272" cy="904410"/>
          </a:xfrm>
          <a:prstGeom prst="rect">
            <a:avLst/>
          </a:prstGeom>
          <a:noFill/>
        </p:spPr>
      </p:pic>
      <p:pic>
        <p:nvPicPr>
          <p:cNvPr id="6152" name="Picture 8" descr="https://encrypted-tbn1.gstatic.com/images?q=tbn:ANd9GcQio_7slMwQed34REZKA-i51nGWKgl-bTuMPadmd5-eV-NBQse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996952"/>
            <a:ext cx="2438400" cy="1876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3" descr="optr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8" y="500063"/>
            <a:ext cx="8164512" cy="2928937"/>
          </a:xfrm>
        </p:spPr>
      </p:pic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1214438" y="3214688"/>
            <a:ext cx="4446587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vnitřní struktura optronu a jeho realizace</a:t>
            </a:r>
            <a:endParaRPr lang="en-US" sz="2000">
              <a:latin typeface="Calibri" pitchFamily="34" charset="0"/>
            </a:endParaRPr>
          </a:p>
          <a:p>
            <a:endParaRPr lang="en-US" sz="2000">
              <a:latin typeface="Calibri" pitchFamily="34" charset="0"/>
            </a:endParaRPr>
          </a:p>
          <a:p>
            <a:r>
              <a:rPr lang="en-US" sz="2400">
                <a:latin typeface="Calibri" pitchFamily="34" charset="0"/>
              </a:rPr>
              <a:t>[2]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www.gvtechnika.cz/images/eshop/c5/l/fotobunk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483006"/>
            <a:ext cx="4499992" cy="337499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Podobnost zapojení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229600" cy="4525963"/>
          </a:xfrm>
        </p:spPr>
        <p:txBody>
          <a:bodyPr/>
          <a:lstStyle/>
          <a:p>
            <a:r>
              <a:rPr lang="cs-CZ" dirty="0" smtClean="0"/>
              <a:t>Na stejném principu pracuje často používaná světelná závora</a:t>
            </a:r>
          </a:p>
          <a:p>
            <a:pPr lvl="2"/>
            <a:r>
              <a:rPr lang="cs-CZ" dirty="0" smtClean="0"/>
              <a:t>dosah až desítky metrů</a:t>
            </a:r>
          </a:p>
          <a:p>
            <a:pPr lvl="2"/>
            <a:r>
              <a:rPr lang="cs-CZ" dirty="0" smtClean="0"/>
              <a:t>rozdílná pouzdra zdroje a detektoru</a:t>
            </a:r>
          </a:p>
          <a:p>
            <a:pPr lvl="2"/>
            <a:r>
              <a:rPr lang="cs-CZ" dirty="0" smtClean="0"/>
              <a:t>nutná optická soustava (zaostření, eliminace vnějších zdrojů záření, …)</a:t>
            </a:r>
          </a:p>
          <a:p>
            <a:pPr lvl="2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2854" y="31409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it-IT" sz="1400" dirty="0" smtClean="0"/>
              <a:t>[1]. </a:t>
            </a:r>
            <a:r>
              <a:rPr lang="cs-CZ" sz="1400" dirty="0" smtClean="0"/>
              <a:t>Vnitřní struktura </a:t>
            </a:r>
            <a:r>
              <a:rPr lang="cs-CZ" sz="1400" dirty="0" err="1" smtClean="0"/>
              <a:t>optočlenu</a:t>
            </a:r>
            <a:r>
              <a:rPr lang="cs-CZ" sz="1400" dirty="0" smtClean="0"/>
              <a:t> </a:t>
            </a:r>
            <a:r>
              <a:rPr lang="it-IT" sz="1400" dirty="0" smtClean="0"/>
              <a:t>In</a:t>
            </a:r>
            <a:r>
              <a:rPr lang="it-IT" sz="1400" dirty="0" smtClean="0"/>
              <a:t>: [online]. [cit. 2013-06-25]. Dostupné z: http://home.zcu.cz/~houlec/www/htm/optron.htm</a:t>
            </a:r>
          </a:p>
          <a:p>
            <a:pPr>
              <a:buFont typeface="Arial" charset="0"/>
              <a:buNone/>
            </a:pPr>
            <a:r>
              <a:rPr lang="it-IT" sz="1400" dirty="0" smtClean="0"/>
              <a:t>[2]. </a:t>
            </a:r>
            <a:r>
              <a:rPr lang="cs-CZ" sz="1400" dirty="0" smtClean="0"/>
              <a:t>Realizace </a:t>
            </a:r>
            <a:r>
              <a:rPr lang="cs-CZ" sz="1400" dirty="0" err="1" smtClean="0"/>
              <a:t>optočlenu</a:t>
            </a:r>
            <a:r>
              <a:rPr lang="cs-CZ" sz="1400" dirty="0" smtClean="0"/>
              <a:t> </a:t>
            </a:r>
            <a:r>
              <a:rPr lang="it-IT" sz="1400" dirty="0" smtClean="0"/>
              <a:t>In</a:t>
            </a:r>
            <a:r>
              <a:rPr lang="it-IT" sz="1400" dirty="0" smtClean="0"/>
              <a:t>: [online]. [cit. 2013-06-25]. Dostupné z: </a:t>
            </a:r>
            <a:r>
              <a:rPr lang="it-IT" sz="1400" dirty="0" smtClean="0">
                <a:hlinkClick r:id="rId2"/>
              </a:rPr>
              <a:t>http://home.zcu.cz/~</a:t>
            </a:r>
            <a:r>
              <a:rPr lang="it-IT" sz="1400" dirty="0" smtClean="0">
                <a:hlinkClick r:id="rId2"/>
              </a:rPr>
              <a:t>houlec/www/htm/optron.htm</a:t>
            </a:r>
            <a:endParaRPr lang="cs-CZ" sz="1400" dirty="0" smtClean="0"/>
          </a:p>
          <a:p>
            <a:pPr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cs-CZ" sz="1400" dirty="0" smtClean="0"/>
              <a:t>DOLEČEK, J. Moderní učebnice elektroniky: Optoelektronika a optoelektronické prvky. Praha: BEN, 2007. 160 s. ISBN 80-7300-184-5.</a:t>
            </a:r>
            <a:endParaRPr lang="cs-CZ" sz="1400" dirty="0" smtClean="0"/>
          </a:p>
          <a:p>
            <a:pPr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4</a:t>
            </a:r>
            <a:r>
              <a:rPr lang="en-US" sz="1400" dirty="0" smtClean="0"/>
              <a:t>]</a:t>
            </a:r>
            <a:r>
              <a:rPr lang="cs-CZ" sz="1400" dirty="0" smtClean="0"/>
              <a:t> WEIDMÜLLER, s.r.o. </a:t>
            </a:r>
            <a:r>
              <a:rPr lang="cs-CZ" sz="1400" i="1" dirty="0" err="1" smtClean="0"/>
              <a:t>Optočleny</a:t>
            </a:r>
            <a:r>
              <a:rPr lang="cs-CZ" sz="1400" dirty="0" smtClean="0"/>
              <a:t> [online]. 2013 [cit. 2013-07-04]. Dostupné z: http://www.</a:t>
            </a:r>
            <a:r>
              <a:rPr lang="cs-CZ" sz="1400" dirty="0" err="1" smtClean="0"/>
              <a:t>weidmueller.cz</a:t>
            </a:r>
            <a:r>
              <a:rPr lang="cs-CZ" sz="1400" dirty="0" smtClean="0"/>
              <a:t>/produkty/</a:t>
            </a:r>
            <a:r>
              <a:rPr lang="cs-CZ" sz="1400" dirty="0" err="1" smtClean="0"/>
              <a:t>prumyslova</a:t>
            </a:r>
            <a:r>
              <a:rPr lang="cs-CZ" sz="1400" dirty="0" smtClean="0"/>
              <a:t>-elektronika/</a:t>
            </a:r>
            <a:r>
              <a:rPr lang="cs-CZ" sz="1400" dirty="0" err="1" smtClean="0"/>
              <a:t>optocleny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5</a:t>
            </a:r>
            <a:r>
              <a:rPr lang="en-US" sz="1400" dirty="0" smtClean="0"/>
              <a:t>]</a:t>
            </a:r>
            <a:r>
              <a:rPr lang="cs-CZ" sz="1400" dirty="0" smtClean="0"/>
              <a:t> GV TECHNIKA. </a:t>
            </a:r>
            <a:r>
              <a:rPr lang="cs-CZ" sz="1400" i="1" dirty="0" smtClean="0"/>
              <a:t>Jednosměrná světelná závora </a:t>
            </a:r>
            <a:r>
              <a:rPr lang="cs-CZ" sz="1400" i="1" dirty="0" err="1" smtClean="0"/>
              <a:t>Hörmann</a:t>
            </a:r>
            <a:r>
              <a:rPr lang="cs-CZ" sz="1400" i="1" dirty="0" smtClean="0"/>
              <a:t> EL 301</a:t>
            </a:r>
            <a:r>
              <a:rPr lang="cs-CZ" sz="1400" dirty="0" smtClean="0"/>
              <a:t> [online]. 2013 [cit. 2013-07-04]. Dostupné z: http://www.</a:t>
            </a:r>
            <a:r>
              <a:rPr lang="cs-CZ" sz="1400" dirty="0" err="1" smtClean="0"/>
              <a:t>gvtechnika.cz</a:t>
            </a:r>
            <a:r>
              <a:rPr lang="cs-CZ" sz="1400" dirty="0" smtClean="0"/>
              <a:t>/</a:t>
            </a:r>
            <a:r>
              <a:rPr lang="cs-CZ" sz="1400" dirty="0" err="1" smtClean="0"/>
              <a:t>eshop</a:t>
            </a:r>
            <a:r>
              <a:rPr lang="cs-CZ" sz="1400" dirty="0" smtClean="0"/>
              <a:t>/detail/</a:t>
            </a:r>
            <a:r>
              <a:rPr lang="cs-CZ" sz="1400" dirty="0" err="1" smtClean="0"/>
              <a:t>jednosmerna</a:t>
            </a:r>
            <a:r>
              <a:rPr lang="cs-CZ" sz="1400" dirty="0" smtClean="0"/>
              <a:t>-</a:t>
            </a:r>
            <a:r>
              <a:rPr lang="cs-CZ" sz="1400" dirty="0" err="1" smtClean="0"/>
              <a:t>svetelna</a:t>
            </a:r>
            <a:r>
              <a:rPr lang="cs-CZ" sz="1400" dirty="0" smtClean="0"/>
              <a:t>-</a:t>
            </a:r>
            <a:r>
              <a:rPr lang="cs-CZ" sz="1400" dirty="0" err="1" smtClean="0"/>
              <a:t>zavora</a:t>
            </a:r>
            <a:r>
              <a:rPr lang="cs-CZ" sz="1400" dirty="0" smtClean="0"/>
              <a:t>-</a:t>
            </a:r>
            <a:r>
              <a:rPr lang="cs-CZ" sz="1400" dirty="0" err="1" smtClean="0"/>
              <a:t>hormann</a:t>
            </a:r>
            <a:r>
              <a:rPr lang="cs-CZ" sz="1400" dirty="0" smtClean="0"/>
              <a:t>-</a:t>
            </a:r>
            <a:r>
              <a:rPr lang="cs-CZ" sz="1400" dirty="0" err="1" smtClean="0"/>
              <a:t>el</a:t>
            </a:r>
            <a:r>
              <a:rPr lang="cs-CZ" sz="1400" dirty="0" smtClean="0"/>
              <a:t>-301-68.html</a:t>
            </a:r>
            <a:endParaRPr lang="cs-CZ" sz="1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312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Optron (Optočlen) </vt:lpstr>
      <vt:lpstr>Štěrbinový optočlen</vt:lpstr>
      <vt:lpstr>Snímek 4</vt:lpstr>
      <vt:lpstr>Snímek 5</vt:lpstr>
      <vt:lpstr>Snímek 6</vt:lpstr>
      <vt:lpstr>Snímek 7</vt:lpstr>
      <vt:lpstr>Podobnost zapojení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6</cp:revision>
  <dcterms:created xsi:type="dcterms:W3CDTF">2013-06-25T07:46:17Z</dcterms:created>
  <dcterms:modified xsi:type="dcterms:W3CDTF">2013-07-04T19:19:53Z</dcterms:modified>
</cp:coreProperties>
</file>