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2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7276" autoAdjust="0"/>
  </p:normalViewPr>
  <p:slideViewPr>
    <p:cSldViewPr>
      <p:cViewPr varScale="1">
        <p:scale>
          <a:sx n="75" d="100"/>
          <a:sy n="75" d="100"/>
        </p:scale>
        <p:origin x="-12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2CD0AE4-4396-4543-829A-C7F493EAB373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BBB21CB-7E52-470F-969C-2C86226004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645A4A-DD14-4B1E-B671-C23C78F1A665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A8B58-7E01-461C-A338-5CDFC437D6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C41B2-F480-4845-A1EB-165DED4995DC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65C58-3440-4EAC-8091-013ACC4BE6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67CAF-6FC4-4085-B8EB-52960008D7FC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F5208-33AD-483A-9FEB-C7FCA366A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E40DD-E1D9-42E0-AB8C-249C1BA52D8B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58C0B-A2CD-49BF-8B6C-225F9C63C2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AB4C1-56FD-434B-847F-8BB850D8E718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4497E-31B1-4147-B45D-F3BC62EDD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ABBF68-4E4C-488B-B0EF-C75AE9C6DBCF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2B9194-E153-4652-AE01-09EC3D3E06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078BD-71C5-404D-B633-B7B7197D4317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8D5009-06F4-4C97-BE3D-B5EBDB5A3D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F9C929-F493-4CF6-8DB1-04611F25FAA0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AF829-C1C7-4255-951E-CBFC3C379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0BF47-58B9-4B83-A7F1-357E8883D658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A3120-A5B9-436D-990A-B52C64E74D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6D074-F077-4E1C-883A-ED8D00EDDA96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9726B-3F53-4C6D-9849-A7526B50C1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B1FCD-1D79-4432-8431-3A35D8B11D23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C54BC-BE20-4683-A0B5-B2A434156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6A515D-CE58-40D2-9EEA-9725F927E7F2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C1C4A8-2EF3-4749-A368-CF4ABF3626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Opampsumming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Sčítací zesilovač</a:t>
                      </a: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(sumátor)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OPVK_1.5_DUM_III/2_TAP3_SR026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VY_32_INOVACE_TAP3_SR026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Sčítací zesilovač (sumátor)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zesilovač TL 084</a:t>
            </a:r>
            <a:endParaRPr lang="cs-CZ" dirty="0"/>
          </a:p>
        </p:txBody>
      </p:sp>
      <p:pic>
        <p:nvPicPr>
          <p:cNvPr id="21508" name="Picture 4" descr="JFET-Input Operational Amplifier - TL08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77072"/>
            <a:ext cx="2963022" cy="1848222"/>
          </a:xfrm>
          <a:prstGeom prst="rect">
            <a:avLst/>
          </a:prstGeom>
          <a:noFill/>
        </p:spPr>
      </p:pic>
      <p:pic>
        <p:nvPicPr>
          <p:cNvPr id="21510" name="Picture 6" descr="TL084 pinout,Pin ou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700808"/>
            <a:ext cx="2537915" cy="2376264"/>
          </a:xfrm>
          <a:prstGeom prst="rect">
            <a:avLst/>
          </a:prstGeom>
          <a:noFill/>
        </p:spPr>
      </p:pic>
      <p:pic>
        <p:nvPicPr>
          <p:cNvPr id="21512" name="Picture 8" descr="uloha3-1.gif (13732 bytes)"/>
          <p:cNvPicPr>
            <a:picLocks noChangeAspect="1" noChangeArrowheads="1"/>
          </p:cNvPicPr>
          <p:nvPr/>
        </p:nvPicPr>
        <p:blipFill>
          <a:blip r:embed="rId4" cstate="print"/>
          <a:srcRect l="29222" t="3520" r="29772" b="6724"/>
          <a:stretch>
            <a:fillRect/>
          </a:stretch>
        </p:blipFill>
        <p:spPr bwMode="auto">
          <a:xfrm>
            <a:off x="5796136" y="2852936"/>
            <a:ext cx="3024336" cy="36724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 rtlCol="0">
            <a:normAutofit fontScale="90000"/>
          </a:bodyPr>
          <a:lstStyle/>
          <a:p>
            <a:pPr indent="120650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dirty="0" smtClean="0"/>
              <a:t>Sčítací zesilovač</a:t>
            </a:r>
            <a:br>
              <a:rPr lang="cs-CZ" dirty="0" smtClean="0"/>
            </a:br>
            <a:r>
              <a:rPr lang="cs-CZ" dirty="0" smtClean="0"/>
              <a:t>(sumátor)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642938" y="1643063"/>
            <a:ext cx="8215312" cy="3995737"/>
          </a:xfrm>
        </p:spPr>
        <p:txBody>
          <a:bodyPr/>
          <a:lstStyle/>
          <a:p>
            <a:pPr algn="l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 Sčítací zesilovač sčítá napětí na jednotlivých        vstupech, přičemž výsledek je invertovaný.</a:t>
            </a:r>
          </a:p>
          <a:p>
            <a:pPr algn="l"/>
            <a:endParaRPr lang="en-US" smtClean="0">
              <a:solidFill>
                <a:schemeClr val="tx1"/>
              </a:solidFill>
            </a:endParaRPr>
          </a:p>
          <a:p>
            <a:pPr algn="l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Jeho vstupy jsou vzájemně nezávislé, izolované    virtuální zemí sčítacího uzlu</a:t>
            </a:r>
          </a:p>
          <a:p>
            <a:pPr algn="l"/>
            <a:r>
              <a:rPr lang="cs-CZ" smtClean="0">
                <a:solidFill>
                  <a:schemeClr val="tx1"/>
                </a:solidFill>
              </a:rPr>
              <a:t>	</a:t>
            </a:r>
          </a:p>
        </p:txBody>
      </p:sp>
      <p:pic>
        <p:nvPicPr>
          <p:cNvPr id="4" name="Picture 2" descr="http://www.gttech.cz/media/opamp_Small.jpg"/>
          <p:cNvPicPr>
            <a:picLocks noChangeAspect="1" noChangeArrowheads="1"/>
          </p:cNvPicPr>
          <p:nvPr/>
        </p:nvPicPr>
        <p:blipFill>
          <a:blip r:embed="rId2" cstate="print"/>
          <a:srcRect r="-595" b="3533"/>
          <a:stretch>
            <a:fillRect/>
          </a:stretch>
        </p:blipFill>
        <p:spPr bwMode="auto">
          <a:xfrm>
            <a:off x="5796136" y="4725144"/>
            <a:ext cx="2376264" cy="17641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5697538"/>
          </a:xfrm>
        </p:spPr>
        <p:txBody>
          <a:bodyPr/>
          <a:lstStyle/>
          <a:p>
            <a:r>
              <a:rPr lang="cs-CZ" smtClean="0"/>
              <a:t> V obecném případě platí pro výstupní napětí vztah: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Pokud jsou hodnoty odporů  shodné, ale odpor  je nezávislý, pak platí:</a:t>
            </a:r>
          </a:p>
          <a:p>
            <a:pPr>
              <a:buFont typeface="Arial" charset="0"/>
              <a:buNone/>
            </a:pPr>
            <a:r>
              <a:rPr lang="cs-CZ" smtClean="0"/>
              <a:t>		</a:t>
            </a:r>
          </a:p>
        </p:txBody>
      </p:sp>
      <p:pic>
        <p:nvPicPr>
          <p:cNvPr id="4099" name="Obrázek 4" descr="92a7b89ff1f855b8793a5ce7c7c32a8e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4786313"/>
            <a:ext cx="6643687" cy="93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Obrázek 5" descr="21a92a707a40e6a46359b3ea4e043c1e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25" y="1857375"/>
            <a:ext cx="59817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r>
              <a:rPr lang="cs-CZ" smtClean="0"/>
              <a:t>Jsou-li všechny odpory shodé, pak:</a:t>
            </a:r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Vstupní impedance jednotlivých vstupů jsou: </a:t>
            </a:r>
          </a:p>
          <a:p>
            <a:pPr>
              <a:buFont typeface="Arial" charset="0"/>
              <a:buNone/>
            </a:pPr>
            <a:r>
              <a:rPr lang="cs-CZ" smtClean="0"/>
              <a:t> Z</a:t>
            </a:r>
            <a:r>
              <a:rPr lang="cs-CZ" sz="2000" smtClean="0"/>
              <a:t>n</a:t>
            </a:r>
            <a:r>
              <a:rPr lang="cs-CZ" smtClean="0"/>
              <a:t> = R</a:t>
            </a:r>
            <a:r>
              <a:rPr lang="cs-CZ" sz="2000" smtClean="0"/>
              <a:t>n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en-US" sz="2400" smtClean="0"/>
              <a:t>[1]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5123" name="Obrázek 3" descr="3d163f87b19cfd9738f5191bffd8957c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38" y="1714500"/>
            <a:ext cx="6686550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6147" name="Obrázek 4" descr="vvv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3" y="428625"/>
            <a:ext cx="6200775" cy="497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Obdélník 6"/>
          <p:cNvSpPr>
            <a:spLocks noChangeArrowheads="1"/>
          </p:cNvSpPr>
          <p:nvPr/>
        </p:nvSpPr>
        <p:spPr bwMode="auto">
          <a:xfrm>
            <a:off x="7715250" y="5929313"/>
            <a:ext cx="528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>
                <a:latin typeface="Calibri" pitchFamily="34" charset="0"/>
              </a:rPr>
              <a:t>[2]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dirty="0" smtClean="0"/>
              <a:t>Zdroje</a:t>
            </a:r>
          </a:p>
          <a:p>
            <a:pPr>
              <a:buFont typeface="Arial" charset="0"/>
              <a:buNone/>
            </a:pPr>
            <a:r>
              <a:rPr lang="it-IT" sz="1400" dirty="0" smtClean="0"/>
              <a:t>[</a:t>
            </a:r>
            <a:r>
              <a:rPr lang="it-IT" sz="1400" dirty="0" smtClean="0"/>
              <a:t>1]</a:t>
            </a:r>
            <a:r>
              <a:rPr lang="cs-CZ" sz="1400" dirty="0" smtClean="0"/>
              <a:t> Zapojení OZ</a:t>
            </a:r>
            <a:r>
              <a:rPr lang="it-IT" sz="1400" dirty="0" smtClean="0"/>
              <a:t> </a:t>
            </a:r>
            <a:r>
              <a:rPr lang="it-IT" sz="1400" dirty="0" smtClean="0"/>
              <a:t>In: [online]. [cit. 2013-06-25]. Dostupné z: http://cs.wikipedia.org/wiki/Zapojen%C3%AD_s_opera%C4%8Dn%C3%ADm_zesilova%C4%8Dem</a:t>
            </a:r>
            <a:endParaRPr lang="cs-CZ" sz="1400" dirty="0" smtClean="0"/>
          </a:p>
          <a:p>
            <a:pPr>
              <a:buFont typeface="Arial" charset="0"/>
              <a:buNone/>
            </a:pPr>
            <a:endParaRPr lang="cs-CZ" sz="1400" dirty="0" smtClean="0"/>
          </a:p>
          <a:p>
            <a:pPr>
              <a:buFont typeface="Arial" charset="0"/>
              <a:buNone/>
            </a:pPr>
            <a:r>
              <a:rPr lang="it-IT" sz="1400" dirty="0" smtClean="0"/>
              <a:t>[2</a:t>
            </a:r>
            <a:r>
              <a:rPr lang="it-IT" sz="1400" dirty="0" smtClean="0"/>
              <a:t>]</a:t>
            </a:r>
            <a:r>
              <a:rPr lang="cs-CZ" sz="1400" dirty="0" smtClean="0"/>
              <a:t> Sumátor</a:t>
            </a:r>
            <a:r>
              <a:rPr lang="it-IT" sz="1400" dirty="0" smtClean="0"/>
              <a:t> </a:t>
            </a:r>
            <a:r>
              <a:rPr lang="it-IT" sz="1400" dirty="0" smtClean="0"/>
              <a:t>In: [online]. [cit. 2013-06-25]. Dostupné z: </a:t>
            </a:r>
            <a:r>
              <a:rPr lang="it-IT" sz="1400" dirty="0" smtClean="0">
                <a:hlinkClick r:id="rId2"/>
              </a:rPr>
              <a:t>http://</a:t>
            </a:r>
            <a:r>
              <a:rPr lang="it-IT" sz="1400" dirty="0" smtClean="0">
                <a:hlinkClick r:id="rId2"/>
              </a:rPr>
              <a:t>cs.wikipedia.org/wiki/Soubor:Opampsumming.svg</a:t>
            </a:r>
            <a:endParaRPr lang="cs-CZ" sz="1400" dirty="0" smtClean="0"/>
          </a:p>
          <a:p>
            <a:pPr>
              <a:buFont typeface="Arial" charset="0"/>
              <a:buNone/>
            </a:pPr>
            <a:endParaRPr lang="cs-CZ" sz="1400" dirty="0" smtClean="0"/>
          </a:p>
          <a:p>
            <a:pPr>
              <a:buNone/>
            </a:pPr>
            <a:r>
              <a:rPr lang="en-US" sz="1400" dirty="0" smtClean="0"/>
              <a:t>[</a:t>
            </a:r>
            <a:r>
              <a:rPr lang="cs-CZ" sz="1400" dirty="0" smtClean="0"/>
              <a:t>3</a:t>
            </a:r>
            <a:r>
              <a:rPr lang="en-US" sz="1400" dirty="0" smtClean="0"/>
              <a:t>]</a:t>
            </a:r>
            <a:r>
              <a:rPr lang="cs-CZ" sz="1400" dirty="0" smtClean="0"/>
              <a:t> TEXAS INSTRUMENTS. </a:t>
            </a:r>
            <a:r>
              <a:rPr lang="cs-CZ" sz="1400" i="1" dirty="0" smtClean="0"/>
              <a:t>JFET-Input </a:t>
            </a:r>
            <a:r>
              <a:rPr lang="cs-CZ" sz="1400" i="1" dirty="0" err="1" smtClean="0"/>
              <a:t>Operational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Amplifier</a:t>
            </a:r>
            <a:r>
              <a:rPr lang="cs-CZ" sz="1400" dirty="0" smtClean="0"/>
              <a:t> [online]. 2010 [cit. 2013-07-04]. Dostupné z: http://www.</a:t>
            </a:r>
            <a:r>
              <a:rPr lang="cs-CZ" sz="1400" dirty="0" err="1" smtClean="0"/>
              <a:t>datasheetdir.com</a:t>
            </a:r>
            <a:r>
              <a:rPr lang="cs-CZ" sz="1400" dirty="0" smtClean="0"/>
              <a:t>/TL084+</a:t>
            </a:r>
            <a:r>
              <a:rPr lang="cs-CZ" sz="1400" dirty="0" err="1" smtClean="0"/>
              <a:t>Operational</a:t>
            </a:r>
            <a:r>
              <a:rPr lang="cs-CZ" sz="1400" dirty="0" smtClean="0"/>
              <a:t>-</a:t>
            </a:r>
            <a:r>
              <a:rPr lang="cs-CZ" sz="1400" dirty="0" err="1" smtClean="0"/>
              <a:t>Amplifiers</a:t>
            </a:r>
            <a:r>
              <a:rPr lang="cs-CZ" sz="1400" dirty="0" smtClean="0"/>
              <a:t> </a:t>
            </a:r>
            <a:endParaRPr lang="en-US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206</Words>
  <Application>Microsoft Office PowerPoint</Application>
  <PresentationFormat>Předvádění na obrazovce (4:3)</PresentationFormat>
  <Paragraphs>52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Operační zesilovač TL 084</vt:lpstr>
      <vt:lpstr>Sčítací zesilovač (sumátor) 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7</cp:revision>
  <dcterms:created xsi:type="dcterms:W3CDTF">2013-06-25T08:33:22Z</dcterms:created>
  <dcterms:modified xsi:type="dcterms:W3CDTF">2013-07-04T19:32:40Z</dcterms:modified>
</cp:coreProperties>
</file>