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75" r:id="rId4"/>
    <p:sldId id="267" r:id="rId5"/>
    <p:sldId id="281" r:id="rId6"/>
    <p:sldId id="279" r:id="rId7"/>
    <p:sldId id="28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9900"/>
    <a:srgbClr val="FFFF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4" autoAdjust="0"/>
    <p:restoredTop sz="83143" autoAdjust="0"/>
  </p:normalViewPr>
  <p:slideViewPr>
    <p:cSldViewPr>
      <p:cViewPr varScale="1">
        <p:scale>
          <a:sx n="73" d="100"/>
          <a:sy n="73" d="100"/>
        </p:scale>
        <p:origin x="-139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smtClean="0"/>
            <a:t>VY_32_INOVACE_03_Násobky </a:t>
          </a:r>
          <a:r>
            <a:rPr lang="cs-CZ" sz="1800" b="1" dirty="0" smtClean="0"/>
            <a:t>4 a 5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VY_32_INOVACE_03_Násobky </a:t>
          </a:r>
          <a:r>
            <a:rPr lang="cs-CZ" sz="1800" b="1" kern="1200" dirty="0" smtClean="0"/>
            <a:t>4 a 5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NÁSOBKY  4 a 5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Násobky 4 a 5.</a:t>
            </a:r>
          </a:p>
          <a:p>
            <a:r>
              <a:rPr lang="cs-CZ" sz="2400" dirty="0" smtClean="0"/>
              <a:t>Vytvořeno pro 2. ročník základní školy.</a:t>
            </a:r>
          </a:p>
          <a:p>
            <a:r>
              <a:rPr lang="cs-CZ" sz="2400" dirty="0" smtClean="0"/>
              <a:t>Materiál slouží k procvičení a upevnění znalostí k tématu násobky 4 a 5. </a:t>
            </a:r>
          </a:p>
          <a:p>
            <a:r>
              <a:rPr lang="cs-CZ" sz="2400" dirty="0" smtClean="0"/>
              <a:t>Materiál doporučuji prezentovat na interaktivní tabuli, či použít jako pracovní listy s následnou okamžitou kontrolou – promítnutí správného řešení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, či interaktivní tabule.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Přeškrtni násobky čísla 4 a 5, a poté je napiš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971600" y="1556792"/>
          <a:ext cx="7128794" cy="352839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20082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678269"/>
                <a:gridCol w="689883"/>
              </a:tblGrid>
              <a:tr h="720080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27584" y="528204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6779096" y="2420888"/>
            <a:ext cx="457200" cy="483326"/>
            <a:chOff x="6084168" y="3827417"/>
            <a:chExt cx="457200" cy="483326"/>
          </a:xfrm>
        </p:grpSpPr>
        <p:sp>
          <p:nvSpPr>
            <p:cNvPr id="16" name="Volný tvar 15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olný tvar 16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452320" y="4509120"/>
            <a:ext cx="457200" cy="483326"/>
            <a:chOff x="6084168" y="3827417"/>
            <a:chExt cx="457200" cy="483326"/>
          </a:xfrm>
        </p:grpSpPr>
        <p:sp>
          <p:nvSpPr>
            <p:cNvPr id="19" name="Volný tvar 18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olný tvar 19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644008" y="3861048"/>
            <a:ext cx="457200" cy="483326"/>
            <a:chOff x="6084168" y="3827417"/>
            <a:chExt cx="457200" cy="483326"/>
          </a:xfrm>
        </p:grpSpPr>
        <p:sp>
          <p:nvSpPr>
            <p:cNvPr id="22" name="Volný tvar 21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452320" y="3140968"/>
            <a:ext cx="457200" cy="483326"/>
            <a:chOff x="6084168" y="3827417"/>
            <a:chExt cx="457200" cy="483326"/>
          </a:xfrm>
        </p:grpSpPr>
        <p:sp>
          <p:nvSpPr>
            <p:cNvPr id="25" name="Volný tvar 24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olný tvar 25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364088" y="3861048"/>
            <a:ext cx="457200" cy="483326"/>
            <a:chOff x="6084168" y="3827417"/>
            <a:chExt cx="457200" cy="483326"/>
          </a:xfrm>
        </p:grpSpPr>
        <p:sp>
          <p:nvSpPr>
            <p:cNvPr id="32" name="Volný tvar 31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084168" y="4509120"/>
            <a:ext cx="457200" cy="483326"/>
            <a:chOff x="6084168" y="3827417"/>
            <a:chExt cx="457200" cy="483326"/>
          </a:xfrm>
        </p:grpSpPr>
        <p:sp>
          <p:nvSpPr>
            <p:cNvPr id="35" name="Volný tvar 34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763688" y="1628800"/>
            <a:ext cx="457200" cy="483326"/>
            <a:chOff x="6084168" y="3827417"/>
            <a:chExt cx="457200" cy="483326"/>
          </a:xfrm>
        </p:grpSpPr>
        <p:sp>
          <p:nvSpPr>
            <p:cNvPr id="38" name="Volný tvar 37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olný tvar 38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2483768" y="3861048"/>
            <a:ext cx="457200" cy="483326"/>
            <a:chOff x="6084168" y="3827417"/>
            <a:chExt cx="457200" cy="483326"/>
          </a:xfrm>
        </p:grpSpPr>
        <p:sp>
          <p:nvSpPr>
            <p:cNvPr id="50" name="Volný tvar 49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1043608" y="3861048"/>
            <a:ext cx="457200" cy="483326"/>
            <a:chOff x="6084168" y="3827417"/>
            <a:chExt cx="457200" cy="483326"/>
          </a:xfrm>
        </p:grpSpPr>
        <p:sp>
          <p:nvSpPr>
            <p:cNvPr id="53" name="Volný tvar 52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olný tvar 53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6084168" y="1700808"/>
            <a:ext cx="457200" cy="483326"/>
            <a:chOff x="6084168" y="3827417"/>
            <a:chExt cx="457200" cy="483326"/>
          </a:xfrm>
        </p:grpSpPr>
        <p:sp>
          <p:nvSpPr>
            <p:cNvPr id="56" name="Volný tvar 55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olný tvar 56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1187624" y="2996952"/>
            <a:ext cx="457200" cy="483326"/>
            <a:chOff x="6084168" y="3827417"/>
            <a:chExt cx="457200" cy="483326"/>
          </a:xfrm>
        </p:grpSpPr>
        <p:sp>
          <p:nvSpPr>
            <p:cNvPr id="59" name="Volný tvar 58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olný tvar 59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6804248" y="1700808"/>
            <a:ext cx="457200" cy="483326"/>
            <a:chOff x="6084168" y="3827417"/>
            <a:chExt cx="457200" cy="483326"/>
          </a:xfrm>
        </p:grpSpPr>
        <p:sp>
          <p:nvSpPr>
            <p:cNvPr id="62" name="Volný tvar 61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olný tvar 62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6228184" y="4437112"/>
            <a:ext cx="457200" cy="483326"/>
            <a:chOff x="6084168" y="3827417"/>
            <a:chExt cx="457200" cy="483326"/>
          </a:xfrm>
        </p:grpSpPr>
        <p:sp>
          <p:nvSpPr>
            <p:cNvPr id="65" name="Volný tvar 64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olný tvar 65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1763688" y="3068960"/>
            <a:ext cx="457200" cy="483326"/>
            <a:chOff x="6084168" y="3827417"/>
            <a:chExt cx="457200" cy="483326"/>
          </a:xfrm>
        </p:grpSpPr>
        <p:sp>
          <p:nvSpPr>
            <p:cNvPr id="68" name="Volný tvar 67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olný tvar 68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6804248" y="3140968"/>
            <a:ext cx="457200" cy="483326"/>
            <a:chOff x="6084168" y="3827417"/>
            <a:chExt cx="457200" cy="483326"/>
          </a:xfrm>
        </p:grpSpPr>
        <p:sp>
          <p:nvSpPr>
            <p:cNvPr id="74" name="Volný tvar 73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olný tvar 74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115616" y="2420888"/>
            <a:ext cx="457200" cy="483326"/>
            <a:chOff x="6084168" y="3827417"/>
            <a:chExt cx="457200" cy="483326"/>
          </a:xfrm>
        </p:grpSpPr>
        <p:sp>
          <p:nvSpPr>
            <p:cNvPr id="80" name="Volný tvar 79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olný tvar 80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971600" y="1556792"/>
          <a:ext cx="7128794" cy="352839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20082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678269"/>
                <a:gridCol w="689883"/>
              </a:tblGrid>
              <a:tr h="720080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34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25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28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22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43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36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27584" y="5282044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4- &gt; 0, 4, 8, 12, 16, 20, 24, 28, 32, 36, 40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6084168" y="3827417"/>
            <a:ext cx="457200" cy="483326"/>
            <a:chOff x="6084168" y="3827417"/>
            <a:chExt cx="457200" cy="483326"/>
          </a:xfrm>
        </p:grpSpPr>
        <p:sp>
          <p:nvSpPr>
            <p:cNvPr id="12" name="Volný tvar 11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971600" y="3161698"/>
            <a:ext cx="457200" cy="483326"/>
            <a:chOff x="6084168" y="3827417"/>
            <a:chExt cx="457200" cy="483326"/>
          </a:xfrm>
        </p:grpSpPr>
        <p:sp>
          <p:nvSpPr>
            <p:cNvPr id="29" name="Volný tvar 28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6804248" y="3789040"/>
            <a:ext cx="457200" cy="483326"/>
            <a:chOff x="6084168" y="3827417"/>
            <a:chExt cx="457200" cy="483326"/>
          </a:xfrm>
        </p:grpSpPr>
        <p:sp>
          <p:nvSpPr>
            <p:cNvPr id="41" name="Volný tvar 40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804248" y="3933056"/>
            <a:ext cx="457200" cy="483326"/>
            <a:chOff x="6084168" y="3827417"/>
            <a:chExt cx="457200" cy="483326"/>
          </a:xfrm>
        </p:grpSpPr>
        <p:sp>
          <p:nvSpPr>
            <p:cNvPr id="71" name="Volný tvar 70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olný tvar 71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6012160" y="3861048"/>
            <a:ext cx="457200" cy="483326"/>
            <a:chOff x="6084168" y="3827417"/>
            <a:chExt cx="457200" cy="483326"/>
          </a:xfrm>
        </p:grpSpPr>
        <p:sp>
          <p:nvSpPr>
            <p:cNvPr id="77" name="Volný tvar 76"/>
            <p:cNvSpPr/>
            <p:nvPr/>
          </p:nvSpPr>
          <p:spPr>
            <a:xfrm>
              <a:off x="6084168" y="3827417"/>
              <a:ext cx="457200" cy="483326"/>
            </a:xfrm>
            <a:custGeom>
              <a:avLst/>
              <a:gdLst>
                <a:gd name="connsiteX0" fmla="*/ 0 w 457200"/>
                <a:gd name="connsiteY0" fmla="*/ 0 h 483326"/>
                <a:gd name="connsiteX1" fmla="*/ 209005 w 457200"/>
                <a:gd name="connsiteY1" fmla="*/ 313509 h 483326"/>
                <a:gd name="connsiteX2" fmla="*/ 457200 w 457200"/>
                <a:gd name="connsiteY2" fmla="*/ 483326 h 48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200" h="483326">
                  <a:moveTo>
                    <a:pt x="0" y="0"/>
                  </a:moveTo>
                  <a:cubicBezTo>
                    <a:pt x="66402" y="116477"/>
                    <a:pt x="132805" y="232955"/>
                    <a:pt x="209005" y="313509"/>
                  </a:cubicBezTo>
                  <a:cubicBezTo>
                    <a:pt x="285205" y="394063"/>
                    <a:pt x="371202" y="438694"/>
                    <a:pt x="457200" y="48332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Volný tvar 77"/>
            <p:cNvSpPr/>
            <p:nvPr/>
          </p:nvSpPr>
          <p:spPr>
            <a:xfrm>
              <a:off x="6162545" y="3892731"/>
              <a:ext cx="300446" cy="391886"/>
            </a:xfrm>
            <a:custGeom>
              <a:avLst/>
              <a:gdLst>
                <a:gd name="connsiteX0" fmla="*/ 300446 w 300446"/>
                <a:gd name="connsiteY0" fmla="*/ 0 h 391886"/>
                <a:gd name="connsiteX1" fmla="*/ 130628 w 300446"/>
                <a:gd name="connsiteY1" fmla="*/ 143692 h 391886"/>
                <a:gd name="connsiteX2" fmla="*/ 0 w 300446"/>
                <a:gd name="connsiteY2" fmla="*/ 391886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0446" h="391886">
                  <a:moveTo>
                    <a:pt x="300446" y="0"/>
                  </a:moveTo>
                  <a:cubicBezTo>
                    <a:pt x="240574" y="39189"/>
                    <a:pt x="180702" y="78378"/>
                    <a:pt x="130628" y="143692"/>
                  </a:cubicBezTo>
                  <a:cubicBezTo>
                    <a:pt x="80554" y="209006"/>
                    <a:pt x="40277" y="300446"/>
                    <a:pt x="0" y="391886"/>
                  </a:cubicBezTo>
                </a:path>
              </a:pathLst>
            </a:cu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2" name="TextovéPole 81"/>
          <p:cNvSpPr txBox="1"/>
          <p:nvPr/>
        </p:nvSpPr>
        <p:spPr>
          <a:xfrm>
            <a:off x="827584" y="577564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5 -&gt; 0, 5, 10, 15, 20, 25, 30, 35, 40, 45, 50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Vypočítej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251520" y="3212976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608464" y="2068285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 flipV="1">
            <a:off x="611560" y="4365104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733465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2090409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 flipV="1">
            <a:off x="2093505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245633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3602577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 flipV="1">
            <a:off x="3605673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75780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511474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 flipV="1">
            <a:off x="511784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619796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655490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 flipV="1">
            <a:off x="655800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7524328" y="2492896"/>
            <a:ext cx="1224136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8244408" y="2780928"/>
            <a:ext cx="36004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8388424" y="2924944"/>
            <a:ext cx="144016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8748464" y="2924944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7872549" y="3474720"/>
            <a:ext cx="762000" cy="348343"/>
          </a:xfrm>
          <a:custGeom>
            <a:avLst/>
            <a:gdLst>
              <a:gd name="connsiteX0" fmla="*/ 762000 w 762000"/>
              <a:gd name="connsiteY0" fmla="*/ 339634 h 348343"/>
              <a:gd name="connsiteX1" fmla="*/ 422365 w 762000"/>
              <a:gd name="connsiteY1" fmla="*/ 300446 h 348343"/>
              <a:gd name="connsiteX2" fmla="*/ 69668 w 762000"/>
              <a:gd name="connsiteY2" fmla="*/ 52251 h 348343"/>
              <a:gd name="connsiteX3" fmla="*/ 4354 w 762000"/>
              <a:gd name="connsiteY3" fmla="*/ 0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0" h="348343">
                <a:moveTo>
                  <a:pt x="762000" y="339634"/>
                </a:moveTo>
                <a:cubicBezTo>
                  <a:pt x="649877" y="343988"/>
                  <a:pt x="537754" y="348343"/>
                  <a:pt x="422365" y="300446"/>
                </a:cubicBezTo>
                <a:cubicBezTo>
                  <a:pt x="306976" y="252549"/>
                  <a:pt x="139336" y="102325"/>
                  <a:pt x="69668" y="52251"/>
                </a:cubicBezTo>
                <a:cubicBezTo>
                  <a:pt x="0" y="2177"/>
                  <a:pt x="2177" y="1088"/>
                  <a:pt x="435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0721" y="3356992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4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5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91804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5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6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37" name="Přímá spojovací šipka 36"/>
          <p:cNvCxnSpPr>
            <a:stCxn id="7" idx="0"/>
          </p:cNvCxnSpPr>
          <p:nvPr/>
        </p:nvCxnSpPr>
        <p:spPr>
          <a:xfrm flipH="1" flipV="1">
            <a:off x="899592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>
            <a:off x="89959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2051720" y="3356992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3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4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052803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5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8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45" name="Přímá spojovací šipka 44"/>
          <p:cNvCxnSpPr>
            <a:stCxn id="41" idx="0"/>
          </p:cNvCxnSpPr>
          <p:nvPr/>
        </p:nvCxnSpPr>
        <p:spPr>
          <a:xfrm flipH="1" flipV="1">
            <a:off x="2360591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H="1">
            <a:off x="2360591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3541711" y="3356992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4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542794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5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7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51" name="Přímá spojovací šipka 50"/>
          <p:cNvCxnSpPr>
            <a:stCxn id="47" idx="0"/>
          </p:cNvCxnSpPr>
          <p:nvPr/>
        </p:nvCxnSpPr>
        <p:spPr>
          <a:xfrm flipH="1" flipV="1">
            <a:off x="3850582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H="1">
            <a:off x="385058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5017547" y="3356992"/>
            <a:ext cx="8531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4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077139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2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5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57" name="Přímá spojovací šipka 56"/>
          <p:cNvCxnSpPr>
            <a:stCxn id="53" idx="0"/>
          </p:cNvCxnSpPr>
          <p:nvPr/>
        </p:nvCxnSpPr>
        <p:spPr>
          <a:xfrm flipH="1" flipV="1">
            <a:off x="5384928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/>
          <p:nvPr/>
        </p:nvCxnSpPr>
        <p:spPr>
          <a:xfrm flipH="1">
            <a:off x="538492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6516216" y="3356992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8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4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6517299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5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63" name="Přímá spojovací šipka 62"/>
          <p:cNvCxnSpPr>
            <a:stCxn id="59" idx="0"/>
          </p:cNvCxnSpPr>
          <p:nvPr/>
        </p:nvCxnSpPr>
        <p:spPr>
          <a:xfrm flipH="1" flipV="1">
            <a:off x="6825088" y="2708920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 flipH="1">
            <a:off x="682508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251520" y="3212976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608464" y="2068285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 flipV="1">
            <a:off x="611560" y="4365104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733465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2090409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 flipV="1">
            <a:off x="2093505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245633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3602577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 flipV="1">
            <a:off x="3605673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75780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511474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 flipV="1">
            <a:off x="511784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619796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655490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 flipV="1">
            <a:off x="655800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7524328" y="2492896"/>
            <a:ext cx="1224136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8244408" y="2780928"/>
            <a:ext cx="36004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8388424" y="2924944"/>
            <a:ext cx="144016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8748464" y="2924944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7872549" y="3474720"/>
            <a:ext cx="762000" cy="348343"/>
          </a:xfrm>
          <a:custGeom>
            <a:avLst/>
            <a:gdLst>
              <a:gd name="connsiteX0" fmla="*/ 762000 w 762000"/>
              <a:gd name="connsiteY0" fmla="*/ 339634 h 348343"/>
              <a:gd name="connsiteX1" fmla="*/ 422365 w 762000"/>
              <a:gd name="connsiteY1" fmla="*/ 300446 h 348343"/>
              <a:gd name="connsiteX2" fmla="*/ 69668 w 762000"/>
              <a:gd name="connsiteY2" fmla="*/ 52251 h 348343"/>
              <a:gd name="connsiteX3" fmla="*/ 4354 w 762000"/>
              <a:gd name="connsiteY3" fmla="*/ 0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0" h="348343">
                <a:moveTo>
                  <a:pt x="762000" y="339634"/>
                </a:moveTo>
                <a:cubicBezTo>
                  <a:pt x="649877" y="343988"/>
                  <a:pt x="537754" y="348343"/>
                  <a:pt x="422365" y="300446"/>
                </a:cubicBezTo>
                <a:cubicBezTo>
                  <a:pt x="306976" y="252549"/>
                  <a:pt x="139336" y="102325"/>
                  <a:pt x="69668" y="52251"/>
                </a:cubicBezTo>
                <a:cubicBezTo>
                  <a:pt x="0" y="2177"/>
                  <a:pt x="2177" y="1088"/>
                  <a:pt x="435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0721" y="3356992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4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5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91804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5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6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986282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20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971599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30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37" name="Přímá spojovací šipka 36"/>
          <p:cNvCxnSpPr>
            <a:stCxn id="7" idx="0"/>
          </p:cNvCxnSpPr>
          <p:nvPr/>
        </p:nvCxnSpPr>
        <p:spPr>
          <a:xfrm flipH="1" flipV="1">
            <a:off x="899592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>
            <a:off x="89959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2051720" y="3356992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3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4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052803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5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8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447281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12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432598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40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45" name="Přímá spojovací šipka 44"/>
          <p:cNvCxnSpPr>
            <a:stCxn id="41" idx="0"/>
          </p:cNvCxnSpPr>
          <p:nvPr/>
        </p:nvCxnSpPr>
        <p:spPr>
          <a:xfrm flipH="1" flipV="1">
            <a:off x="2360591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H="1">
            <a:off x="2360591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3541711" y="3356992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4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542794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5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7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937270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36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922589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35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51" name="Přímá spojovací šipka 50"/>
          <p:cNvCxnSpPr>
            <a:stCxn id="47" idx="0"/>
          </p:cNvCxnSpPr>
          <p:nvPr/>
        </p:nvCxnSpPr>
        <p:spPr>
          <a:xfrm flipH="1" flipV="1">
            <a:off x="3850582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H="1">
            <a:off x="385058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5077139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2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5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5471617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40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456934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57" name="Přímá spojovací šipka 56"/>
          <p:cNvCxnSpPr/>
          <p:nvPr/>
        </p:nvCxnSpPr>
        <p:spPr>
          <a:xfrm flipH="1" flipV="1">
            <a:off x="5384928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/>
          <p:nvPr/>
        </p:nvCxnSpPr>
        <p:spPr>
          <a:xfrm flipH="1">
            <a:off x="538492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6516216" y="3356992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8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4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6517299" y="3707740"/>
            <a:ext cx="7361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5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911777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32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6897094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45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63" name="Přímá spojovací šipka 62"/>
          <p:cNvCxnSpPr>
            <a:stCxn id="59" idx="0"/>
          </p:cNvCxnSpPr>
          <p:nvPr/>
        </p:nvCxnSpPr>
        <p:spPr>
          <a:xfrm flipH="1" flipV="1">
            <a:off x="6825088" y="2708920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 flipH="1">
            <a:off x="682508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bdélník 64"/>
          <p:cNvSpPr/>
          <p:nvPr/>
        </p:nvSpPr>
        <p:spPr>
          <a:xfrm>
            <a:off x="5017547" y="3356992"/>
            <a:ext cx="8531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4  </a:t>
            </a:r>
            <a:r>
              <a:rPr lang="cs-CZ" b="1" dirty="0" smtClean="0">
                <a:latin typeface="Calibri"/>
              </a:rPr>
              <a:t>x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43" grpId="0"/>
      <p:bldP spid="44" grpId="0"/>
      <p:bldP spid="49" grpId="0"/>
      <p:bldP spid="50" grpId="0"/>
      <p:bldP spid="55" grpId="0"/>
      <p:bldP spid="56" grpId="0"/>
      <p:bldP spid="61" grpId="0"/>
      <p:bldP spid="6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840</TotalTime>
  <Words>392</Words>
  <Application>Microsoft Office PowerPoint</Application>
  <PresentationFormat>Předvádění na obrazovce (4:3)</PresentationFormat>
  <Paragraphs>158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NÁSOBKY  4 a 5</vt:lpstr>
      <vt:lpstr>Snímek 2</vt:lpstr>
      <vt:lpstr>Anotace</vt:lpstr>
      <vt:lpstr>Přeškrtni násobky čísla 4 a 5, a poté je napiš</vt:lpstr>
      <vt:lpstr>Správné řešení</vt:lpstr>
      <vt:lpstr>Vypočítej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255</cp:revision>
  <dcterms:created xsi:type="dcterms:W3CDTF">2013-02-06T08:32:37Z</dcterms:created>
  <dcterms:modified xsi:type="dcterms:W3CDTF">2013-03-24T18:00:57Z</dcterms:modified>
</cp:coreProperties>
</file>