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68" r:id="rId3"/>
    <p:sldId id="269" r:id="rId4"/>
    <p:sldId id="257" r:id="rId5"/>
    <p:sldId id="258" r:id="rId6"/>
    <p:sldId id="261" r:id="rId7"/>
    <p:sldId id="259" r:id="rId8"/>
    <p:sldId id="260" r:id="rId9"/>
    <p:sldId id="262" r:id="rId10"/>
    <p:sldId id="266" r:id="rId11"/>
    <p:sldId id="264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78429" autoAdjust="0"/>
  </p:normalViewPr>
  <p:slideViewPr>
    <p:cSldViewPr>
      <p:cViewPr varScale="1">
        <p:scale>
          <a:sx n="68" d="100"/>
          <a:sy n="68" d="100"/>
        </p:scale>
        <p:origin x="-154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5036E5-B2CD-4B2D-879E-57715EB91603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122F5F2-BC1A-4C96-A7EC-51C25C4C54D9}">
      <dgm:prSet custT="1"/>
      <dgm:spPr/>
      <dgm:t>
        <a:bodyPr/>
        <a:lstStyle/>
        <a:p>
          <a:pPr algn="ctr" rtl="0"/>
          <a:r>
            <a:rPr lang="cs-CZ" sz="1800" b="1" smtClean="0"/>
            <a:t>VY_32_INOVACE_04_GEOMETRICKÁ </a:t>
          </a:r>
          <a:r>
            <a:rPr lang="cs-CZ" sz="1800" b="1" dirty="0" smtClean="0"/>
            <a:t>TĚLESA</a:t>
          </a:r>
          <a:endParaRPr lang="cs-CZ" dirty="0" smtClean="0"/>
        </a:p>
      </dgm:t>
    </dgm:pt>
    <dgm:pt modelId="{6BD6E96B-1E89-447E-9FB3-69CFD52370E9}" type="parTrans" cxnId="{3FA6EA4E-B68A-4DF0-8FC2-4B59E50A548D}">
      <dgm:prSet/>
      <dgm:spPr/>
      <dgm:t>
        <a:bodyPr/>
        <a:lstStyle/>
        <a:p>
          <a:endParaRPr lang="cs-CZ"/>
        </a:p>
      </dgm:t>
    </dgm:pt>
    <dgm:pt modelId="{7B85CF1B-2590-49A6-BE7C-176D619BB2DB}" type="sibTrans" cxnId="{3FA6EA4E-B68A-4DF0-8FC2-4B59E50A548D}">
      <dgm:prSet/>
      <dgm:spPr/>
      <dgm:t>
        <a:bodyPr/>
        <a:lstStyle/>
        <a:p>
          <a:endParaRPr lang="cs-CZ"/>
        </a:p>
      </dgm:t>
    </dgm:pt>
    <dgm:pt modelId="{D06CD488-0978-43C5-B325-5145E95ACEF6}">
      <dgm:prSet/>
      <dgm:spPr/>
      <dgm:t>
        <a:bodyPr/>
        <a:lstStyle/>
        <a:p>
          <a:pPr algn="ctr" rtl="0"/>
          <a:r>
            <a:rPr lang="cs-CZ" b="1" dirty="0" smtClean="0"/>
            <a:t>Autor DUM : </a:t>
          </a:r>
          <a:r>
            <a:rPr lang="cs-CZ" dirty="0" smtClean="0"/>
            <a:t>Mgr. Kateřina Gajdošová</a:t>
          </a:r>
        </a:p>
      </dgm:t>
    </dgm:pt>
    <dgm:pt modelId="{3A0973B8-1113-446C-A445-FA579E7516F6}" type="parTrans" cxnId="{F1B05F9A-06A6-4864-9755-29E6A29FE2E7}">
      <dgm:prSet/>
      <dgm:spPr/>
      <dgm:t>
        <a:bodyPr/>
        <a:lstStyle/>
        <a:p>
          <a:endParaRPr lang="cs-CZ"/>
        </a:p>
      </dgm:t>
    </dgm:pt>
    <dgm:pt modelId="{A41AC0D1-2913-445E-A294-500E461DADC7}" type="sibTrans" cxnId="{F1B05F9A-06A6-4864-9755-29E6A29FE2E7}">
      <dgm:prSet/>
      <dgm:spPr/>
      <dgm:t>
        <a:bodyPr/>
        <a:lstStyle/>
        <a:p>
          <a:endParaRPr lang="cs-CZ"/>
        </a:p>
      </dgm:t>
    </dgm:pt>
    <dgm:pt modelId="{BA926967-4E5D-4653-96F5-B489B8B22C54}">
      <dgm:prSet/>
      <dgm:spPr/>
      <dgm:t>
        <a:bodyPr/>
        <a:lstStyle/>
        <a:p>
          <a:pPr algn="ctr" rtl="0"/>
          <a:r>
            <a:rPr lang="cs-CZ" b="1" dirty="0" smtClean="0"/>
            <a:t>Škola: </a:t>
          </a:r>
          <a:r>
            <a:rPr lang="cs-CZ" dirty="0" smtClean="0"/>
            <a:t>ZŠ a MŠ Stará Červená Voda, příspěvková organizace, 79053  Stará Červená Voda 164</a:t>
          </a:r>
        </a:p>
      </dgm:t>
    </dgm:pt>
    <dgm:pt modelId="{0B3EAEEB-F4B2-4CED-8735-3BA1ED3A11FA}" type="parTrans" cxnId="{D2D421B7-C744-4F4E-87AF-8D40FFF78272}">
      <dgm:prSet/>
      <dgm:spPr/>
      <dgm:t>
        <a:bodyPr/>
        <a:lstStyle/>
        <a:p>
          <a:endParaRPr lang="cs-CZ"/>
        </a:p>
      </dgm:t>
    </dgm:pt>
    <dgm:pt modelId="{28986BDB-2F1D-4970-BE35-DE74671F6566}" type="sibTrans" cxnId="{D2D421B7-C744-4F4E-87AF-8D40FFF78272}">
      <dgm:prSet/>
      <dgm:spPr/>
      <dgm:t>
        <a:bodyPr/>
        <a:lstStyle/>
        <a:p>
          <a:endParaRPr lang="cs-CZ"/>
        </a:p>
      </dgm:t>
    </dgm:pt>
    <dgm:pt modelId="{847886D4-C74A-4A5F-9716-7D8A367E31C7}">
      <dgm:prSet/>
      <dgm:spPr/>
      <dgm:t>
        <a:bodyPr/>
        <a:lstStyle/>
        <a:p>
          <a:pPr algn="ctr" rtl="0"/>
          <a:r>
            <a:rPr lang="cs-CZ" dirty="0" smtClean="0"/>
            <a:t>Vytvořeno v rámci v projektu „EU peníze školám“</a:t>
          </a:r>
        </a:p>
      </dgm:t>
    </dgm:pt>
    <dgm:pt modelId="{5EF12724-7DE5-45F5-9057-75A73A61C782}" type="parTrans" cxnId="{45CE91E3-3588-435F-9637-94C5B180626D}">
      <dgm:prSet/>
      <dgm:spPr/>
      <dgm:t>
        <a:bodyPr/>
        <a:lstStyle/>
        <a:p>
          <a:endParaRPr lang="cs-CZ"/>
        </a:p>
      </dgm:t>
    </dgm:pt>
    <dgm:pt modelId="{5E5F271D-AFA3-46D3-88FE-1F524D60155E}" type="sibTrans" cxnId="{45CE91E3-3588-435F-9637-94C5B180626D}">
      <dgm:prSet/>
      <dgm:spPr/>
      <dgm:t>
        <a:bodyPr/>
        <a:lstStyle/>
        <a:p>
          <a:endParaRPr lang="cs-CZ"/>
        </a:p>
      </dgm:t>
    </dgm:pt>
    <dgm:pt modelId="{E8A81FBC-B71F-4A75-AF23-91A1F078347D}">
      <dgm:prSet/>
      <dgm:spPr/>
      <dgm:t>
        <a:bodyPr/>
        <a:lstStyle/>
        <a:p>
          <a:pPr algn="ctr" rtl="0"/>
          <a:r>
            <a:rPr lang="cs-CZ" b="1" dirty="0" smtClean="0"/>
            <a:t>OP VK oblast podpory 1.4 s názvem Zlepšení podmínek pro vzdělávání na základních školách</a:t>
          </a:r>
          <a:endParaRPr lang="cs-CZ" dirty="0" smtClean="0"/>
        </a:p>
      </dgm:t>
    </dgm:pt>
    <dgm:pt modelId="{52F64A97-B963-4BE7-BC28-559E116E66E0}" type="parTrans" cxnId="{C87D3810-BF98-4458-8351-144D57A299DC}">
      <dgm:prSet/>
      <dgm:spPr/>
      <dgm:t>
        <a:bodyPr/>
        <a:lstStyle/>
        <a:p>
          <a:endParaRPr lang="cs-CZ"/>
        </a:p>
      </dgm:t>
    </dgm:pt>
    <dgm:pt modelId="{30279F21-6F7B-4857-8D42-004CB8D3AB85}" type="sibTrans" cxnId="{C87D3810-BF98-4458-8351-144D57A299DC}">
      <dgm:prSet/>
      <dgm:spPr/>
      <dgm:t>
        <a:bodyPr/>
        <a:lstStyle/>
        <a:p>
          <a:endParaRPr lang="cs-CZ"/>
        </a:p>
      </dgm:t>
    </dgm:pt>
    <dgm:pt modelId="{5170F11C-77C6-4849-AE9E-4C9F6DEE023C}" type="pres">
      <dgm:prSet presAssocID="{BB5036E5-B2CD-4B2D-879E-57715EB9160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44341AA-D28A-4AFE-9541-E31AF46C6725}" type="pres">
      <dgm:prSet presAssocID="{A122F5F2-BC1A-4C96-A7EC-51C25C4C54D9}" presName="circle1" presStyleLbl="node1" presStyleIdx="0" presStyleCnt="5"/>
      <dgm:spPr/>
    </dgm:pt>
    <dgm:pt modelId="{E4A03499-B01C-46D9-8EA8-9AEF382BA875}" type="pres">
      <dgm:prSet presAssocID="{A122F5F2-BC1A-4C96-A7EC-51C25C4C54D9}" presName="space" presStyleCnt="0"/>
      <dgm:spPr/>
    </dgm:pt>
    <dgm:pt modelId="{93129C73-C812-4A26-8A3D-77A55B0E3906}" type="pres">
      <dgm:prSet presAssocID="{A122F5F2-BC1A-4C96-A7EC-51C25C4C54D9}" presName="rect1" presStyleLbl="alignAcc1" presStyleIdx="0" presStyleCnt="5"/>
      <dgm:spPr/>
      <dgm:t>
        <a:bodyPr/>
        <a:lstStyle/>
        <a:p>
          <a:endParaRPr lang="cs-CZ"/>
        </a:p>
      </dgm:t>
    </dgm:pt>
    <dgm:pt modelId="{8762D6AE-F52C-4252-AF08-E739332A4774}" type="pres">
      <dgm:prSet presAssocID="{D06CD488-0978-43C5-B325-5145E95ACEF6}" presName="vertSpace2" presStyleLbl="node1" presStyleIdx="0" presStyleCnt="5"/>
      <dgm:spPr/>
    </dgm:pt>
    <dgm:pt modelId="{C94095FD-4789-47C0-8332-ADD0B2D0DFC5}" type="pres">
      <dgm:prSet presAssocID="{D06CD488-0978-43C5-B325-5145E95ACEF6}" presName="circle2" presStyleLbl="node1" presStyleIdx="1" presStyleCnt="5"/>
      <dgm:spPr/>
    </dgm:pt>
    <dgm:pt modelId="{560C06D1-4C0B-4501-AB79-C9189099A21E}" type="pres">
      <dgm:prSet presAssocID="{D06CD488-0978-43C5-B325-5145E95ACEF6}" presName="rect2" presStyleLbl="alignAcc1" presStyleIdx="1" presStyleCnt="5"/>
      <dgm:spPr/>
      <dgm:t>
        <a:bodyPr/>
        <a:lstStyle/>
        <a:p>
          <a:endParaRPr lang="cs-CZ"/>
        </a:p>
      </dgm:t>
    </dgm:pt>
    <dgm:pt modelId="{189E6E84-874C-46C6-ACCB-8657012F0BB3}" type="pres">
      <dgm:prSet presAssocID="{BA926967-4E5D-4653-96F5-B489B8B22C54}" presName="vertSpace3" presStyleLbl="node1" presStyleIdx="1" presStyleCnt="5"/>
      <dgm:spPr/>
    </dgm:pt>
    <dgm:pt modelId="{CA2B3F5B-EED8-459A-945B-FEAB5C004A2C}" type="pres">
      <dgm:prSet presAssocID="{BA926967-4E5D-4653-96F5-B489B8B22C54}" presName="circle3" presStyleLbl="node1" presStyleIdx="2" presStyleCnt="5"/>
      <dgm:spPr/>
    </dgm:pt>
    <dgm:pt modelId="{679C96CC-AFC2-4EB8-ADF6-5463B79A3EB0}" type="pres">
      <dgm:prSet presAssocID="{BA926967-4E5D-4653-96F5-B489B8B22C54}" presName="rect3" presStyleLbl="alignAcc1" presStyleIdx="2" presStyleCnt="5"/>
      <dgm:spPr/>
      <dgm:t>
        <a:bodyPr/>
        <a:lstStyle/>
        <a:p>
          <a:endParaRPr lang="cs-CZ"/>
        </a:p>
      </dgm:t>
    </dgm:pt>
    <dgm:pt modelId="{C4EECD44-0692-4573-8824-45FCEEF1E9F8}" type="pres">
      <dgm:prSet presAssocID="{847886D4-C74A-4A5F-9716-7D8A367E31C7}" presName="vertSpace4" presStyleLbl="node1" presStyleIdx="2" presStyleCnt="5"/>
      <dgm:spPr/>
    </dgm:pt>
    <dgm:pt modelId="{A9293434-F376-4C01-86B8-589ECA459EAF}" type="pres">
      <dgm:prSet presAssocID="{847886D4-C74A-4A5F-9716-7D8A367E31C7}" presName="circle4" presStyleLbl="node1" presStyleIdx="3" presStyleCnt="5"/>
      <dgm:spPr/>
    </dgm:pt>
    <dgm:pt modelId="{24DBD1D7-32F2-45A8-86CA-D5A00AB7BE63}" type="pres">
      <dgm:prSet presAssocID="{847886D4-C74A-4A5F-9716-7D8A367E31C7}" presName="rect4" presStyleLbl="alignAcc1" presStyleIdx="3" presStyleCnt="5"/>
      <dgm:spPr/>
      <dgm:t>
        <a:bodyPr/>
        <a:lstStyle/>
        <a:p>
          <a:endParaRPr lang="cs-CZ"/>
        </a:p>
      </dgm:t>
    </dgm:pt>
    <dgm:pt modelId="{7107268A-56FF-472A-AE7B-74D441C92F94}" type="pres">
      <dgm:prSet presAssocID="{E8A81FBC-B71F-4A75-AF23-91A1F078347D}" presName="vertSpace5" presStyleLbl="node1" presStyleIdx="3" presStyleCnt="5"/>
      <dgm:spPr/>
    </dgm:pt>
    <dgm:pt modelId="{E4EA6453-9D12-4989-81C2-304BA12E131B}" type="pres">
      <dgm:prSet presAssocID="{E8A81FBC-B71F-4A75-AF23-91A1F078347D}" presName="circle5" presStyleLbl="node1" presStyleIdx="4" presStyleCnt="5"/>
      <dgm:spPr/>
    </dgm:pt>
    <dgm:pt modelId="{E9D2BD1F-7F35-4655-9025-E305364517D0}" type="pres">
      <dgm:prSet presAssocID="{E8A81FBC-B71F-4A75-AF23-91A1F078347D}" presName="rect5" presStyleLbl="alignAcc1" presStyleIdx="4" presStyleCnt="5"/>
      <dgm:spPr/>
      <dgm:t>
        <a:bodyPr/>
        <a:lstStyle/>
        <a:p>
          <a:endParaRPr lang="cs-CZ"/>
        </a:p>
      </dgm:t>
    </dgm:pt>
    <dgm:pt modelId="{921ADD95-C49D-4741-A3BE-04524252EB9A}" type="pres">
      <dgm:prSet presAssocID="{A122F5F2-BC1A-4C96-A7EC-51C25C4C54D9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CBFD7C-38E1-4CD1-AC1F-DF89F415CD59}" type="pres">
      <dgm:prSet presAssocID="{D06CD488-0978-43C5-B325-5145E95ACEF6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0FD10B-1F0B-4826-9C9A-FB96FA6B1997}" type="pres">
      <dgm:prSet presAssocID="{BA926967-4E5D-4653-96F5-B489B8B22C5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231E5F-0057-41BE-BB04-F235D9B9EFCC}" type="pres">
      <dgm:prSet presAssocID="{847886D4-C74A-4A5F-9716-7D8A367E31C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0CB7A8-5C6E-4346-A6F8-BD370B143E5D}" type="pres">
      <dgm:prSet presAssocID="{E8A81FBC-B71F-4A75-AF23-91A1F078347D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5646E8F-19AE-4E55-AACC-BBDAB3FB52C9}" type="presOf" srcId="{BA926967-4E5D-4653-96F5-B489B8B22C54}" destId="{740FD10B-1F0B-4826-9C9A-FB96FA6B1997}" srcOrd="1" destOrd="0" presId="urn:microsoft.com/office/officeart/2005/8/layout/target3"/>
    <dgm:cxn modelId="{F1B05F9A-06A6-4864-9755-29E6A29FE2E7}" srcId="{BB5036E5-B2CD-4B2D-879E-57715EB91603}" destId="{D06CD488-0978-43C5-B325-5145E95ACEF6}" srcOrd="1" destOrd="0" parTransId="{3A0973B8-1113-446C-A445-FA579E7516F6}" sibTransId="{A41AC0D1-2913-445E-A294-500E461DADC7}"/>
    <dgm:cxn modelId="{45CE91E3-3588-435F-9637-94C5B180626D}" srcId="{BB5036E5-B2CD-4B2D-879E-57715EB91603}" destId="{847886D4-C74A-4A5F-9716-7D8A367E31C7}" srcOrd="3" destOrd="0" parTransId="{5EF12724-7DE5-45F5-9057-75A73A61C782}" sibTransId="{5E5F271D-AFA3-46D3-88FE-1F524D60155E}"/>
    <dgm:cxn modelId="{10D06DD4-6E72-469A-BDCC-052755CC4E72}" type="presOf" srcId="{E8A81FBC-B71F-4A75-AF23-91A1F078347D}" destId="{730CB7A8-5C6E-4346-A6F8-BD370B143E5D}" srcOrd="1" destOrd="0" presId="urn:microsoft.com/office/officeart/2005/8/layout/target3"/>
    <dgm:cxn modelId="{3FA6EA4E-B68A-4DF0-8FC2-4B59E50A548D}" srcId="{BB5036E5-B2CD-4B2D-879E-57715EB91603}" destId="{A122F5F2-BC1A-4C96-A7EC-51C25C4C54D9}" srcOrd="0" destOrd="0" parTransId="{6BD6E96B-1E89-447E-9FB3-69CFD52370E9}" sibTransId="{7B85CF1B-2590-49A6-BE7C-176D619BB2DB}"/>
    <dgm:cxn modelId="{1EA6A381-CCC8-4DF8-A7B9-D06CEBF652A4}" type="presOf" srcId="{A122F5F2-BC1A-4C96-A7EC-51C25C4C54D9}" destId="{921ADD95-C49D-4741-A3BE-04524252EB9A}" srcOrd="1" destOrd="0" presId="urn:microsoft.com/office/officeart/2005/8/layout/target3"/>
    <dgm:cxn modelId="{279B7CA3-EB50-4F26-B54A-6DF2DE69F6EA}" type="presOf" srcId="{BA926967-4E5D-4653-96F5-B489B8B22C54}" destId="{679C96CC-AFC2-4EB8-ADF6-5463B79A3EB0}" srcOrd="0" destOrd="0" presId="urn:microsoft.com/office/officeart/2005/8/layout/target3"/>
    <dgm:cxn modelId="{E47E7CA2-7C43-4D48-BAC7-A28BC0E76006}" type="presOf" srcId="{847886D4-C74A-4A5F-9716-7D8A367E31C7}" destId="{95231E5F-0057-41BE-BB04-F235D9B9EFCC}" srcOrd="1" destOrd="0" presId="urn:microsoft.com/office/officeart/2005/8/layout/target3"/>
    <dgm:cxn modelId="{4A002238-27D7-46BF-922A-F51C9E32F9E5}" type="presOf" srcId="{A122F5F2-BC1A-4C96-A7EC-51C25C4C54D9}" destId="{93129C73-C812-4A26-8A3D-77A55B0E3906}" srcOrd="0" destOrd="0" presId="urn:microsoft.com/office/officeart/2005/8/layout/target3"/>
    <dgm:cxn modelId="{D2D421B7-C744-4F4E-87AF-8D40FFF78272}" srcId="{BB5036E5-B2CD-4B2D-879E-57715EB91603}" destId="{BA926967-4E5D-4653-96F5-B489B8B22C54}" srcOrd="2" destOrd="0" parTransId="{0B3EAEEB-F4B2-4CED-8735-3BA1ED3A11FA}" sibTransId="{28986BDB-2F1D-4970-BE35-DE74671F6566}"/>
    <dgm:cxn modelId="{582BFA39-B076-4E95-BCD3-CB0B1FF47A03}" type="presOf" srcId="{E8A81FBC-B71F-4A75-AF23-91A1F078347D}" destId="{E9D2BD1F-7F35-4655-9025-E305364517D0}" srcOrd="0" destOrd="0" presId="urn:microsoft.com/office/officeart/2005/8/layout/target3"/>
    <dgm:cxn modelId="{75734D21-B6ED-4776-8394-5C751347D65C}" type="presOf" srcId="{D06CD488-0978-43C5-B325-5145E95ACEF6}" destId="{80CBFD7C-38E1-4CD1-AC1F-DF89F415CD59}" srcOrd="1" destOrd="0" presId="urn:microsoft.com/office/officeart/2005/8/layout/target3"/>
    <dgm:cxn modelId="{8762A7DD-476E-4905-9971-EAFB92813525}" type="presOf" srcId="{BB5036E5-B2CD-4B2D-879E-57715EB91603}" destId="{5170F11C-77C6-4849-AE9E-4C9F6DEE023C}" srcOrd="0" destOrd="0" presId="urn:microsoft.com/office/officeart/2005/8/layout/target3"/>
    <dgm:cxn modelId="{B4925E17-80D1-4134-AFCA-D6FBCE737BA0}" type="presOf" srcId="{D06CD488-0978-43C5-B325-5145E95ACEF6}" destId="{560C06D1-4C0B-4501-AB79-C9189099A21E}" srcOrd="0" destOrd="0" presId="urn:microsoft.com/office/officeart/2005/8/layout/target3"/>
    <dgm:cxn modelId="{B38E7AF3-A5FB-4AA0-90B6-393A5EE9A5D8}" type="presOf" srcId="{847886D4-C74A-4A5F-9716-7D8A367E31C7}" destId="{24DBD1D7-32F2-45A8-86CA-D5A00AB7BE63}" srcOrd="0" destOrd="0" presId="urn:microsoft.com/office/officeart/2005/8/layout/target3"/>
    <dgm:cxn modelId="{C87D3810-BF98-4458-8351-144D57A299DC}" srcId="{BB5036E5-B2CD-4B2D-879E-57715EB91603}" destId="{E8A81FBC-B71F-4A75-AF23-91A1F078347D}" srcOrd="4" destOrd="0" parTransId="{52F64A97-B963-4BE7-BC28-559E116E66E0}" sibTransId="{30279F21-6F7B-4857-8D42-004CB8D3AB85}"/>
    <dgm:cxn modelId="{9516DDFF-C272-42D9-AE7C-996759359104}" type="presParOf" srcId="{5170F11C-77C6-4849-AE9E-4C9F6DEE023C}" destId="{944341AA-D28A-4AFE-9541-E31AF46C6725}" srcOrd="0" destOrd="0" presId="urn:microsoft.com/office/officeart/2005/8/layout/target3"/>
    <dgm:cxn modelId="{1944AA2E-72A8-43D0-AE76-A5C011397191}" type="presParOf" srcId="{5170F11C-77C6-4849-AE9E-4C9F6DEE023C}" destId="{E4A03499-B01C-46D9-8EA8-9AEF382BA875}" srcOrd="1" destOrd="0" presId="urn:microsoft.com/office/officeart/2005/8/layout/target3"/>
    <dgm:cxn modelId="{771F15DC-67EB-478D-995C-52666636A835}" type="presParOf" srcId="{5170F11C-77C6-4849-AE9E-4C9F6DEE023C}" destId="{93129C73-C812-4A26-8A3D-77A55B0E3906}" srcOrd="2" destOrd="0" presId="urn:microsoft.com/office/officeart/2005/8/layout/target3"/>
    <dgm:cxn modelId="{E89D76EA-6F1D-4CCD-BDF4-7533FBAA7FE5}" type="presParOf" srcId="{5170F11C-77C6-4849-AE9E-4C9F6DEE023C}" destId="{8762D6AE-F52C-4252-AF08-E739332A4774}" srcOrd="3" destOrd="0" presId="urn:microsoft.com/office/officeart/2005/8/layout/target3"/>
    <dgm:cxn modelId="{5F035F45-8B61-41F0-8908-E125B748AFE9}" type="presParOf" srcId="{5170F11C-77C6-4849-AE9E-4C9F6DEE023C}" destId="{C94095FD-4789-47C0-8332-ADD0B2D0DFC5}" srcOrd="4" destOrd="0" presId="urn:microsoft.com/office/officeart/2005/8/layout/target3"/>
    <dgm:cxn modelId="{AC045F2B-ED08-4CF4-898D-DA5BBDD0CAB6}" type="presParOf" srcId="{5170F11C-77C6-4849-AE9E-4C9F6DEE023C}" destId="{560C06D1-4C0B-4501-AB79-C9189099A21E}" srcOrd="5" destOrd="0" presId="urn:microsoft.com/office/officeart/2005/8/layout/target3"/>
    <dgm:cxn modelId="{C134B584-140B-477B-BACE-0B489526FD16}" type="presParOf" srcId="{5170F11C-77C6-4849-AE9E-4C9F6DEE023C}" destId="{189E6E84-874C-46C6-ACCB-8657012F0BB3}" srcOrd="6" destOrd="0" presId="urn:microsoft.com/office/officeart/2005/8/layout/target3"/>
    <dgm:cxn modelId="{7C975644-E64E-4C2A-BEDE-BE6BB24B04CA}" type="presParOf" srcId="{5170F11C-77C6-4849-AE9E-4C9F6DEE023C}" destId="{CA2B3F5B-EED8-459A-945B-FEAB5C004A2C}" srcOrd="7" destOrd="0" presId="urn:microsoft.com/office/officeart/2005/8/layout/target3"/>
    <dgm:cxn modelId="{3E9CCD24-4FE9-4342-B091-869E2646FE33}" type="presParOf" srcId="{5170F11C-77C6-4849-AE9E-4C9F6DEE023C}" destId="{679C96CC-AFC2-4EB8-ADF6-5463B79A3EB0}" srcOrd="8" destOrd="0" presId="urn:microsoft.com/office/officeart/2005/8/layout/target3"/>
    <dgm:cxn modelId="{454D7892-0FF8-4958-828D-8F019268CBC3}" type="presParOf" srcId="{5170F11C-77C6-4849-AE9E-4C9F6DEE023C}" destId="{C4EECD44-0692-4573-8824-45FCEEF1E9F8}" srcOrd="9" destOrd="0" presId="urn:microsoft.com/office/officeart/2005/8/layout/target3"/>
    <dgm:cxn modelId="{B6C946D7-D5B1-4EBD-9BAE-AE6BA4CC8D00}" type="presParOf" srcId="{5170F11C-77C6-4849-AE9E-4C9F6DEE023C}" destId="{A9293434-F376-4C01-86B8-589ECA459EAF}" srcOrd="10" destOrd="0" presId="urn:microsoft.com/office/officeart/2005/8/layout/target3"/>
    <dgm:cxn modelId="{A8BE1820-66CF-4F4E-9239-B659A371CA00}" type="presParOf" srcId="{5170F11C-77C6-4849-AE9E-4C9F6DEE023C}" destId="{24DBD1D7-32F2-45A8-86CA-D5A00AB7BE63}" srcOrd="11" destOrd="0" presId="urn:microsoft.com/office/officeart/2005/8/layout/target3"/>
    <dgm:cxn modelId="{0300E463-AAE6-4333-A01A-E379F9686114}" type="presParOf" srcId="{5170F11C-77C6-4849-AE9E-4C9F6DEE023C}" destId="{7107268A-56FF-472A-AE7B-74D441C92F94}" srcOrd="12" destOrd="0" presId="urn:microsoft.com/office/officeart/2005/8/layout/target3"/>
    <dgm:cxn modelId="{A24D2524-A64D-420D-801A-4EFBE2B50ABA}" type="presParOf" srcId="{5170F11C-77C6-4849-AE9E-4C9F6DEE023C}" destId="{E4EA6453-9D12-4989-81C2-304BA12E131B}" srcOrd="13" destOrd="0" presId="urn:microsoft.com/office/officeart/2005/8/layout/target3"/>
    <dgm:cxn modelId="{A5ECAF1C-E17C-4D93-B308-64394F16FE52}" type="presParOf" srcId="{5170F11C-77C6-4849-AE9E-4C9F6DEE023C}" destId="{E9D2BD1F-7F35-4655-9025-E305364517D0}" srcOrd="14" destOrd="0" presId="urn:microsoft.com/office/officeart/2005/8/layout/target3"/>
    <dgm:cxn modelId="{E32EA932-5DFF-46E3-81E3-F57DA3953654}" type="presParOf" srcId="{5170F11C-77C6-4849-AE9E-4C9F6DEE023C}" destId="{921ADD95-C49D-4741-A3BE-04524252EB9A}" srcOrd="15" destOrd="0" presId="urn:microsoft.com/office/officeart/2005/8/layout/target3"/>
    <dgm:cxn modelId="{3E5C62E9-B6D3-4FDB-B30D-F723444E3539}" type="presParOf" srcId="{5170F11C-77C6-4849-AE9E-4C9F6DEE023C}" destId="{80CBFD7C-38E1-4CD1-AC1F-DF89F415CD59}" srcOrd="16" destOrd="0" presId="urn:microsoft.com/office/officeart/2005/8/layout/target3"/>
    <dgm:cxn modelId="{DC5558F1-B403-44DF-8D33-30A2FE1B2D02}" type="presParOf" srcId="{5170F11C-77C6-4849-AE9E-4C9F6DEE023C}" destId="{740FD10B-1F0B-4826-9C9A-FB96FA6B1997}" srcOrd="17" destOrd="0" presId="urn:microsoft.com/office/officeart/2005/8/layout/target3"/>
    <dgm:cxn modelId="{6E5E3C59-68F8-44E4-9959-BF3C043BBD34}" type="presParOf" srcId="{5170F11C-77C6-4849-AE9E-4C9F6DEE023C}" destId="{95231E5F-0057-41BE-BB04-F235D9B9EFCC}" srcOrd="18" destOrd="0" presId="urn:microsoft.com/office/officeart/2005/8/layout/target3"/>
    <dgm:cxn modelId="{16FCAA35-E666-4B82-86AD-029CCF0D9E2B}" type="presParOf" srcId="{5170F11C-77C6-4849-AE9E-4C9F6DEE023C}" destId="{730CB7A8-5C6E-4346-A6F8-BD370B143E5D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44341AA-D28A-4AFE-9541-E31AF46C6725}">
      <dsp:nvSpPr>
        <dsp:cNvPr id="0" name=""/>
        <dsp:cNvSpPr/>
      </dsp:nvSpPr>
      <dsp:spPr>
        <a:xfrm>
          <a:off x="0" y="0"/>
          <a:ext cx="4176464" cy="41764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129C73-C812-4A26-8A3D-77A55B0E3906}">
      <dsp:nvSpPr>
        <dsp:cNvPr id="0" name=""/>
        <dsp:cNvSpPr/>
      </dsp:nvSpPr>
      <dsp:spPr>
        <a:xfrm>
          <a:off x="2088232" y="0"/>
          <a:ext cx="6264696" cy="41764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smtClean="0"/>
            <a:t>VY_32_INOVACE_04_GEOMETRICKÁ </a:t>
          </a:r>
          <a:r>
            <a:rPr lang="cs-CZ" sz="1800" b="1" kern="1200" dirty="0" smtClean="0"/>
            <a:t>TĚLESA</a:t>
          </a:r>
          <a:endParaRPr lang="cs-CZ" kern="1200" dirty="0" smtClean="0"/>
        </a:p>
      </dsp:txBody>
      <dsp:txXfrm>
        <a:off x="2088232" y="0"/>
        <a:ext cx="6264696" cy="668234"/>
      </dsp:txXfrm>
    </dsp:sp>
    <dsp:sp modelId="{C94095FD-4789-47C0-8332-ADD0B2D0DFC5}">
      <dsp:nvSpPr>
        <dsp:cNvPr id="0" name=""/>
        <dsp:cNvSpPr/>
      </dsp:nvSpPr>
      <dsp:spPr>
        <a:xfrm>
          <a:off x="438528" y="668234"/>
          <a:ext cx="3299406" cy="329940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0C06D1-4C0B-4501-AB79-C9189099A21E}">
      <dsp:nvSpPr>
        <dsp:cNvPr id="0" name=""/>
        <dsp:cNvSpPr/>
      </dsp:nvSpPr>
      <dsp:spPr>
        <a:xfrm>
          <a:off x="2088232" y="668234"/>
          <a:ext cx="6264696" cy="32994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Autor DUM : </a:t>
          </a:r>
          <a:r>
            <a:rPr lang="cs-CZ" sz="1500" kern="1200" dirty="0" smtClean="0"/>
            <a:t>Mgr. Kateřina Gajdošová</a:t>
          </a:r>
        </a:p>
      </dsp:txBody>
      <dsp:txXfrm>
        <a:off x="2088232" y="668234"/>
        <a:ext cx="6264696" cy="668234"/>
      </dsp:txXfrm>
    </dsp:sp>
    <dsp:sp modelId="{CA2B3F5B-EED8-459A-945B-FEAB5C004A2C}">
      <dsp:nvSpPr>
        <dsp:cNvPr id="0" name=""/>
        <dsp:cNvSpPr/>
      </dsp:nvSpPr>
      <dsp:spPr>
        <a:xfrm>
          <a:off x="877057" y="1336468"/>
          <a:ext cx="2422349" cy="242234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9C96CC-AFC2-4EB8-ADF6-5463B79A3EB0}">
      <dsp:nvSpPr>
        <dsp:cNvPr id="0" name=""/>
        <dsp:cNvSpPr/>
      </dsp:nvSpPr>
      <dsp:spPr>
        <a:xfrm>
          <a:off x="2088232" y="1336468"/>
          <a:ext cx="6264696" cy="24223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Škola: </a:t>
          </a:r>
          <a:r>
            <a:rPr lang="cs-CZ" sz="1500" kern="1200" dirty="0" smtClean="0"/>
            <a:t>ZŠ a MŠ Stará Červená Voda, příspěvková organizace, 79053  Stará Červená Voda 164</a:t>
          </a:r>
        </a:p>
      </dsp:txBody>
      <dsp:txXfrm>
        <a:off x="2088232" y="1336468"/>
        <a:ext cx="6264696" cy="668234"/>
      </dsp:txXfrm>
    </dsp:sp>
    <dsp:sp modelId="{A9293434-F376-4C01-86B8-589ECA459EAF}">
      <dsp:nvSpPr>
        <dsp:cNvPr id="0" name=""/>
        <dsp:cNvSpPr/>
      </dsp:nvSpPr>
      <dsp:spPr>
        <a:xfrm>
          <a:off x="1315586" y="2004702"/>
          <a:ext cx="1545291" cy="15452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DBD1D7-32F2-45A8-86CA-D5A00AB7BE63}">
      <dsp:nvSpPr>
        <dsp:cNvPr id="0" name=""/>
        <dsp:cNvSpPr/>
      </dsp:nvSpPr>
      <dsp:spPr>
        <a:xfrm>
          <a:off x="2088232" y="2004702"/>
          <a:ext cx="6264696" cy="15452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Vytvořeno v rámci v projektu „EU peníze školám“</a:t>
          </a:r>
        </a:p>
      </dsp:txBody>
      <dsp:txXfrm>
        <a:off x="2088232" y="2004702"/>
        <a:ext cx="6264696" cy="668234"/>
      </dsp:txXfrm>
    </dsp:sp>
    <dsp:sp modelId="{E4EA6453-9D12-4989-81C2-304BA12E131B}">
      <dsp:nvSpPr>
        <dsp:cNvPr id="0" name=""/>
        <dsp:cNvSpPr/>
      </dsp:nvSpPr>
      <dsp:spPr>
        <a:xfrm>
          <a:off x="1754114" y="2672936"/>
          <a:ext cx="668234" cy="6682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D2BD1F-7F35-4655-9025-E305364517D0}">
      <dsp:nvSpPr>
        <dsp:cNvPr id="0" name=""/>
        <dsp:cNvSpPr/>
      </dsp:nvSpPr>
      <dsp:spPr>
        <a:xfrm>
          <a:off x="2088232" y="2672936"/>
          <a:ext cx="6264696" cy="6682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OP VK oblast podpory 1.4 s názvem Zlepšení podmínek pro vzdělávání na základních školách</a:t>
          </a:r>
          <a:endParaRPr lang="cs-CZ" sz="1500" kern="1200" dirty="0" smtClean="0"/>
        </a:p>
      </dsp:txBody>
      <dsp:txXfrm>
        <a:off x="2088232" y="2672936"/>
        <a:ext cx="6264696" cy="6682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46D6AA-6CA5-4DA2-B0EA-CF80D15E63A0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37EDF-7141-48AA-8954-289EEF18BF4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55000" lnSpcReduction="20000"/>
          </a:bodyPr>
          <a:lstStyle/>
          <a:p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7500" lnSpcReduction="20000"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chemeClr val="bg2">
                <a:lumMod val="10000"/>
                <a:alpha val="7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4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4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4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9.jpeg"/><Relationship Id="rId7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161474"/>
          </a:xfrm>
        </p:spPr>
        <p:txBody>
          <a:bodyPr/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GEOMETRICKÁ TĚLESA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5517232"/>
            <a:ext cx="7772400" cy="1199704"/>
          </a:xfrm>
        </p:spPr>
        <p:txBody>
          <a:bodyPr/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Mgr. Kateřina Gajdošová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1026" name="Picture 2" descr="D:\Temp\hlavicka_1a.jpg"/>
          <p:cNvPicPr>
            <a:picLocks noChangeAspect="1" noChangeArrowheads="1"/>
          </p:cNvPicPr>
          <p:nvPr/>
        </p:nvPicPr>
        <p:blipFill>
          <a:blip r:embed="rId2" cstate="print">
            <a:lum bright="17000"/>
          </a:blip>
          <a:srcRect/>
          <a:stretch>
            <a:fillRect/>
          </a:stretch>
        </p:blipFill>
        <p:spPr bwMode="auto">
          <a:xfrm>
            <a:off x="0" y="0"/>
            <a:ext cx="9144000" cy="1564105"/>
          </a:xfrm>
          <a:prstGeom prst="rect">
            <a:avLst/>
          </a:prstGeom>
          <a:noFill/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140968"/>
            <a:ext cx="6380326" cy="1921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hlavicka_1a.jpg"/>
          <p:cNvPicPr>
            <a:picLocks noChangeAspect="1" noChangeArrowheads="1"/>
          </p:cNvPicPr>
          <p:nvPr/>
        </p:nvPicPr>
        <p:blipFill>
          <a:blip r:embed="rId2" cstate="print">
            <a:lum bright="17000"/>
          </a:blip>
          <a:srcRect/>
          <a:stretch>
            <a:fillRect/>
          </a:stretch>
        </p:blipFill>
        <p:spPr bwMode="auto">
          <a:xfrm>
            <a:off x="0" y="0"/>
            <a:ext cx="9144000" cy="1564105"/>
          </a:xfrm>
          <a:prstGeom prst="rect">
            <a:avLst/>
          </a:prstGeom>
          <a:noFill/>
        </p:spPr>
      </p:pic>
      <p:sp>
        <p:nvSpPr>
          <p:cNvPr id="7" name="Podnadpis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8" name="Diagram 7"/>
          <p:cNvGraphicFramePr/>
          <p:nvPr/>
        </p:nvGraphicFramePr>
        <p:xfrm>
          <a:off x="251520" y="2132856"/>
          <a:ext cx="8352928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Vytvořeno jako DUM do předmětu Matematika</a:t>
            </a:r>
            <a:r>
              <a:rPr lang="en-US" sz="2400" dirty="0" smtClean="0"/>
              <a:t>.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Vzdělávací oblast: Matematika a její aplikace</a:t>
            </a:r>
            <a:r>
              <a:rPr lang="en-US" sz="2400" dirty="0" smtClean="0"/>
              <a:t> ; </a:t>
            </a:r>
            <a:r>
              <a:rPr lang="cs-CZ" sz="2400" dirty="0" err="1" smtClean="0"/>
              <a:t>tématický</a:t>
            </a:r>
            <a:r>
              <a:rPr lang="cs-CZ" sz="2400" dirty="0" smtClean="0"/>
              <a:t> okruh: Geometrie</a:t>
            </a:r>
            <a:r>
              <a:rPr lang="en-US" sz="2400" dirty="0" smtClean="0"/>
              <a:t>; </a:t>
            </a:r>
            <a:r>
              <a:rPr lang="cs-CZ" sz="2400" dirty="0" smtClean="0"/>
              <a:t> </a:t>
            </a:r>
            <a:r>
              <a:rPr lang="en-US" sz="2400" dirty="0" smtClean="0"/>
              <a:t>t</a:t>
            </a:r>
            <a:r>
              <a:rPr lang="cs-CZ" sz="2400" dirty="0" err="1" smtClean="0"/>
              <a:t>éma</a:t>
            </a:r>
            <a:r>
              <a:rPr lang="cs-CZ" sz="2400" dirty="0" smtClean="0"/>
              <a:t> : Geometrická tělesa.</a:t>
            </a:r>
          </a:p>
          <a:p>
            <a:r>
              <a:rPr lang="cs-CZ" sz="2400" dirty="0" smtClean="0"/>
              <a:t>Vytvořeno pro 2. ročník základní školy.</a:t>
            </a:r>
          </a:p>
          <a:p>
            <a:r>
              <a:rPr lang="cs-CZ" sz="2400" dirty="0" smtClean="0"/>
              <a:t>Materiál slouží k úvodnímu seznámení a procvičení učiva. </a:t>
            </a:r>
          </a:p>
          <a:p>
            <a:r>
              <a:rPr lang="cs-CZ" sz="2400" dirty="0" smtClean="0"/>
              <a:t>Materiál doporučuji prezentovat na </a:t>
            </a:r>
            <a:r>
              <a:rPr lang="cs-CZ" sz="2400" dirty="0" err="1" smtClean="0"/>
              <a:t>dataprojektoru</a:t>
            </a:r>
            <a:r>
              <a:rPr lang="cs-CZ" sz="2400" dirty="0" smtClean="0"/>
              <a:t>, či interaktivní tabuli.</a:t>
            </a:r>
          </a:p>
          <a:p>
            <a:r>
              <a:rPr lang="cs-CZ" sz="2400" dirty="0" smtClean="0"/>
              <a:t>Materiál byl vytvořen a pilotován v II. pololetí školního roku 2012/2013. </a:t>
            </a:r>
          </a:p>
          <a:p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152626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Rozhlédni se kolem sebe a najdi nějaká geometrická tělesa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3284984"/>
            <a:ext cx="1579786" cy="2045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Spoj názvy těles s obrázky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AutoShape 4" descr="data:image/jpeg;base64,/9j/4AAQSkZJRgABAQAAAQABAAD/2wBDAAkGBwgHBgkIBwgKCgkLDRYPDQwMDRsUFRAWIB0iIiAdHx8kKDQsJCYxJx8fLT0tMTU3Ojo6Iys/RD84QzQ5Ojf/2wBDAQoKCg0MDRoPDxo3JR8lNzc3Nzc3Nzc3Nzc3Nzc3Nzc3Nzc3Nzc3Nzc3Nzc3Nzc3Nzc3Nzc3Nzc3Nzc3Nzc3Nzf/wAARCADJAPsDASIAAhEBAxEB/8QAHAABAAIDAQEBAAAAAAAAAAAAAAMHAgUGBAEI/8QAOxABAAIBAgIHBQYBDQAAAAAAAAECAwQFBhEHEhMhMVKRQVFhocEicYGistFCFCMmMjViY3OCscLS4f/EABoBAQADAQEBAAAAAAAAAAAAAAABAgMEBQb/xAAoEQEBAAIBAgUCBwAAAAAAAAAAAQIDEQQxBRIhMnEigSNBQlFhkbH/2gAMAwEAAhEDEQA/ALxAAAAAAAAAAAAAAAAAAAAAAAAAAAAAAAAAAAAAAAAAAAAAAAAAAAAAAAAAAAAAAAAAAAAAAAAAABz3FfFOm4fxRSK9trMkc8eLnyiI81p9kf7rYYZZ5eXGeqLeHQTMREzM8ojxmWm13FWx6GZrm3HDa8eNcXPJP5eap943/c94vM67VXtjme7DT7NI/wBP785ax6Wvw+frv9KXZ+y1M3SNs9OcYsGsy/GKViPnZ5Z6TNFz7tu1PL43qrV8bzodM/JXz1aGLpK2y0/zui1lPjEUt/ybHScc7BqeUW1dsFp9mbHavz74+anhXLodV7cw89foDS6vTazH2mkz4s2PzY7xaPkmfn7S6nPpM0ZtLmyYcseF8dprPyd7wtx9e2Wmk32azFp5V1URy5T/AH48Pxj8fe5NvQ54TnG8rzOXusQI7/AcK4AAAAAAAAAAAAAAAAAAAApHi7LkzcTblbNMzaM9qRz9lY7o+UQu5TvGml/pJr+r3W7SJ+/nWJ+r0fDpzsvwz2dnODK1bVnlaJiWL1mQAgHx9AfAR3yxHdXvn3ovoLv4LzZM/C+3XzWm1+y6vOfbETMR8ohu2n4Ox9lwttVfbOmpb1jn9W4fO7Pffl0TsAKJAAAAAAAAAAAAAAAAAAFV8dU6vEupnzUpb8sR9FqK06RadXf6W8+nrP5rQ9Dw28bvsz2e1y1oiY5TETCC+Gk+EcvuTyws9yxi81sUR4SjmvL2p7Irs7EoptyR2yWjw5MrorKWpY2ta3jMyxnuiZCI632Y9vcoP0LsmPsdm0GLw6mmx19Kw9rHFSMeKlI8KxEejJ89bzeXQAIAAAAAAAAAAAAAAAAAABXnSXTluOjyebDMelv/AFYbhek6n9nX/wAyv6XZ0F46jH7/AOKbPa4WWFmcsLPoawQ2Q3TWQ3Z1KGyGyayGzKpYPRtuPttx0mLz56V9bRDztpwvj7TiTa6e/V459LRP0Z5XjG0i/gHz7oAAAAAAAAAAAAAAAAAAAAHHdJePnt2jyeXPNfWs/s7Fy3SLTrbBS3k1FJ+Ux9XT0l434q5+2q0lhZnLCz6OudDZDdNZDdSpQ2Q2TXQ2ZVLBv+A8fa8XbZX3ZJt6UtP0aB1PRnj6/F+mnyY8lvyzH1Ybrxry+EzuukB4TcAAAAAAAAAAAAAAAAAAAAc/x3Tr8M6mfLbHb88fu6Bp+Lqdpw3uEe7F1vSYn6NdF4243+YjLtVRyjszljZ9PXMhshumshupUobobJbobMali7Xomx9biXNfyaS8+tqQ4p3/AEQY+e57jl8uCtfW0/8AVz9TeNWS2PdaYDxGwAAAAAAAAAAAAAAAAAAAA8G/U7TZNfT36bJ+mXvRavH2ulzY/NS1fWFsLxlKVR7CzOP6sfcws+qrlRWQ3TWQ3UqUF0Nk10NmNSxWV0O0+xuuTl4zir+qfqrVavRDi5bPrsvm1PV9KV/dydXfwath3d6A8dsAAAAAAAAAAAAAAAAAAAAAApviDbb7Vu2o01qzFOtNsU++k+H7fg1dlx8Q7Fpt80sY832M1O/FmiOc1n6x8FX71sW4bPeY1eCey592anfSfx9n3S+g6Xq8duMlv1MMsLGnuhumsgu6MlUN0Nk1zTaTUa3PXBo8GTPmt4Ux1m0ssrwl5148CbTk2fhzT4c9ZrnyzObLWf4Zt4R98REQ0PBnAX8hy49w3qK31FJ62LTxPOuOffafbPwjuj4+zv3ldX1Ez+jHs1wx49aAOFcAAAAAAAAAAAAAAAAAAAAAAfLRFomLRExPjEvoDS63hTY9ZM2y7fjraf4sUzj/AE8msv0e7JaecTq6x7oy/vDrRrN+2ekyqPLHMabgLh/DPO2lvmn/ABc1pj0iYhv9HodJoMXZaLTYcGPy4qRWPk9Arlszz915OJABRIAAAAAAAAAAAAAAAAAAAAAAAAAAAAAAAAAAAAAAAAAAAAAAAAAAAAAAAAAAAAAAAAAAAAAAAAAAAD//2Q=="/>
          <p:cNvSpPr>
            <a:spLocks noChangeAspect="1" noChangeArrowheads="1"/>
          </p:cNvSpPr>
          <p:nvPr/>
        </p:nvSpPr>
        <p:spPr bwMode="auto">
          <a:xfrm>
            <a:off x="63500" y="-1555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46" name="AutoShape 6" descr="data:image/jpeg;base64,/9j/4AAQSkZJRgABAQAAAQABAAD/2wBDAAkGBwgHBgkIBwgKCgkLDRYPDQwMDRsUFRAWIB0iIiAdHx8kKDQsJCYxJx8fLT0tMTU3Ojo6Iys/RD84QzQ5Ojf/2wBDAQoKCg0MDRoPDxo3JR8lNzc3Nzc3Nzc3Nzc3Nzc3Nzc3Nzc3Nzc3Nzc3Nzc3Nzc3Nzc3Nzc3Nzc3Nzc3Nzc3Nzf/wAARCADJAPsDASIAAhEBAxEB/8QAHAABAAIDAQEBAAAAAAAAAAAAAAMHAgUGBAEI/8QAOxABAAIBAgIHBQYBDQAAAAAAAAECAwQFBhEHEhMhMVKRQVFhocEicYGistFCFCMmMjViY3OCscLS4f/EABoBAQADAQEBAAAAAAAAAAAAAAABAgMEBQb/xAAoEQEBAAIBAgUCBwAAAAAAAAAAAQIDEQQxBRIhMnEigSNBQlFhkbH/2gAMAwEAAhEDEQA/ALxAAAAAAAAAAAAAAAAAAAAAAAAAAAAAAAAAAAAAAAAAAAAAAAAAAAAAAAAAAAAAAAAAAAAAAAAAABz3FfFOm4fxRSK9trMkc8eLnyiI81p9kf7rYYZZ5eXGeqLeHQTMREzM8ojxmWm13FWx6GZrm3HDa8eNcXPJP5eap943/c94vM67VXtjme7DT7NI/wBP785ax6Wvw+frv9KXZ+y1M3SNs9OcYsGsy/GKViPnZ5Z6TNFz7tu1PL43qrV8bzodM/JXz1aGLpK2y0/zui1lPjEUt/ybHScc7BqeUW1dsFp9mbHavz74+anhXLodV7cw89foDS6vTazH2mkz4s2PzY7xaPkmfn7S6nPpM0ZtLmyYcseF8dprPyd7wtx9e2Wmk32azFp5V1URy5T/AH48Pxj8fe5NvQ54TnG8rzOXusQI7/AcK4AAAAAAAAAAAAAAAAAAAApHi7LkzcTblbNMzaM9qRz9lY7o+UQu5TvGml/pJr+r3W7SJ+/nWJ+r0fDpzsvwz2dnODK1bVnlaJiWL1mQAgHx9AfAR3yxHdXvn3ovoLv4LzZM/C+3XzWm1+y6vOfbETMR8ohu2n4Ox9lwttVfbOmpb1jn9W4fO7Pffl0TsAKJAAAAAAAAAAAAAAAAAAFV8dU6vEupnzUpb8sR9FqK06RadXf6W8+nrP5rQ9Dw28bvsz2e1y1oiY5TETCC+Gk+EcvuTyws9yxi81sUR4SjmvL2p7Irs7EoptyR2yWjw5MrorKWpY2ta3jMyxnuiZCI632Y9vcoP0LsmPsdm0GLw6mmx19Kw9rHFSMeKlI8KxEejJ89bzeXQAIAAAAAAAAAAAAAAAAAABXnSXTluOjyebDMelv/AFYbhek6n9nX/wAyv6XZ0F46jH7/AOKbPa4WWFmcsLPoawQ2Q3TWQ3Z1KGyGyayGzKpYPRtuPttx0mLz56V9bRDztpwvj7TiTa6e/V459LRP0Z5XjG0i/gHz7oAAAAAAAAAAAAAAAAAAAAHHdJePnt2jyeXPNfWs/s7Fy3SLTrbBS3k1FJ+Ux9XT0l434q5+2q0lhZnLCz6OudDZDdNZDdSpQ2Q2TXQ2ZVLBv+A8fa8XbZX3ZJt6UtP0aB1PRnj6/F+mnyY8lvyzH1Ybrxry+EzuukB4TcAAAAAAAAAAAAAAAAAAAAc/x3Tr8M6mfLbHb88fu6Bp+Lqdpw3uEe7F1vSYn6NdF4243+YjLtVRyjszljZ9PXMhshumshupUobobJbobMali7Xomx9biXNfyaS8+tqQ4p3/AEQY+e57jl8uCtfW0/8AVz9TeNWS2PdaYDxGwAAAAAAAAAAAAAAAAAAAA8G/U7TZNfT36bJ+mXvRavH2ulzY/NS1fWFsLxlKVR7CzOP6sfcws+qrlRWQ3TWQ3UqUF0Nk10NmNSxWV0O0+xuuTl4zir+qfqrVavRDi5bPrsvm1PV9KV/dydXfwath3d6A8dsAAAAAAAAAAAAAAAAAAAAAApviDbb7Vu2o01qzFOtNsU++k+H7fg1dlx8Q7Fpt80sY832M1O/FmiOc1n6x8FX71sW4bPeY1eCey592anfSfx9n3S+g6Xq8duMlv1MMsLGnuhumsgu6MlUN0Nk1zTaTUa3PXBo8GTPmt4Ux1m0ssrwl5148CbTk2fhzT4c9ZrnyzObLWf4Zt4R98REQ0PBnAX8hy49w3qK31FJ62LTxPOuOffafbPwjuj4+zv3ldX1Ez+jHs1wx49aAOFcAAAAAAAAAAAAAAAAAAAAAAfLRFomLRExPjEvoDS63hTY9ZM2y7fjraf4sUzj/AE8msv0e7JaecTq6x7oy/vDrRrN+2ekyqPLHMabgLh/DPO2lvmn/ABc1pj0iYhv9HodJoMXZaLTYcGPy4qRWPk9Arlszz915OJABRIAAAAAAAAAAAAAAAAAAAAAAAAAAAAAAAAAAAAAAAAAAAAAAAAAAAAAAAAAAAAAAAAAAAAAAAAAAAD//2Q=="/>
          <p:cNvSpPr>
            <a:spLocks noChangeAspect="1" noChangeArrowheads="1"/>
          </p:cNvSpPr>
          <p:nvPr/>
        </p:nvSpPr>
        <p:spPr bwMode="auto">
          <a:xfrm>
            <a:off x="63500" y="-1555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48" name="AutoShape 8" descr="data:image/jpeg;base64,/9j/4AAQSkZJRgABAQAAAQABAAD/2wBDAAkGBwgHBgkIBwgKCgkLDRYPDQwMDRsUFRAWIB0iIiAdHx8kKDQsJCYxJx8fLT0tMTU3Ojo6Iys/RD84QzQ5Ojf/2wBDAQoKCg0MDRoPDxo3JR8lNzc3Nzc3Nzc3Nzc3Nzc3Nzc3Nzc3Nzc3Nzc3Nzc3Nzc3Nzc3Nzc3Nzc3Nzc3Nzc3Nzf/wAARCADJAPsDASIAAhEBAxEB/8QAHAABAAIDAQEBAAAAAAAAAAAAAAMHAgUGBAEI/8QAOxABAAIBAgIHBQYBDQAAAAAAAAECAwQFBhEHEhMhMVKRQVFhocEicYGistFCFCMmMjViY3OCscLS4f/EABoBAQADAQEBAAAAAAAAAAAAAAABAgMEBQb/xAAoEQEBAAIBAgUCBwAAAAAAAAAAAQIDEQQxBRIhMnEigSNBQlFhkbH/2gAMAwEAAhEDEQA/ALxAAAAAAAAAAAAAAAAAAAAAAAAAAAAAAAAAAAAAAAAAAAAAAAAAAAAAAAAAAAAAAAAAAAAAAAAAABz3FfFOm4fxRSK9trMkc8eLnyiI81p9kf7rYYZZ5eXGeqLeHQTMREzM8ojxmWm13FWx6GZrm3HDa8eNcXPJP5eap943/c94vM67VXtjme7DT7NI/wBP785ax6Wvw+frv9KXZ+y1M3SNs9OcYsGsy/GKViPnZ5Z6TNFz7tu1PL43qrV8bzodM/JXz1aGLpK2y0/zui1lPjEUt/ybHScc7BqeUW1dsFp9mbHavz74+anhXLodV7cw89foDS6vTazH2mkz4s2PzY7xaPkmfn7S6nPpM0ZtLmyYcseF8dprPyd7wtx9e2Wmk32azFp5V1URy5T/AH48Pxj8fe5NvQ54TnG8rzOXusQI7/AcK4AAAAAAAAAAAAAAAAAAAApHi7LkzcTblbNMzaM9qRz9lY7o+UQu5TvGml/pJr+r3W7SJ+/nWJ+r0fDpzsvwz2dnODK1bVnlaJiWL1mQAgHx9AfAR3yxHdXvn3ovoLv4LzZM/C+3XzWm1+y6vOfbETMR8ohu2n4Ox9lwttVfbOmpb1jn9W4fO7Pffl0TsAKJAAAAAAAAAAAAAAAAAAFV8dU6vEupnzUpb8sR9FqK06RadXf6W8+nrP5rQ9Dw28bvsz2e1y1oiY5TETCC+Gk+EcvuTyws9yxi81sUR4SjmvL2p7Irs7EoptyR2yWjw5MrorKWpY2ta3jMyxnuiZCI632Y9vcoP0LsmPsdm0GLw6mmx19Kw9rHFSMeKlI8KxEejJ89bzeXQAIAAAAAAAAAAAAAAAAAABXnSXTluOjyebDMelv/AFYbhek6n9nX/wAyv6XZ0F46jH7/AOKbPa4WWFmcsLPoawQ2Q3TWQ3Z1KGyGyayGzKpYPRtuPttx0mLz56V9bRDztpwvj7TiTa6e/V459LRP0Z5XjG0i/gHz7oAAAAAAAAAAAAAAAAAAAAHHdJePnt2jyeXPNfWs/s7Fy3SLTrbBS3k1FJ+Ux9XT0l434q5+2q0lhZnLCz6OudDZDdNZDdSpQ2Q2TXQ2ZVLBv+A8fa8XbZX3ZJt6UtP0aB1PRnj6/F+mnyY8lvyzH1Ybrxry+EzuukB4TcAAAAAAAAAAAAAAAAAAAAc/x3Tr8M6mfLbHb88fu6Bp+Lqdpw3uEe7F1vSYn6NdF4243+YjLtVRyjszljZ9PXMhshumshupUobobJbobMali7Xomx9biXNfyaS8+tqQ4p3/AEQY+e57jl8uCtfW0/8AVz9TeNWS2PdaYDxGwAAAAAAAAAAAAAAAAAAAA8G/U7TZNfT36bJ+mXvRavH2ulzY/NS1fWFsLxlKVR7CzOP6sfcws+qrlRWQ3TWQ3UqUF0Nk10NmNSxWV0O0+xuuTl4zir+qfqrVavRDi5bPrsvm1PV9KV/dydXfwath3d6A8dsAAAAAAAAAAAAAAAAAAAAAApviDbb7Vu2o01qzFOtNsU++k+H7fg1dlx8Q7Fpt80sY832M1O/FmiOc1n6x8FX71sW4bPeY1eCey592anfSfx9n3S+g6Xq8duMlv1MMsLGnuhumsgu6MlUN0Nk1zTaTUa3PXBo8GTPmt4Ux1m0ssrwl5148CbTk2fhzT4c9ZrnyzObLWf4Zt4R98REQ0PBnAX8hy49w3qK31FJ62LTxPOuOffafbPwjuj4+zv3ldX1Ez+jHs1wx49aAOFcAAAAAAAAAAAAAAAAAAAAAAfLRFomLRExPjEvoDS63hTY9ZM2y7fjraf4sUzj/AE8msv0e7JaecTq6x7oy/vDrRrN+2ekyqPLHMabgLh/DPO2lvmn/ABc1pj0iYhv9HodJoMXZaLTYcGPy4qRWPk9Arlszz915OJABRIAAAAAAAAAAAAAAAAAAAAAAAAAAAAAAAAAAAAAAAAAAAAAAAAAAAAAAAAAAAAAAAAAAAAAAAAAAAD//2Q=="/>
          <p:cNvSpPr>
            <a:spLocks noChangeAspect="1" noChangeArrowheads="1"/>
          </p:cNvSpPr>
          <p:nvPr/>
        </p:nvSpPr>
        <p:spPr bwMode="auto">
          <a:xfrm>
            <a:off x="63500" y="-1555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50" name="AutoShape 10" descr="data:image/jpeg;base64,/9j/4AAQSkZJRgABAQAAAQABAAD/2wCEAAkGBhAPDQ0PDxAPDw8PDwwPDQ8NDw8PDRQPFBAVFBQQFBIXHCYeFxkjGRQUHy8gIycpLCwsFR4xNTAqNSYrLCkBCQoKDgwNFw8PGiwcFBwpKSwpLC0tKSksKSkpLCkpLDUpKSkpKSksLSkpKSkpKSwpLSk1KSwpLCkpKS4sLCksLP/AABEIAOEA4QMBIgACEQEDEQH/xAAbAAEAAgMBAQAAAAAAAAAAAAAAAQIDBAUGB//EADYQAQACAQEEBggEBwEAAAAAAAABAhEDBAUSMSFBUXGRsSIyQmFygaHBkqKy0QYTI0NSguFz/8QAGAEBAQEBAQAAAAAAAAAAAAAAAAECBAP/xAAiEQEAAgIBBAIDAAAAAAAAAAAAAQIDETESE0FRQmEEITL/2gAMAwEAAhEDEQA/APuIAAAAAAAAAAAAAAAAAAAAAAAAAAAAAAAAAAAIAAAAAASgBIgBIgBIgASgBIgBIgBIAAAAAAAAAIAAAAAAAAAAAAAAAAAAABIAAAAAIAAAAMCQRgwkBGDCQEYSAAAAAAAAAAAAAAAAAAAIBpbx2rEcFfWnnMc4j/rNrRWNyK7ZvThma0iLWjnM+rH7ufbbtWZzxz8oiI8kcJwuK2W0ysQvG363+f5a/stG8tbtie+sfZj4ThO5b2umxXe+p1xSflMfdkrvmevT/Db94afCcDUZbGnRjfFOuLx8onyllrvPSn2sd8Wj7OTNPciae5rvSmnbrtenPK9fxQyxeJ5TE90vPzpx2K/yob7/ANGnox56trRytaO60skbTqR/ct88T5r3oNO6OLG8dXPrRPfWPsvG99TrrWe7MNd2pp1xza747aT8rZ+zJG96dcXj5RPlLXXX2jeGrXeWlPtY74tH2Za7XpzyvX8UNbgZRFbRPKYnu6UqAAAAAAAAK2tiJmeUdMuJa82m1p52nPy6o8HU3hfGlb34r4zhyp5ObPPECMJhCzlaMJwiEqphOAAMABhGFgFcGFjAKcJwroEU4ThXMGxj4FbacMzW2/W4NOZa2NDbdq4ZxSZieuazNZjwdX+Hd9zqf0tWc3iM0tPO0Rziff5vL3vM5metfZ9edO9b150mtvDqbpeayj6GIrbMRMcpiJhLtQAAAAABpb0n0K/HHlLmzLo72j0KfHH6ZcyXHm/o8rRKYljytEvFpaE5UykF8mVMpiwL5FcgqwrlOQWFcpyCRGQEiMmQS4++NblXvl1NW+Il5/bbZ1J93R4KktVPamUYVl9A2Gf6Ol/56f6YZ2DYq40dKOzT04/LDO744ABQAAABqbz086Vsezi3hz+jjcT0cw8/t2yzpXmPZnprPu7HNmr8kUynLDF14lzNMkJypErRIJyTKDALZOJWJQKvFk8bHEmQZYsRdjyjIMsWTxMXGj+YDNEpYeMm4K7Tbo+rz9+c+Lt7Zb0Z7pcOVhJQvp6fFaKxztMVj5zhDd3Lo8W06MdluL8MTb7NRG50j21YxER2dCQd4AAAAAAMW0aFdSs1tynxie2GUORwtXcmpGeGa2/LLBbYtWvPTt/ri3k9IPCcFfA8tx4np6J7J6JXiz0lqRMYmImOyYzDXvuzRn+3WPhzXyYnBPiRxMpy6epuWk+ra1e/0o+vT9WtfdGrHKaW+c1nw/685xWga5ha2x6sc6W+WLeTDN8dE9E9luifqxMTHKrEo4k5ZEIwsgU4UTYmFZkFotJCvHKMT1gx7bPoz3S5Dp7bPoYc5YSVXa/hXRzrXt1Upj52n9olxper/hjZuHQ45jp1LTP+sdEfefm9sUbsjsAOwAAAAAAAAAAAAAAEWpExiYiY7JjMJAat92aM/wBusfD6PkxW3Np9U3r3Wz+rLfGJpWfA5OpuW3s3ifdev3j9mvfd+tX2It8Fonzw7wxOCs/Q81ato9al699LY8eSkakdUxL1DFq7NS/rUrb4qxLzn8f1I85NlJ7/AAd6259GfZx8NrR9M4YdTcVfZvevfw2jyz9XnOC5twNopmOtpzV6C+5dWOul47a5rPhPR9Wlqbj15tiKYz7VrV4fpOWei3pYc/YtknW1aace1PTPZWOc+D3OnSKxFY6IiIiI90dEOfufc8aETMzxaloxaY9WI/xh0nXip0x++UAHqAAAAAAAAAAAAAAAAAAAAAAAAAAAAAAAAAAAAAAAAAAAAAAAAAAAAAAAAAAAAAAAAAAAAAAAAAAAAAAAAAAAAAAAAAAAAAAAAAAAAAAAAAAAAAAAAAAAAAAAAAAAAAAAAAAAAAAAAAAAAAAAAAAAAAAAAAAP/9k="/>
          <p:cNvSpPr>
            <a:spLocks noChangeAspect="1" noChangeArrowheads="1"/>
          </p:cNvSpPr>
          <p:nvPr/>
        </p:nvSpPr>
        <p:spPr bwMode="auto">
          <a:xfrm>
            <a:off x="63500" y="-15557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Zástupný symbol pro obsah 1"/>
          <p:cNvSpPr txBox="1">
            <a:spLocks/>
          </p:cNvSpPr>
          <p:nvPr/>
        </p:nvSpPr>
        <p:spPr>
          <a:xfrm>
            <a:off x="539552" y="1355776"/>
            <a:ext cx="188255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Koule</a:t>
            </a:r>
          </a:p>
        </p:txBody>
      </p:sp>
      <p:sp>
        <p:nvSpPr>
          <p:cNvPr id="26" name="Zástupný symbol pro obsah 1"/>
          <p:cNvSpPr txBox="1">
            <a:spLocks/>
          </p:cNvSpPr>
          <p:nvPr/>
        </p:nvSpPr>
        <p:spPr>
          <a:xfrm>
            <a:off x="539552" y="2168620"/>
            <a:ext cx="188255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Válec</a:t>
            </a:r>
          </a:p>
        </p:txBody>
      </p:sp>
      <p:sp>
        <p:nvSpPr>
          <p:cNvPr id="27" name="Zástupný symbol pro obsah 1"/>
          <p:cNvSpPr txBox="1">
            <a:spLocks/>
          </p:cNvSpPr>
          <p:nvPr/>
        </p:nvSpPr>
        <p:spPr>
          <a:xfrm>
            <a:off x="547056" y="3019464"/>
            <a:ext cx="188255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Jehlan</a:t>
            </a:r>
          </a:p>
        </p:txBody>
      </p:sp>
      <p:sp>
        <p:nvSpPr>
          <p:cNvPr id="28" name="Zástupný symbol pro obsah 1"/>
          <p:cNvSpPr txBox="1">
            <a:spLocks/>
          </p:cNvSpPr>
          <p:nvPr/>
        </p:nvSpPr>
        <p:spPr>
          <a:xfrm>
            <a:off x="539552" y="3830552"/>
            <a:ext cx="208823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Krychle</a:t>
            </a:r>
          </a:p>
        </p:txBody>
      </p:sp>
      <p:sp>
        <p:nvSpPr>
          <p:cNvPr id="29" name="Zástupný symbol pro obsah 1"/>
          <p:cNvSpPr txBox="1">
            <a:spLocks/>
          </p:cNvSpPr>
          <p:nvPr/>
        </p:nvSpPr>
        <p:spPr>
          <a:xfrm>
            <a:off x="539552" y="4649144"/>
            <a:ext cx="208823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Kužel</a:t>
            </a:r>
          </a:p>
        </p:txBody>
      </p:sp>
      <p:sp>
        <p:nvSpPr>
          <p:cNvPr id="30" name="Zástupný symbol pro obsah 1"/>
          <p:cNvSpPr txBox="1">
            <a:spLocks/>
          </p:cNvSpPr>
          <p:nvPr/>
        </p:nvSpPr>
        <p:spPr>
          <a:xfrm>
            <a:off x="539552" y="5513240"/>
            <a:ext cx="208823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Kvádr</a:t>
            </a:r>
          </a:p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5916" y="2780928"/>
            <a:ext cx="2844316" cy="189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44208" y="3140968"/>
            <a:ext cx="2088232" cy="15694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1628800"/>
            <a:ext cx="1512168" cy="148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DFE"/>
              </a:clrFrom>
              <a:clrTo>
                <a:srgbClr val="FFFD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1484784"/>
            <a:ext cx="2263735" cy="1515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4725144"/>
            <a:ext cx="1512168" cy="1517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03848" y="4653136"/>
            <a:ext cx="1793715" cy="1121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Správné řešení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t2.gstatic.com/images?q=tbn:ANd9GcSo62k_1ajNb6ZUlOsdbVgq6p8wvlGCP_wBb5L8GWuxL1ILrZQV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4788024" y="3284984"/>
            <a:ext cx="1847427" cy="123293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11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6444208" y="4942464"/>
            <a:ext cx="1368151" cy="13655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1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2627784" y="4293096"/>
            <a:ext cx="2430162" cy="1512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6516216" y="3068960"/>
            <a:ext cx="2111295" cy="170435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14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6219332" y="1484785"/>
            <a:ext cx="1397108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5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2771800" y="1844824"/>
            <a:ext cx="2279904" cy="1524000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Zástupný symbol pro obsah 1"/>
          <p:cNvSpPr txBox="1">
            <a:spLocks/>
          </p:cNvSpPr>
          <p:nvPr/>
        </p:nvSpPr>
        <p:spPr>
          <a:xfrm>
            <a:off x="539552" y="1355776"/>
            <a:ext cx="188255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Koule</a:t>
            </a:r>
          </a:p>
        </p:txBody>
      </p:sp>
      <p:sp>
        <p:nvSpPr>
          <p:cNvPr id="70" name="Zástupný symbol pro obsah 1"/>
          <p:cNvSpPr txBox="1">
            <a:spLocks/>
          </p:cNvSpPr>
          <p:nvPr/>
        </p:nvSpPr>
        <p:spPr>
          <a:xfrm>
            <a:off x="539552" y="2168620"/>
            <a:ext cx="188255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Válec</a:t>
            </a:r>
          </a:p>
        </p:txBody>
      </p:sp>
      <p:sp>
        <p:nvSpPr>
          <p:cNvPr id="71" name="Zástupný symbol pro obsah 1"/>
          <p:cNvSpPr txBox="1">
            <a:spLocks/>
          </p:cNvSpPr>
          <p:nvPr/>
        </p:nvSpPr>
        <p:spPr>
          <a:xfrm>
            <a:off x="547056" y="3019464"/>
            <a:ext cx="188255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Jehlan</a:t>
            </a:r>
          </a:p>
        </p:txBody>
      </p:sp>
      <p:sp>
        <p:nvSpPr>
          <p:cNvPr id="72" name="Zástupný symbol pro obsah 1"/>
          <p:cNvSpPr txBox="1">
            <a:spLocks/>
          </p:cNvSpPr>
          <p:nvPr/>
        </p:nvSpPr>
        <p:spPr>
          <a:xfrm>
            <a:off x="539552" y="3830552"/>
            <a:ext cx="208823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Krychle</a:t>
            </a:r>
          </a:p>
        </p:txBody>
      </p:sp>
      <p:sp>
        <p:nvSpPr>
          <p:cNvPr id="73" name="Zástupný symbol pro obsah 1"/>
          <p:cNvSpPr txBox="1">
            <a:spLocks/>
          </p:cNvSpPr>
          <p:nvPr/>
        </p:nvSpPr>
        <p:spPr>
          <a:xfrm>
            <a:off x="539552" y="4649144"/>
            <a:ext cx="208823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Kužel</a:t>
            </a:r>
          </a:p>
        </p:txBody>
      </p:sp>
      <p:sp>
        <p:nvSpPr>
          <p:cNvPr id="74" name="Zástupný symbol pro obsah 1"/>
          <p:cNvSpPr txBox="1">
            <a:spLocks/>
          </p:cNvSpPr>
          <p:nvPr/>
        </p:nvSpPr>
        <p:spPr>
          <a:xfrm>
            <a:off x="539552" y="5513240"/>
            <a:ext cx="208823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Kvádr</a:t>
            </a:r>
          </a:p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011E-7 L 0.42465 -0.1209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" y="-6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94172E-6 L 0.42135 -0.1322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" y="-6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033E-7 L 0.42934 -0.1255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" y="-6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-2.11841E-6 L 0.11805 -0.1679 " pathEditMode="relative" ptsTypes="AA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26457E-6 L 0.45677 -0.0360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" y="-1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05365E-6 L 0.02761 0.0423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" y="2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6.47549E-7 L 0.10243 0.052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" y="26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8.97317E-7 L 0.10625 0.2881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" y="144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4444E-6 -2.11841E-6 L -0.03159 0.1154 " pathEditMode="relative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625 0.28816 L -0.2559 -0.2888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" y="-2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59 0.1154 L -0.07482 -0.2148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" y="-1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805 -0.1679 L -0.38264 0.44588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" y="3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243 0.0525 L 0.02361 -0.5349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" y="-2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25 0.04579 L -0.04167 -0.0592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" y="-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5677 -0.03608 L 0.39375 0.3623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" y="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72" grpId="0"/>
      <p:bldP spid="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Spočítej kolik je na obrázku jednotlivých geometrických tvarů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Zástupný symbol pro obsah 1"/>
          <p:cNvSpPr txBox="1">
            <a:spLocks/>
          </p:cNvSpPr>
          <p:nvPr/>
        </p:nvSpPr>
        <p:spPr>
          <a:xfrm>
            <a:off x="539552" y="1355776"/>
            <a:ext cx="188255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Koule</a:t>
            </a:r>
          </a:p>
        </p:txBody>
      </p:sp>
      <p:sp>
        <p:nvSpPr>
          <p:cNvPr id="17" name="Zástupný symbol pro obsah 1"/>
          <p:cNvSpPr txBox="1">
            <a:spLocks/>
          </p:cNvSpPr>
          <p:nvPr/>
        </p:nvSpPr>
        <p:spPr>
          <a:xfrm>
            <a:off x="539552" y="2168620"/>
            <a:ext cx="188255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Válec</a:t>
            </a:r>
          </a:p>
        </p:txBody>
      </p:sp>
      <p:sp>
        <p:nvSpPr>
          <p:cNvPr id="18" name="Zástupný symbol pro obsah 1"/>
          <p:cNvSpPr txBox="1">
            <a:spLocks/>
          </p:cNvSpPr>
          <p:nvPr/>
        </p:nvSpPr>
        <p:spPr>
          <a:xfrm>
            <a:off x="547056" y="3019464"/>
            <a:ext cx="188255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Jehlan</a:t>
            </a:r>
          </a:p>
        </p:txBody>
      </p:sp>
      <p:sp>
        <p:nvSpPr>
          <p:cNvPr id="19" name="Zástupný symbol pro obsah 1"/>
          <p:cNvSpPr txBox="1">
            <a:spLocks/>
          </p:cNvSpPr>
          <p:nvPr/>
        </p:nvSpPr>
        <p:spPr>
          <a:xfrm>
            <a:off x="539552" y="3830552"/>
            <a:ext cx="208823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Krychle</a:t>
            </a:r>
          </a:p>
        </p:txBody>
      </p:sp>
      <p:sp>
        <p:nvSpPr>
          <p:cNvPr id="20" name="Zástupný symbol pro obsah 1"/>
          <p:cNvSpPr txBox="1">
            <a:spLocks/>
          </p:cNvSpPr>
          <p:nvPr/>
        </p:nvSpPr>
        <p:spPr>
          <a:xfrm>
            <a:off x="539552" y="4649144"/>
            <a:ext cx="208823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Kužel</a:t>
            </a:r>
          </a:p>
        </p:txBody>
      </p:sp>
      <p:sp>
        <p:nvSpPr>
          <p:cNvPr id="21" name="Zástupný symbol pro obsah 1"/>
          <p:cNvSpPr txBox="1">
            <a:spLocks/>
          </p:cNvSpPr>
          <p:nvPr/>
        </p:nvSpPr>
        <p:spPr>
          <a:xfrm>
            <a:off x="539552" y="5513240"/>
            <a:ext cx="208823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Kvádr</a:t>
            </a:r>
          </a:p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40152" y="2636912"/>
            <a:ext cx="1619672" cy="1079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52120" y="3933056"/>
            <a:ext cx="1724591" cy="1296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2320" y="3068960"/>
            <a:ext cx="633702" cy="6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DFE"/>
              </a:clrFrom>
              <a:clrTo>
                <a:srgbClr val="FFFD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88024" y="2924944"/>
            <a:ext cx="1403195" cy="939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1920" y="3645024"/>
            <a:ext cx="1296931" cy="1301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7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7984" y="4797152"/>
            <a:ext cx="1793715" cy="1121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3356992"/>
            <a:ext cx="633702" cy="6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2636912"/>
            <a:ext cx="633702" cy="6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24128" y="5085184"/>
            <a:ext cx="1584176" cy="11906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932040" y="1484784"/>
            <a:ext cx="1009948" cy="101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DFE"/>
              </a:clrFrom>
              <a:clrTo>
                <a:srgbClr val="FFFD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95936" y="2420888"/>
            <a:ext cx="1403195" cy="939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" name="Picture 7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60232" y="1700808"/>
            <a:ext cx="1793715" cy="1121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80112" y="2132856"/>
            <a:ext cx="1619672" cy="1079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00192" y="3140968"/>
            <a:ext cx="1619672" cy="1079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Správné řešení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ástupný symbol pro obsah 1"/>
          <p:cNvSpPr txBox="1">
            <a:spLocks/>
          </p:cNvSpPr>
          <p:nvPr/>
        </p:nvSpPr>
        <p:spPr>
          <a:xfrm>
            <a:off x="539552" y="1355776"/>
            <a:ext cx="188255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Koule</a:t>
            </a:r>
          </a:p>
        </p:txBody>
      </p:sp>
      <p:sp>
        <p:nvSpPr>
          <p:cNvPr id="8" name="Zástupný symbol pro obsah 1"/>
          <p:cNvSpPr txBox="1">
            <a:spLocks/>
          </p:cNvSpPr>
          <p:nvPr/>
        </p:nvSpPr>
        <p:spPr>
          <a:xfrm>
            <a:off x="539552" y="2168620"/>
            <a:ext cx="188255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Válec</a:t>
            </a: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47056" y="3019464"/>
            <a:ext cx="188255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Jehlan</a:t>
            </a:r>
          </a:p>
        </p:txBody>
      </p:sp>
      <p:sp>
        <p:nvSpPr>
          <p:cNvPr id="10" name="Zástupný symbol pro obsah 1"/>
          <p:cNvSpPr txBox="1">
            <a:spLocks/>
          </p:cNvSpPr>
          <p:nvPr/>
        </p:nvSpPr>
        <p:spPr>
          <a:xfrm>
            <a:off x="539552" y="3830552"/>
            <a:ext cx="208823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Krychle</a:t>
            </a:r>
          </a:p>
        </p:txBody>
      </p:sp>
      <p:sp>
        <p:nvSpPr>
          <p:cNvPr id="11" name="Zástupný symbol pro obsah 1"/>
          <p:cNvSpPr txBox="1">
            <a:spLocks/>
          </p:cNvSpPr>
          <p:nvPr/>
        </p:nvSpPr>
        <p:spPr>
          <a:xfrm>
            <a:off x="539552" y="4649144"/>
            <a:ext cx="208823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Kužel</a:t>
            </a:r>
          </a:p>
        </p:txBody>
      </p:sp>
      <p:sp>
        <p:nvSpPr>
          <p:cNvPr id="12" name="Zástupný symbol pro obsah 1"/>
          <p:cNvSpPr txBox="1">
            <a:spLocks/>
          </p:cNvSpPr>
          <p:nvPr/>
        </p:nvSpPr>
        <p:spPr>
          <a:xfrm>
            <a:off x="539552" y="5513240"/>
            <a:ext cx="208823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Kvádr</a:t>
            </a:r>
          </a:p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14" name="Zástupný symbol pro obsah 1"/>
          <p:cNvSpPr txBox="1">
            <a:spLocks/>
          </p:cNvSpPr>
          <p:nvPr/>
        </p:nvSpPr>
        <p:spPr>
          <a:xfrm>
            <a:off x="2483768" y="1340768"/>
            <a:ext cx="136815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3x</a:t>
            </a:r>
          </a:p>
        </p:txBody>
      </p:sp>
      <p:sp>
        <p:nvSpPr>
          <p:cNvPr id="15" name="Zástupný symbol pro obsah 1"/>
          <p:cNvSpPr txBox="1">
            <a:spLocks/>
          </p:cNvSpPr>
          <p:nvPr/>
        </p:nvSpPr>
        <p:spPr>
          <a:xfrm>
            <a:off x="2483768" y="2178396"/>
            <a:ext cx="136815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2x</a:t>
            </a:r>
          </a:p>
        </p:txBody>
      </p:sp>
      <p:sp>
        <p:nvSpPr>
          <p:cNvPr id="16" name="Zástupný symbol pro obsah 1"/>
          <p:cNvSpPr txBox="1">
            <a:spLocks/>
          </p:cNvSpPr>
          <p:nvPr/>
        </p:nvSpPr>
        <p:spPr>
          <a:xfrm>
            <a:off x="2483768" y="3040824"/>
            <a:ext cx="136815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2x</a:t>
            </a:r>
          </a:p>
        </p:txBody>
      </p:sp>
      <p:sp>
        <p:nvSpPr>
          <p:cNvPr id="17" name="Zástupný symbol pro obsah 1"/>
          <p:cNvSpPr txBox="1">
            <a:spLocks/>
          </p:cNvSpPr>
          <p:nvPr/>
        </p:nvSpPr>
        <p:spPr>
          <a:xfrm>
            <a:off x="2483768" y="3831244"/>
            <a:ext cx="136815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>
                <a:latin typeface="Arial Rounded MT Bold" pitchFamily="34" charset="0"/>
              </a:rPr>
              <a:t>2</a:t>
            </a: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18" name="Zástupný symbol pro obsah 1"/>
          <p:cNvSpPr txBox="1">
            <a:spLocks/>
          </p:cNvSpPr>
          <p:nvPr/>
        </p:nvSpPr>
        <p:spPr>
          <a:xfrm>
            <a:off x="2483768" y="4684608"/>
            <a:ext cx="136815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3</a:t>
            </a: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19" name="Zástupný symbol pro obsah 1"/>
          <p:cNvSpPr txBox="1">
            <a:spLocks/>
          </p:cNvSpPr>
          <p:nvPr/>
        </p:nvSpPr>
        <p:spPr>
          <a:xfrm>
            <a:off x="2468032" y="5517232"/>
            <a:ext cx="1368152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lang="cs-CZ" sz="3100" dirty="0" smtClean="0">
                <a:latin typeface="Arial Rounded MT Bold" pitchFamily="34" charset="0"/>
              </a:rPr>
              <a:t>3</a:t>
            </a: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Rounded MT Bold" pitchFamily="34" charset="0"/>
                <a:ea typeface="+mn-ea"/>
                <a:cs typeface="+mn-cs"/>
              </a:rPr>
              <a:t>x</a:t>
            </a:r>
          </a:p>
        </p:txBody>
      </p:sp>
      <p:sp>
        <p:nvSpPr>
          <p:cNvPr id="20" name="Elipsa 19"/>
          <p:cNvSpPr/>
          <p:nvPr/>
        </p:nvSpPr>
        <p:spPr>
          <a:xfrm rot="19763784">
            <a:off x="6603548" y="1941899"/>
            <a:ext cx="709873" cy="2234629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 rot="5400000">
            <a:off x="4355976" y="4293096"/>
            <a:ext cx="1872208" cy="1728192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 rot="5400000">
            <a:off x="5832140" y="3392996"/>
            <a:ext cx="1656184" cy="1728192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 rot="1277092">
            <a:off x="3855921" y="2416887"/>
            <a:ext cx="2656294" cy="1512168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3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DFE"/>
              </a:clrFrom>
              <a:clrTo>
                <a:srgbClr val="FFFD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88024" y="2924944"/>
            <a:ext cx="1403195" cy="939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3429000"/>
            <a:ext cx="1296931" cy="1301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" name="Picture 7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4653136"/>
            <a:ext cx="1793715" cy="1121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84368" y="3284984"/>
            <a:ext cx="633702" cy="6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484784"/>
            <a:ext cx="1009948" cy="101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DFE"/>
              </a:clrFrom>
              <a:clrTo>
                <a:srgbClr val="FFFD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95936" y="2420888"/>
            <a:ext cx="1403195" cy="939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7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60232" y="1556792"/>
            <a:ext cx="1793715" cy="1121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00192" y="3140968"/>
            <a:ext cx="1619672" cy="1079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328" y="2780928"/>
            <a:ext cx="633702" cy="6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3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72400" y="2564904"/>
            <a:ext cx="633702" cy="6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52120" y="1988840"/>
            <a:ext cx="1619672" cy="1079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DFE"/>
              </a:clrFrom>
              <a:clrTo>
                <a:srgbClr val="FFFD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400000">
            <a:off x="7139793" y="4461607"/>
            <a:ext cx="1761273" cy="1136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" name="Elipsa 29"/>
          <p:cNvSpPr/>
          <p:nvPr/>
        </p:nvSpPr>
        <p:spPr>
          <a:xfrm rot="5400000">
            <a:off x="6736241" y="4145079"/>
            <a:ext cx="2656294" cy="1512168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 rot="5400000">
            <a:off x="5976156" y="4761148"/>
            <a:ext cx="1440160" cy="1368152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24128" y="4758667"/>
            <a:ext cx="1584176" cy="11906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Elipsa 23"/>
          <p:cNvSpPr/>
          <p:nvPr/>
        </p:nvSpPr>
        <p:spPr>
          <a:xfrm rot="20185799">
            <a:off x="3699578" y="4017399"/>
            <a:ext cx="2016725" cy="739276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52120" y="3606539"/>
            <a:ext cx="1724591" cy="1296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12160" y="2564904"/>
            <a:ext cx="1619672" cy="1079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Elipsa 22"/>
          <p:cNvSpPr/>
          <p:nvPr/>
        </p:nvSpPr>
        <p:spPr>
          <a:xfrm rot="1231382">
            <a:off x="4223357" y="1717055"/>
            <a:ext cx="2368262" cy="864096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 rot="5400000">
            <a:off x="6160482" y="1872500"/>
            <a:ext cx="2368262" cy="864096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 rot="5400000">
            <a:off x="7272300" y="2384884"/>
            <a:ext cx="1584176" cy="1512168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0" grpId="1" animBg="1"/>
      <p:bldP spid="26" grpId="0" animBg="1"/>
      <p:bldP spid="26" grpId="1" animBg="1"/>
      <p:bldP spid="27" grpId="1" animBg="1"/>
      <p:bldP spid="31" grpId="0" animBg="1"/>
      <p:bldP spid="31" grpId="1" animBg="1"/>
      <p:bldP spid="30" grpId="0" animBg="1"/>
      <p:bldP spid="30" grpId="1" animBg="1"/>
      <p:bldP spid="28" grpId="1" animBg="1"/>
      <p:bldP spid="24" grpId="0" animBg="1"/>
      <p:bldP spid="24" grpId="1" animBg="1"/>
      <p:bldP spid="23" grpId="0" animBg="1"/>
      <p:bldP spid="23" grpId="1" animBg="1"/>
      <p:bldP spid="25" grpId="0" animBg="1"/>
      <p:bldP spid="25" grpId="1" animBg="1"/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844824"/>
            <a:ext cx="8676456" cy="4176464"/>
          </a:xfrm>
        </p:spPr>
        <p:txBody>
          <a:bodyPr>
            <a:normAutofit lnSpcReduction="10000"/>
          </a:bodyPr>
          <a:lstStyle/>
          <a:p>
            <a:r>
              <a:rPr lang="cs-CZ" sz="3600" dirty="0" smtClean="0">
                <a:latin typeface="Arial Rounded MT Bold" pitchFamily="34" charset="0"/>
              </a:rPr>
              <a:t>Koule je hranatá.</a:t>
            </a:r>
          </a:p>
          <a:p>
            <a:endParaRPr lang="cs-CZ" sz="3600" dirty="0" smtClean="0">
              <a:latin typeface="Arial Rounded MT Bold" pitchFamily="34" charset="0"/>
            </a:endParaRPr>
          </a:p>
          <a:p>
            <a:r>
              <a:rPr lang="cs-CZ" sz="3600" dirty="0" smtClean="0">
                <a:latin typeface="Arial Rounded MT Bold" pitchFamily="34" charset="0"/>
              </a:rPr>
              <a:t>Krabička od zápalek má tvar krychle.</a:t>
            </a:r>
          </a:p>
          <a:p>
            <a:endParaRPr lang="cs-CZ" sz="3600" dirty="0" smtClean="0">
              <a:latin typeface="Arial Rounded MT Bold" pitchFamily="34" charset="0"/>
            </a:endParaRPr>
          </a:p>
          <a:p>
            <a:r>
              <a:rPr lang="cs-CZ" sz="3600" dirty="0" smtClean="0">
                <a:latin typeface="Arial Rounded MT Bold" pitchFamily="34" charset="0"/>
              </a:rPr>
              <a:t>Kužel nemá vrchol.</a:t>
            </a:r>
          </a:p>
          <a:p>
            <a:endParaRPr lang="cs-CZ" sz="3600" dirty="0" smtClean="0">
              <a:latin typeface="Arial Rounded MT Bold" pitchFamily="34" charset="0"/>
            </a:endParaRPr>
          </a:p>
          <a:p>
            <a:r>
              <a:rPr lang="cs-CZ" sz="3600" dirty="0" smtClean="0">
                <a:latin typeface="Arial Rounded MT Bold" pitchFamily="34" charset="0"/>
              </a:rPr>
              <a:t>Trubka má tvar válce.</a:t>
            </a:r>
          </a:p>
          <a:p>
            <a:endParaRPr lang="cs-CZ" sz="3600" dirty="0">
              <a:latin typeface="Arial Rounded MT Bold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Oprav text!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844824"/>
            <a:ext cx="8676456" cy="3888432"/>
          </a:xfrm>
        </p:spPr>
        <p:txBody>
          <a:bodyPr>
            <a:normAutofit lnSpcReduction="10000"/>
          </a:bodyPr>
          <a:lstStyle/>
          <a:p>
            <a:r>
              <a:rPr lang="cs-CZ" sz="3600" dirty="0" smtClean="0">
                <a:latin typeface="Arial Rounded MT Bold" pitchFamily="34" charset="0"/>
              </a:rPr>
              <a:t>Koule je </a:t>
            </a:r>
            <a:r>
              <a:rPr lang="cs-CZ" sz="3600" dirty="0" smtClean="0">
                <a:solidFill>
                  <a:srgbClr val="FF0000"/>
                </a:solidFill>
                <a:latin typeface="Arial Rounded MT Bold" pitchFamily="34" charset="0"/>
              </a:rPr>
              <a:t>kulatá.</a:t>
            </a:r>
          </a:p>
          <a:p>
            <a:endParaRPr lang="cs-CZ" sz="3600" dirty="0" smtClean="0">
              <a:solidFill>
                <a:srgbClr val="FF0000"/>
              </a:solidFill>
              <a:latin typeface="Arial Rounded MT Bold" pitchFamily="34" charset="0"/>
            </a:endParaRPr>
          </a:p>
          <a:p>
            <a:r>
              <a:rPr lang="cs-CZ" sz="3600" dirty="0" smtClean="0">
                <a:latin typeface="Arial Rounded MT Bold" pitchFamily="34" charset="0"/>
              </a:rPr>
              <a:t>Krabička od zápalek má tvar </a:t>
            </a:r>
            <a:r>
              <a:rPr lang="cs-CZ" sz="3600" dirty="0" smtClean="0">
                <a:solidFill>
                  <a:srgbClr val="FF0000"/>
                </a:solidFill>
                <a:latin typeface="Arial Rounded MT Bold" pitchFamily="34" charset="0"/>
              </a:rPr>
              <a:t>kvádru.</a:t>
            </a:r>
          </a:p>
          <a:p>
            <a:endParaRPr lang="cs-CZ" sz="3600" dirty="0" smtClean="0">
              <a:solidFill>
                <a:srgbClr val="FF0000"/>
              </a:solidFill>
              <a:latin typeface="Arial Rounded MT Bold" pitchFamily="34" charset="0"/>
            </a:endParaRPr>
          </a:p>
          <a:p>
            <a:r>
              <a:rPr lang="cs-CZ" sz="3600" dirty="0" smtClean="0">
                <a:latin typeface="Arial Rounded MT Bold" pitchFamily="34" charset="0"/>
              </a:rPr>
              <a:t>Kužel </a:t>
            </a:r>
            <a:r>
              <a:rPr lang="cs-CZ" sz="3600" dirty="0" smtClean="0">
                <a:solidFill>
                  <a:srgbClr val="FF0000"/>
                </a:solidFill>
                <a:latin typeface="Arial Rounded MT Bold" pitchFamily="34" charset="0"/>
              </a:rPr>
              <a:t>má</a:t>
            </a:r>
            <a:r>
              <a:rPr lang="cs-CZ" sz="3600" dirty="0" smtClean="0">
                <a:latin typeface="Arial Rounded MT Bold" pitchFamily="34" charset="0"/>
              </a:rPr>
              <a:t> vrchol.</a:t>
            </a:r>
          </a:p>
          <a:p>
            <a:endParaRPr lang="cs-CZ" sz="3600" dirty="0" smtClean="0">
              <a:latin typeface="Arial Rounded MT Bold" pitchFamily="34" charset="0"/>
            </a:endParaRPr>
          </a:p>
          <a:p>
            <a:r>
              <a:rPr lang="cs-CZ" sz="3600" dirty="0" smtClean="0">
                <a:latin typeface="Arial Rounded MT Bold" pitchFamily="34" charset="0"/>
              </a:rPr>
              <a:t>Trubka má tvar válce.</a:t>
            </a:r>
          </a:p>
          <a:p>
            <a:endParaRPr lang="cs-CZ" sz="3600" dirty="0">
              <a:latin typeface="Arial Rounded MT Bold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Oprav text!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83671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Nakresli, či vymodeluj nějaký geometrický tvar.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492896"/>
            <a:ext cx="4510114" cy="274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Zdroje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611560" y="1772816"/>
            <a:ext cx="77768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cs-CZ" sz="1600" dirty="0" smtClean="0">
                <a:solidFill>
                  <a:srgbClr val="000000"/>
                </a:solidFill>
                <a:latin typeface="Verdana" pitchFamily="34" charset="0"/>
              </a:rPr>
              <a:t> www.office.</a:t>
            </a:r>
            <a:r>
              <a:rPr lang="cs-CZ" sz="1600" dirty="0" err="1" smtClean="0">
                <a:solidFill>
                  <a:srgbClr val="000000"/>
                </a:solidFill>
                <a:latin typeface="Verdana" pitchFamily="34" charset="0"/>
              </a:rPr>
              <a:t>microsoft.com</a:t>
            </a:r>
            <a:endParaRPr lang="cs-CZ" sz="1600" dirty="0" smtClean="0">
              <a:solidFill>
                <a:srgbClr val="000000"/>
              </a:solidFill>
              <a:latin typeface="Verdana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384</TotalTime>
  <Words>240</Words>
  <Application>Microsoft Office PowerPoint</Application>
  <PresentationFormat>Předvádění na obrazovce (4:3)</PresentationFormat>
  <Paragraphs>72</Paragraphs>
  <Slides>12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Shluk</vt:lpstr>
      <vt:lpstr>GEOMETRICKÁ TĚLESA</vt:lpstr>
      <vt:lpstr>Snímek 2</vt:lpstr>
      <vt:lpstr>Anotace</vt:lpstr>
      <vt:lpstr>Rozhlédni se kolem sebe a najdi nějaká geometrická tělesa</vt:lpstr>
      <vt:lpstr>Spoj názvy těles s obrázky</vt:lpstr>
      <vt:lpstr>Správné řešení</vt:lpstr>
      <vt:lpstr>Spočítej kolik je na obrázku jednotlivých geometrických tvarů</vt:lpstr>
      <vt:lpstr>Správné řešení</vt:lpstr>
      <vt:lpstr>Oprav text!</vt:lpstr>
      <vt:lpstr>Oprav text!</vt:lpstr>
      <vt:lpstr>Nakresli, či vymodeluj nějaký geometrický tvar.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GEOMETRICKÁ TĚLESA</dc:title>
  <dc:creator>GajdosD_2</dc:creator>
  <cp:lastModifiedBy>GajdosD_2</cp:lastModifiedBy>
  <cp:revision>93</cp:revision>
  <dcterms:created xsi:type="dcterms:W3CDTF">2013-02-06T08:32:37Z</dcterms:created>
  <dcterms:modified xsi:type="dcterms:W3CDTF">2013-03-24T15:08:30Z</dcterms:modified>
</cp:coreProperties>
</file>