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82" r:id="rId3"/>
    <p:sldId id="281" r:id="rId4"/>
    <p:sldId id="257" r:id="rId5"/>
    <p:sldId id="273" r:id="rId6"/>
    <p:sldId id="275" r:id="rId7"/>
    <p:sldId id="276" r:id="rId8"/>
    <p:sldId id="274" r:id="rId9"/>
    <p:sldId id="277" r:id="rId10"/>
    <p:sldId id="265" r:id="rId11"/>
    <p:sldId id="278" r:id="rId12"/>
    <p:sldId id="27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78429" autoAdjust="0"/>
  </p:normalViewPr>
  <p:slideViewPr>
    <p:cSldViewPr>
      <p:cViewPr varScale="1">
        <p:scale>
          <a:sx n="68" d="100"/>
          <a:sy n="68" d="100"/>
        </p:scale>
        <p:origin x="-15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dirty="0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smtClean="0"/>
            <a:t>VY_32_INOVACE_05_HORNINY </a:t>
          </a:r>
          <a:r>
            <a:rPr lang="cs-CZ" sz="1800" b="1" smtClean="0"/>
            <a:t>A NEROSTY</a:t>
          </a:r>
          <a:endParaRPr lang="cs-CZ" dirty="0" smtClean="0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260C3E6-699E-4094-AC42-0A048DF82C34}" type="presOf" srcId="{847886D4-C74A-4A5F-9716-7D8A367E31C7}" destId="{95231E5F-0057-41BE-BB04-F235D9B9EFCC}" srcOrd="1" destOrd="0" presId="urn:microsoft.com/office/officeart/2005/8/layout/target3"/>
    <dgm:cxn modelId="{9A9F21D1-2026-4EB8-9355-3204CD2131C1}" type="presOf" srcId="{847886D4-C74A-4A5F-9716-7D8A367E31C7}" destId="{24DBD1D7-32F2-45A8-86CA-D5A00AB7BE63}" srcOrd="0" destOrd="0" presId="urn:microsoft.com/office/officeart/2005/8/layout/target3"/>
    <dgm:cxn modelId="{EC061DDC-928C-440B-8FC4-EDC5E7778E92}" type="presOf" srcId="{A122F5F2-BC1A-4C96-A7EC-51C25C4C54D9}" destId="{93129C73-C812-4A26-8A3D-77A55B0E3906}" srcOrd="0" destOrd="0" presId="urn:microsoft.com/office/officeart/2005/8/layout/target3"/>
    <dgm:cxn modelId="{131F5A84-293F-4339-BE02-C1435670477A}" type="presOf" srcId="{BA926967-4E5D-4653-96F5-B489B8B22C54}" destId="{679C96CC-AFC2-4EB8-ADF6-5463B79A3EB0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348AB5D9-5D37-45D1-BC5A-FFB6D0FA7708}" type="presOf" srcId="{E8A81FBC-B71F-4A75-AF23-91A1F078347D}" destId="{E9D2BD1F-7F35-4655-9025-E305364517D0}" srcOrd="0" destOrd="0" presId="urn:microsoft.com/office/officeart/2005/8/layout/target3"/>
    <dgm:cxn modelId="{2CC7AFFD-4B1D-4C7A-8866-588A360387F5}" type="presOf" srcId="{E8A81FBC-B71F-4A75-AF23-91A1F078347D}" destId="{730CB7A8-5C6E-4346-A6F8-BD370B143E5D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268048F1-7266-4138-889E-7424EBCF2A6E}" type="presOf" srcId="{D06CD488-0978-43C5-B325-5145E95ACEF6}" destId="{80CBFD7C-38E1-4CD1-AC1F-DF89F415CD59}" srcOrd="1" destOrd="0" presId="urn:microsoft.com/office/officeart/2005/8/layout/target3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2C58F9AF-3C28-4111-9A29-32A50B90B9C4}" type="presOf" srcId="{D06CD488-0978-43C5-B325-5145E95ACEF6}" destId="{560C06D1-4C0B-4501-AB79-C9189099A21E}" srcOrd="0" destOrd="0" presId="urn:microsoft.com/office/officeart/2005/8/layout/target3"/>
    <dgm:cxn modelId="{E2DF7398-491F-421F-B76E-AF716667D139}" type="presOf" srcId="{A122F5F2-BC1A-4C96-A7EC-51C25C4C54D9}" destId="{921ADD95-C49D-4741-A3BE-04524252EB9A}" srcOrd="1" destOrd="0" presId="urn:microsoft.com/office/officeart/2005/8/layout/target3"/>
    <dgm:cxn modelId="{55D30004-56D2-4D6B-8890-22AB9BBFB34E}" type="presOf" srcId="{BA926967-4E5D-4653-96F5-B489B8B22C54}" destId="{740FD10B-1F0B-4826-9C9A-FB96FA6B1997}" srcOrd="1" destOrd="0" presId="urn:microsoft.com/office/officeart/2005/8/layout/target3"/>
    <dgm:cxn modelId="{5039473A-46EC-4E8F-9A14-43D5CE16E280}" type="presOf" srcId="{BB5036E5-B2CD-4B2D-879E-57715EB91603}" destId="{5170F11C-77C6-4849-AE9E-4C9F6DEE023C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4BEFE1F3-6BF7-4ADE-89C5-8597EE599A01}" type="presParOf" srcId="{5170F11C-77C6-4849-AE9E-4C9F6DEE023C}" destId="{944341AA-D28A-4AFE-9541-E31AF46C6725}" srcOrd="0" destOrd="0" presId="urn:microsoft.com/office/officeart/2005/8/layout/target3"/>
    <dgm:cxn modelId="{8FD9662F-ADFC-4E53-8A02-82B06EAEB587}" type="presParOf" srcId="{5170F11C-77C6-4849-AE9E-4C9F6DEE023C}" destId="{E4A03499-B01C-46D9-8EA8-9AEF382BA875}" srcOrd="1" destOrd="0" presId="urn:microsoft.com/office/officeart/2005/8/layout/target3"/>
    <dgm:cxn modelId="{51091885-602E-4DF9-A520-A43E1A47B463}" type="presParOf" srcId="{5170F11C-77C6-4849-AE9E-4C9F6DEE023C}" destId="{93129C73-C812-4A26-8A3D-77A55B0E3906}" srcOrd="2" destOrd="0" presId="urn:microsoft.com/office/officeart/2005/8/layout/target3"/>
    <dgm:cxn modelId="{68AF6F8B-BE64-4634-8A52-14A6F73F1160}" type="presParOf" srcId="{5170F11C-77C6-4849-AE9E-4C9F6DEE023C}" destId="{8762D6AE-F52C-4252-AF08-E739332A4774}" srcOrd="3" destOrd="0" presId="urn:microsoft.com/office/officeart/2005/8/layout/target3"/>
    <dgm:cxn modelId="{9CE4F8FC-EABC-4016-BEC8-7CCD3C28B31C}" type="presParOf" srcId="{5170F11C-77C6-4849-AE9E-4C9F6DEE023C}" destId="{C94095FD-4789-47C0-8332-ADD0B2D0DFC5}" srcOrd="4" destOrd="0" presId="urn:microsoft.com/office/officeart/2005/8/layout/target3"/>
    <dgm:cxn modelId="{CC0D0AE8-2179-406F-8CCA-ECBE1F31A661}" type="presParOf" srcId="{5170F11C-77C6-4849-AE9E-4C9F6DEE023C}" destId="{560C06D1-4C0B-4501-AB79-C9189099A21E}" srcOrd="5" destOrd="0" presId="urn:microsoft.com/office/officeart/2005/8/layout/target3"/>
    <dgm:cxn modelId="{2C488EF5-C677-439C-A9E9-1E05C0237767}" type="presParOf" srcId="{5170F11C-77C6-4849-AE9E-4C9F6DEE023C}" destId="{189E6E84-874C-46C6-ACCB-8657012F0BB3}" srcOrd="6" destOrd="0" presId="urn:microsoft.com/office/officeart/2005/8/layout/target3"/>
    <dgm:cxn modelId="{2DB939A1-B6DA-4E96-BB1E-B8F976BCFC48}" type="presParOf" srcId="{5170F11C-77C6-4849-AE9E-4C9F6DEE023C}" destId="{CA2B3F5B-EED8-459A-945B-FEAB5C004A2C}" srcOrd="7" destOrd="0" presId="urn:microsoft.com/office/officeart/2005/8/layout/target3"/>
    <dgm:cxn modelId="{FDB9CC75-9CA8-469E-B120-A6A703795FBE}" type="presParOf" srcId="{5170F11C-77C6-4849-AE9E-4C9F6DEE023C}" destId="{679C96CC-AFC2-4EB8-ADF6-5463B79A3EB0}" srcOrd="8" destOrd="0" presId="urn:microsoft.com/office/officeart/2005/8/layout/target3"/>
    <dgm:cxn modelId="{1F3E7587-522A-4AA4-B3D4-A74540F13ED5}" type="presParOf" srcId="{5170F11C-77C6-4849-AE9E-4C9F6DEE023C}" destId="{C4EECD44-0692-4573-8824-45FCEEF1E9F8}" srcOrd="9" destOrd="0" presId="urn:microsoft.com/office/officeart/2005/8/layout/target3"/>
    <dgm:cxn modelId="{6A86FABB-DC9B-4251-BDA5-2B98431A00D4}" type="presParOf" srcId="{5170F11C-77C6-4849-AE9E-4C9F6DEE023C}" destId="{A9293434-F376-4C01-86B8-589ECA459EAF}" srcOrd="10" destOrd="0" presId="urn:microsoft.com/office/officeart/2005/8/layout/target3"/>
    <dgm:cxn modelId="{CAE85043-7F56-43BD-A60B-F79F51073AEB}" type="presParOf" srcId="{5170F11C-77C6-4849-AE9E-4C9F6DEE023C}" destId="{24DBD1D7-32F2-45A8-86CA-D5A00AB7BE63}" srcOrd="11" destOrd="0" presId="urn:microsoft.com/office/officeart/2005/8/layout/target3"/>
    <dgm:cxn modelId="{F8F09E97-4D8C-48BE-9B6D-B9B76ADE7067}" type="presParOf" srcId="{5170F11C-77C6-4849-AE9E-4C9F6DEE023C}" destId="{7107268A-56FF-472A-AE7B-74D441C92F94}" srcOrd="12" destOrd="0" presId="urn:microsoft.com/office/officeart/2005/8/layout/target3"/>
    <dgm:cxn modelId="{B3EC2BDA-4DCF-485D-A14E-ABB9FC679CE1}" type="presParOf" srcId="{5170F11C-77C6-4849-AE9E-4C9F6DEE023C}" destId="{E4EA6453-9D12-4989-81C2-304BA12E131B}" srcOrd="13" destOrd="0" presId="urn:microsoft.com/office/officeart/2005/8/layout/target3"/>
    <dgm:cxn modelId="{C433C38B-EFB7-4555-B497-E06107C3246A}" type="presParOf" srcId="{5170F11C-77C6-4849-AE9E-4C9F6DEE023C}" destId="{E9D2BD1F-7F35-4655-9025-E305364517D0}" srcOrd="14" destOrd="0" presId="urn:microsoft.com/office/officeart/2005/8/layout/target3"/>
    <dgm:cxn modelId="{4138E32C-7505-4B98-9DAB-4373CA76185A}" type="presParOf" srcId="{5170F11C-77C6-4849-AE9E-4C9F6DEE023C}" destId="{921ADD95-C49D-4741-A3BE-04524252EB9A}" srcOrd="15" destOrd="0" presId="urn:microsoft.com/office/officeart/2005/8/layout/target3"/>
    <dgm:cxn modelId="{2BC2BAF5-3A3C-499D-A35F-9C67D3F4AEF5}" type="presParOf" srcId="{5170F11C-77C6-4849-AE9E-4C9F6DEE023C}" destId="{80CBFD7C-38E1-4CD1-AC1F-DF89F415CD59}" srcOrd="16" destOrd="0" presId="urn:microsoft.com/office/officeart/2005/8/layout/target3"/>
    <dgm:cxn modelId="{3DCBC537-926F-426F-A4B3-57D9695D3C5E}" type="presParOf" srcId="{5170F11C-77C6-4849-AE9E-4C9F6DEE023C}" destId="{740FD10B-1F0B-4826-9C9A-FB96FA6B1997}" srcOrd="17" destOrd="0" presId="urn:microsoft.com/office/officeart/2005/8/layout/target3"/>
    <dgm:cxn modelId="{B3DB29D5-A670-4A3D-9395-1596F4ECDA64}" type="presParOf" srcId="{5170F11C-77C6-4849-AE9E-4C9F6DEE023C}" destId="{95231E5F-0057-41BE-BB04-F235D9B9EFCC}" srcOrd="18" destOrd="0" presId="urn:microsoft.com/office/officeart/2005/8/layout/target3"/>
    <dgm:cxn modelId="{79FA8950-EF3B-4DBF-9C21-E91D46ED4E69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smtClean="0"/>
            <a:t>VY_32_INOVACE_05_HORNINY </a:t>
          </a:r>
          <a:r>
            <a:rPr lang="cs-CZ" sz="1800" b="1" kern="1200" smtClean="0"/>
            <a:t>A NEROSTY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.png"/><Relationship Id="rId7" Type="http://schemas.openxmlformats.org/officeDocument/2006/relationships/hyperlink" Target="//upload.wikimedia.org/wikipedia/commons/b/b6/Coal.jpg" TargetMode="External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hyperlink" Target="//upload.wikimedia.org/wikipedia/commons/0/08/BasaltUSGOV.jpg" TargetMode="External"/><Relationship Id="rId5" Type="http://schemas.openxmlformats.org/officeDocument/2006/relationships/hyperlink" Target="http://cs.wikipedia.org/wiki/Soubor:Rapakivigranite_ss.jpg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apakivigranite_ss.jpg" TargetMode="External"/><Relationship Id="rId13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4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12.jpeg"/><Relationship Id="rId5" Type="http://schemas.openxmlformats.org/officeDocument/2006/relationships/image" Target="../media/image8.jpeg"/><Relationship Id="rId10" Type="http://schemas.openxmlformats.org/officeDocument/2006/relationships/hyperlink" Target="//upload.wikimedia.org/wikipedia/commons/0/08/BasaltUSGOV.jpg" TargetMode="External"/><Relationship Id="rId4" Type="http://schemas.openxmlformats.org/officeDocument/2006/relationships/image" Target="../media/image15.jpe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4.png"/><Relationship Id="rId3" Type="http://schemas.openxmlformats.org/officeDocument/2006/relationships/image" Target="../media/image15.jpeg"/><Relationship Id="rId7" Type="http://schemas.openxmlformats.org/officeDocument/2006/relationships/hyperlink" Target="http://cs.wikipedia.org/wiki/Soubor:Rapakivigranite_ss.jpg" TargetMode="External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1.jpeg"/><Relationship Id="rId5" Type="http://schemas.openxmlformats.org/officeDocument/2006/relationships/image" Target="../media/image16.jpeg"/><Relationship Id="rId10" Type="http://schemas.openxmlformats.org/officeDocument/2006/relationships/image" Target="../media/image12.jpeg"/><Relationship Id="rId4" Type="http://schemas.openxmlformats.org/officeDocument/2006/relationships/image" Target="../media/image8.jpeg"/><Relationship Id="rId9" Type="http://schemas.openxmlformats.org/officeDocument/2006/relationships/hyperlink" Target="//upload.wikimedia.org/wikipedia/commons/0/08/BasaltUSGOV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TŘÍDĚNÍ HORNIN A NEROSTŮ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8" name="Diagram 7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Přírodověda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Člověk a jeho svět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Rozmanitost přírody – neživá příroda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: Horniny a nerosty.</a:t>
            </a:r>
          </a:p>
          <a:p>
            <a:r>
              <a:rPr lang="cs-CZ" sz="2400" dirty="0" smtClean="0"/>
              <a:t>Vytvořeno pro 4. ročník základní školy.</a:t>
            </a:r>
          </a:p>
          <a:p>
            <a:r>
              <a:rPr lang="cs-CZ" sz="2400" dirty="0" smtClean="0"/>
              <a:t>Materiál slouží k úvodnímu seznámení a následnému procvičení učiva.</a:t>
            </a:r>
          </a:p>
          <a:p>
            <a:r>
              <a:rPr lang="cs-CZ" sz="2400" dirty="0" smtClean="0"/>
              <a:t>Materiál doporučuji prezentovat na </a:t>
            </a:r>
            <a:r>
              <a:rPr lang="cs-CZ" sz="2400" dirty="0" err="1" smtClean="0"/>
              <a:t>dataprojektoru</a:t>
            </a:r>
            <a:r>
              <a:rPr lang="cs-CZ" sz="2400" dirty="0" smtClean="0"/>
              <a:t> , či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2664296" cy="93610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Arial Rounded MT Bold" pitchFamily="34" charset="0"/>
              </a:rPr>
              <a:t>Hornina</a:t>
            </a:r>
            <a:endParaRPr lang="cs-CZ" sz="3200" i="1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395536" y="908720"/>
            <a:ext cx="8352928" cy="410445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0" algn="just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000" dirty="0" smtClean="0">
                <a:latin typeface="Arial Rounded MT Bold" pitchFamily="34" charset="0"/>
              </a:rPr>
              <a:t>nazývána neodborně kámen, je směs tvořená různými minerály, někdy i organickými složkami, vulkanickým sklem či kombinací těchto komponentů. Výjimku tvoří pouze </a:t>
            </a:r>
            <a:r>
              <a:rPr lang="cs-CZ" sz="2000" dirty="0" err="1" smtClean="0">
                <a:latin typeface="Arial Rounded MT Bold" pitchFamily="34" charset="0"/>
              </a:rPr>
              <a:t>monominerální</a:t>
            </a:r>
            <a:r>
              <a:rPr lang="cs-CZ" sz="2000" dirty="0" smtClean="0">
                <a:latin typeface="Arial Rounded MT Bold" pitchFamily="34" charset="0"/>
              </a:rPr>
              <a:t> horniny, které jsou tvořené pouze jedním minerálem (například hornina mramor je tvořena pouze minerálem kalcitem).</a:t>
            </a:r>
            <a:endParaRPr kumimoji="0" lang="cs-CZ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</a:endParaRPr>
          </a:p>
        </p:txBody>
      </p:sp>
      <p:sp>
        <p:nvSpPr>
          <p:cNvPr id="11" name="Nadpis 2"/>
          <p:cNvSpPr txBox="1">
            <a:spLocks/>
          </p:cNvSpPr>
          <p:nvPr/>
        </p:nvSpPr>
        <p:spPr>
          <a:xfrm>
            <a:off x="395536" y="3645024"/>
            <a:ext cx="2664296" cy="936104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 Rounded MT Bold" pitchFamily="34" charset="0"/>
                <a:ea typeface="+mj-ea"/>
                <a:cs typeface="+mj-cs"/>
              </a:rPr>
              <a:t>Minerál</a:t>
            </a: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395536" y="4509120"/>
            <a:ext cx="8352928" cy="187220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0" algn="just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000" dirty="0" smtClean="0">
                <a:latin typeface="Arial Rounded MT Bold" pitchFamily="34" charset="0"/>
              </a:rPr>
              <a:t>Minerál, čili </a:t>
            </a:r>
            <a:r>
              <a:rPr lang="cs-CZ" sz="2000" b="1" dirty="0" smtClean="0">
                <a:latin typeface="Arial Rounded MT Bold" pitchFamily="34" charset="0"/>
              </a:rPr>
              <a:t>nerost</a:t>
            </a:r>
            <a:r>
              <a:rPr lang="cs-CZ" sz="2000" dirty="0" smtClean="0">
                <a:latin typeface="Arial Rounded MT Bold" pitchFamily="34" charset="0"/>
              </a:rPr>
              <a:t> je prvek nebo chemická sloučenina, která je za normálních podmínek krystalická a která vznikla jako výsledek geologických procesů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Horniny</a:t>
            </a:r>
            <a:endParaRPr lang="cs-CZ" i="1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467544" y="1484784"/>
            <a:ext cx="8424936" cy="12961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lvl="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200" dirty="0" smtClean="0">
                <a:latin typeface="Arial Rounded MT Bold" pitchFamily="34" charset="0"/>
              </a:rPr>
              <a:t>Horniny se dělí podle jejich vzniku do tří základních skupin: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2492896"/>
            <a:ext cx="4952702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Vyvřelé horniny (magmatické)</a:t>
            </a:r>
          </a:p>
        </p:txBody>
      </p:sp>
      <p:sp>
        <p:nvSpPr>
          <p:cNvPr id="6" name="Obdélník 5"/>
          <p:cNvSpPr/>
          <p:nvPr/>
        </p:nvSpPr>
        <p:spPr>
          <a:xfrm>
            <a:off x="467544" y="3717032"/>
            <a:ext cx="5307671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Usazené horniny (sedimentární)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7544" y="5085184"/>
            <a:ext cx="6049798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Přeměněné horniny (metamorfované)</a:t>
            </a:r>
          </a:p>
        </p:txBody>
      </p:sp>
      <p:sp>
        <p:nvSpPr>
          <p:cNvPr id="4100" name="AutoShape 4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2" name="AutoShape 6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4" name="AutoShape 8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9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0"/>
            <a:ext cx="720080" cy="702078"/>
          </a:xfrm>
          <a:prstGeom prst="rect">
            <a:avLst/>
          </a:prstGeom>
          <a:noFill/>
        </p:spPr>
      </p:pic>
      <p:pic>
        <p:nvPicPr>
          <p:cNvPr id="16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23920" y="0"/>
            <a:ext cx="720080" cy="702078"/>
          </a:xfrm>
          <a:prstGeom prst="rect">
            <a:avLst/>
          </a:prstGeom>
          <a:noFill/>
        </p:spPr>
      </p:pic>
      <p:pic>
        <p:nvPicPr>
          <p:cNvPr id="17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6296" y="188640"/>
            <a:ext cx="720080" cy="702078"/>
          </a:xfrm>
          <a:prstGeom prst="rect">
            <a:avLst/>
          </a:prstGeom>
          <a:noFill/>
        </p:spPr>
      </p:pic>
      <p:pic>
        <p:nvPicPr>
          <p:cNvPr id="18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0"/>
            <a:ext cx="720080" cy="702078"/>
          </a:xfrm>
          <a:prstGeom prst="rect">
            <a:avLst/>
          </a:prstGeom>
          <a:noFill/>
        </p:spPr>
      </p:pic>
      <p:pic>
        <p:nvPicPr>
          <p:cNvPr id="19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764704"/>
            <a:ext cx="720080" cy="702078"/>
          </a:xfrm>
          <a:prstGeom prst="rect">
            <a:avLst/>
          </a:prstGeom>
          <a:noFill/>
        </p:spPr>
      </p:pic>
      <p:pic>
        <p:nvPicPr>
          <p:cNvPr id="20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60648"/>
            <a:ext cx="720080" cy="702078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4139952" y="2996952"/>
            <a:ext cx="2116605" cy="4980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(sopečná činnost)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4211960" y="4293096"/>
            <a:ext cx="2193549" cy="4980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(pískovcové skály)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5220072" y="5589240"/>
            <a:ext cx="1244571" cy="4980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(mramor)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204864"/>
            <a:ext cx="1908930" cy="1193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573016"/>
            <a:ext cx="192021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5229200"/>
            <a:ext cx="1800200" cy="130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Horniny</a:t>
            </a:r>
            <a:endParaRPr lang="cs-CZ" i="1" dirty="0">
              <a:latin typeface="Arial Rounded MT Bold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2132856"/>
            <a:ext cx="1193596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Žula</a:t>
            </a:r>
          </a:p>
        </p:txBody>
      </p:sp>
      <p:sp>
        <p:nvSpPr>
          <p:cNvPr id="4100" name="AutoShape 4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2" name="AutoShape 6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4" name="AutoShape 8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9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0"/>
            <a:ext cx="720080" cy="702078"/>
          </a:xfrm>
          <a:prstGeom prst="rect">
            <a:avLst/>
          </a:prstGeom>
          <a:noFill/>
        </p:spPr>
      </p:pic>
      <p:pic>
        <p:nvPicPr>
          <p:cNvPr id="16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23920" y="0"/>
            <a:ext cx="720080" cy="702078"/>
          </a:xfrm>
          <a:prstGeom prst="rect">
            <a:avLst/>
          </a:prstGeom>
          <a:noFill/>
        </p:spPr>
      </p:pic>
      <p:pic>
        <p:nvPicPr>
          <p:cNvPr id="17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6296" y="188640"/>
            <a:ext cx="720080" cy="702078"/>
          </a:xfrm>
          <a:prstGeom prst="rect">
            <a:avLst/>
          </a:prstGeom>
          <a:noFill/>
        </p:spPr>
      </p:pic>
      <p:pic>
        <p:nvPicPr>
          <p:cNvPr id="18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0"/>
            <a:ext cx="720080" cy="702078"/>
          </a:xfrm>
          <a:prstGeom prst="rect">
            <a:avLst/>
          </a:prstGeom>
          <a:noFill/>
        </p:spPr>
      </p:pic>
      <p:pic>
        <p:nvPicPr>
          <p:cNvPr id="19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764704"/>
            <a:ext cx="720080" cy="702078"/>
          </a:xfrm>
          <a:prstGeom prst="rect">
            <a:avLst/>
          </a:prstGeom>
          <a:noFill/>
        </p:spPr>
      </p:pic>
      <p:pic>
        <p:nvPicPr>
          <p:cNvPr id="20" name="Picture 13" descr="http://t0.gstatic.com/images?q=tbn:ANd9GcSBJwT0SWyK4VUWzawXGnJoaZ_j2StdimXysPrxEDC95IOOS5F-Zw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60648"/>
            <a:ext cx="720080" cy="702078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4463079" y="2132856"/>
            <a:ext cx="1389163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Čedič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95536" y="3429000"/>
            <a:ext cx="1871090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Pískovec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467544" y="4742659"/>
            <a:ext cx="1140697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Uhlí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4499992" y="3734547"/>
            <a:ext cx="1729320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Mramor</a:t>
            </a:r>
          </a:p>
        </p:txBody>
      </p:sp>
      <p:sp>
        <p:nvSpPr>
          <p:cNvPr id="24581" name="AutoShape 5" descr="data:image/jpeg;base64,/9j/4AAQSkZJRgABAQAAAQABAAD/2wCEAAkGBhQSEBQTEhQWFRQWFxYXFxgSGBoaIBoYGBwYFxkeGx8YICceGhojGhYeHy8nIycqLCwsHx4xNTwsNScrOC0BCQoKDgwOGg8PGikgHyQsLCwpKSwsLCwpLCwsLCwsLCkpLSksLCksLCwsKSksLCwpLCwsLCwsLCkpLCwpLSwsLP/AABEIAGAAwwMBIgACEQEDEQH/xAAcAAABBQEBAQAAAAAAAAAAAAAEAAIDBQYBBwj/xAA6EAABAgQEBAQEBQMDBQAAAAABAhEAAyExBBJBUQUiYXEGEzKBkaGx8BRSwdHhB0JyM2LxFRYjJKL/xAAaAQACAwEBAAAAAAAAAAAAAAABAgADBAUG/8QAIxEAAgIBBAEFAQAAAAAAAAAAAAECEQMEITFBEhMiMlFhFP/aAAwDAQACEQMRAD8A9whQoUQAoUKFEIKOxyFEIdhQ3NAv/V5LkeYgkXAUC3doDklywpWGQngKbxeWkgZnJsE1MA43xVKRudIqlnxx5aGUW+EXbxx4zavGCR/aCOiv3A0+7wNi/FiiOSh0FDm1YPenWKXrMSXNjelI1zwoxsnxTMsogKNWFGHY3iyw/igWUknqn46s0SOsxv8ACPFI0Dw1UwCpIA6xncb40loHKgqVoCUh/iYyeO8TTpkwmbLCJdMvM9KbBjffQxJ6uEV7d2GOJvk9Ll4lKvSoHsQfpEsebYLjOVQWgpCuxrprcRcJ8arAqgEtevzEJDWxfz2GeF9GweFmjz/E+M8U5y5A2gS7i4Z7wDi/Ec1RzLKrMchIZ3an8QZa2C4TZFgl2b/E8akoLKWH1Aq3drRNhuKSljlWk+7fWPNEmwDl6uAK6tWtewtCCSl8rvp9dABWM/8AdK+EW/zquT1R47GJ4N4tUgBE1BIAuLi1K/rGvwmNRMSFIOYbiN+LPDJwZpQceSeFChReIchQ2HRBRQoTxXcZ40nDyypQKjohLZldhCykoq2NVlg8B8X4kJElcxVkj52HzMY7E+KVHMvPygOGJoWcggUoO/WKTxHxadiZLqLJH5Syg+wY8w1B01jE9bHekWrE+x3EfG8w8syYlQfNlRSj0qdmL/bl4Wck+l6VGx9rNvGSweFEuWAVUKgxU7kl3rYkkO2+xuRhuKrlkAcyEgPlKb3sHaOfO5d2aIo1E5KjUkJFCxUQPib0aO5wv0qq3MHBb4XBYm8U0jiKVodaM6GBCuV1XG4+vwaGHESwQEZUtol36s9bMTW8UOL4LA+auWJikrIUU+ohgHP5mo9QN4lM0BLS007kD5aRWyJudRBIUSDzNXte1P7jE0qRNzDmTkGqUuVPoHLpsehe0Gg0TYuXnT0JcAkkfMV+MD4XlTlKmADc5rXXUva8FS8UFFSADepKaFrtTro+lYHxakpIZ9P9JLn+A7fO8T8IQTsPlOYkAgFyEuVNQPSzVrT5w+TikLOVQChUgqBYgbmzxJJmuaqOwffazPXZ/wBGKSEgpLCugIGmlyNza5gg7OrCUF0+4VZwLBrGHYbFeYAAkvahFDs463egiBKJmYKTMUmWWdK0g0ajFLMdbkVDwlYVxyTK/mLqpW4UK79H0gkLFAAooA0qw+6DdtoHnykguAAdGN+70itXiJif9VKUXYgkgUqbEJ1P1gyasgFTkjTl022I21gNUMh8qaAPQwf+0PU3LMG60MThSg5Bpci/sdaN84Fw2KSpzQp5TatXJNX7/CCUpCQS7i4r8LmFZER4jGZUullBiSHApvW97a6Ru/Aw/wDSQq2YrJtuRpowjz6dLEwKSQQ9BawtajgRu/A2LeQZbN5Zp/iX/UGN2jaU6ZXqF7DTwoUKOwYBhih4v4pRKUUJqoeomybH3i2xuJEuUuYbISpR7JBJ+keQox6ZyVKUU+YSc3K/MamxG50PeMuryyxx9ocMfJ7mpx3HJi6hSm7/AKCn1jPY7iCl83rWSahROUUYkEgKZ9LRGJS3BLKfpcDYE0Z9KDrBEqUC4LBQJobPo4tHHc2927NnikVyJMxaWWGBBYqDF2BvUitbfCOS1qll1hnZ3WTtUP2s1YnLIJCVcwe6gWPWjinSIcTiMz+kgs7MDXVnfXvBW4SHEYgKJKCxKhm6sNLj70iCYtdGLEUq4bs1Ll+tqNXsyUklwAC7KVlv/kNWP3WC5OGStPK/UNmB9y1C3WsWOkRAmHxkwAKyuK58uUMdTsQ5et/eLBE/MnKFVH9zkXDEsND73aB18OmE0TQGhAao6p2q3cxEjGEny+XMDfM1q0N3oxAageEe/BYNxcpKsykOVXZDBWr3vUHe+8T4fi01CUlSKECor9KW6iFPBNUBSFFwXYBbCjsRqLkWiiRj8YlbZUpC25QoCotS7094iXkGjVp4kJnISnNZLkXOigWLnf6RPOmlMolQBZny7Udxej3jNpxswgBUvNMFiktlIowDgtuP2gjh/EFZyCvMWAIAASWpzJ5iDVn/AGhXANFmuesEKEt35fUxAcXT3vXrWHZStAzKY6Claih+EQTZiJiXWkLA9OUqBpoKOWI06vaO+Wg/+RLhT1fTTLajF+sAA78UZTB1EWaxegYFsptuTAS8cZtUuSnKCFUd7OSGtTWC1zszKZwQXKBrqNWNKivVojKjmzISRRTlLGtKAWhkAhGIoyhlKi1HHNrVJIT37RInFmX6UFb+oFQUxf8AMXIekOGKRlV52YF6kKyt3GlNNYXmABkqCktR9tQaONf5gAGTpyiCtAzJNWUfRaz3qBR4Mw+LRMQaZy4OnU7F/p9YAyCqUg5TVPmOnryi22g94C4YVy5tcoTbKQapLgu1AXcNDURFwJdXfK1imobZWx199Y0ng3GiVPAJUUrGXMo0Bplb+N4p5iRs5owDhtLBrVPx3h4m5VheygVb05mBOltxAhNxmmh5ryjR60IUcEKPQnLKnxFl/B4gKUEAyZoKlWDpIc/GPm3g3EinFpGjtX+di5aPev6lYnJwyfurIgd1KS3ePBJUlKVgqqXBNHO50ux+UUZ6ezGw7I3eKmpCSEJKl0VTWoF2t7UaBjxHEBiASqw5CH3ZSncimldohlzZmWqkpSPSdSA1eZTEMIll8QBCqDOk+pJoR6QTWnUaVjkeNG0arjUwpIWh9QlRamtSCEmpev7QFnOUK55YqwYGh0IuBXRrjcRYSiJiyUqKmuhVcpNmF01Dg2PRoeogKZNmuSHHYM5S4094Kl48Eogw8wAMonOLBPK7asbsa2pmNnh0yeTLcukEl3ytvfKNrM1q0eI8TiFJDpSl6O1j2L8vuHdodKU+YTEn3UC7kXqAX/d4Le1hSBT4kSlTATFo1UCWLBnAo9PjFlLWkoC5SXNAQpLUUALkOK7lvrHPxoSnKCghi4NGLaJFxvUaXeAvxxTN5koIU5DDLmPfUtqTYm9orq+BywRjQolCgArSj7O6bMx694LwplOUpzZ7sS3uQOW/yEUOKSFMsICtDlS4FQaUNn3JgrASplApYQki7mx3cQKXIQ2fhM5dYUb8pDEPpQt0v2gfEoU7ZCXo7kUsLOAza9IkkzhL5FkqZ2JDhQq2UpoDq3baD3SRmYX/ALnBazUudLe8K5UQpJmMnpBCwCxcF6gBjYbM7lomwK1K9KkFNi29gCwDPYxZLwCWzMRcBSLhxV9badfiDOwASrNLat8r1DGzlz7gD5wVJMlE0zB+ZmJUoD8q0tzaPTNT+WiFcohJCZmp5wQ9PetfpEs1aVJInZs1gslvgw9mYxz8PW4tcWIFBXtVm1ERMDIJ/DwpSVeYH0VpqTQBr++0QypctNBlc0L8u5oki7k0dz0cRJnlynyKID+nU9K7j7aIVT5a0hgpLuyS4fW5udaXFiYsVi0SKmqFEqZLC4CiRZwrMCKliAdTEeJwvmICg2YEpzLSxo/5aloiVKICsiQUj1ZmSrRyHbMD0A6QThJ6ADnUeYOUqLUDAZdhfWJQCbA8RUkeWpBLMc4YAuwAOUka2JBL7w7CcYKpyJSG8zMAm/8AcaM3Vr0iNUwNlQklJFSXYailT7/xD/DGClp4hhVEDN5qdTcuAa0uXHYw0Ipy3Hb2s9xTatYUdEKO6cw8t/rXjj5MmQkkEqM0sfycqR2JUT7CPIV3BGoDjqCKAR7z/Urw1+Jw3mopNkJWsf7kM60//IUOo6x4KlwVMQzuM2jGo+UZ8qflZZido1OFeigurB0lSRUpuwLuLdbQ8zFZwtJSC7sBl6czByK6NGQnY0hAy2HyJrfvE0qZiAAVAqSbO6mvZjTWMTxdmpGhOKEtRmADy1AZlUBBdmDOa5ia69q9/wCuAsZZ9Jd3q1XNKUF3Nq1ij4bxFS5gSupJyjMCLtQ5RTr3jUo8KKUXV5ZDWS4erO4J3pp0iuSUfkMimxHHFkqCQl+lK3LbO+u8EcI4lMUQzHM4ZR09g1OjCLaVwUJS3lZkB6eqo/yJ+QG+sRS+ESQsUABSphVnG7hyQz3FWtCecGtghOEkqcGYUFRcgJSeWhoC5cewv0g4YJExGVYSaXLXa9KuH1erRB5qPQ43fVxpfXZy/wAIUviSFnIE1syhy06mh7RS1J7oN/ZMJcxAKaekhJTd7uczJIcwMUKopSqtWoPdqWNYMM5QOXIUgkhw5b2uDTsKwOnDBSySAQK+kjmcdO1u8IgkUtYW4RQ3BYpGhpQVpQNE2HmLk1UXGr6g2L1Djo3tBH4krYArBSaZQoDS+4c3fpEf4khwuXluyg1m1I0qbxPwgWnGIqSXSwfLQ/IkfMa01geYpBJCiguOUMfSGu5ObuBHcHNGVkKBDFvM6fIxIuQSkqdIqLAs75RUV1uLQvAyBcNh1BfMEgPQJcsNuY09m7wdNw6FJ5sp1De9XHz1MDy8ywz7jlf/AI1u92hDA5RmUQonUDKfbQmjvYe8SwM5MlygySncjK5t1092iJfDJYbKVAULWIOnMz66wZMxLJdgW/IR9A7/AGYrpSleigPbuxAzEDSsOrBQNjMcZd1JWQHKQgKYWFXb6OLDWMvj5spWZTsslyMpHvqwbrGkxgVkfOmhfMf7STU3H3SMrjkgLPKanUam59+8a8UUCiDD4lYqhZGzUA+22jf/ANJuEGdi/NPMiSc6iX9ZBCRtqVU2EZzw34Cn4pYKRllvWYtwkNt+bsI9y8M8Fl4PDpky6gVKiACpRuS3w6ARvx47d9FOWdKkX2aORH5kcjXRjGFUePf1H/p4iQheJw1JeYFcsj0PR0nRD6G1NBHrCpzRV8WxKFS1y1h0KSUqG4IYiJOKkiqEnF7HzfkqUmj/AH+0XXCeNoRLyLlpbYa1F9dL9awzjXCFSZ60gEyn5FCtHDOd6RBKKQWKTT99hrHOyJPZnRj9lrisZKmAlMrIsDlLFVerWTS0S4bxQtBYy8ybgKLHcB2r8NOsVqyNge/3eG5up++8U+Eaoc1MvxlKUBnSoEmxcsz2IFYkxHFJBAmOhawQUhL5m6k6n27xjhLrQn2YfrEi1gCqjWK3hj0MamZx6UoBV6jkIqKPT/n+I8Hx5AmZsqQQXBJqxD00fp00jMy5lKJAe7nT2hxQDX43/wCR2tE9NLYJslccQFHOsgKrzgfJtBaOysciaeWaANMhZ2/2tSMkEAhq01JLe0cSkAuHJ3Lfo0VvEvsejVTuIoQzzE0o5BzB+vqekCYzjcouzqrUqSoVu3eM4WLff6wQgAWf6U1vE9JBSLaT4jArkre/7CrQb/3BKJCuYO7ZgRcDX39qNGVXOcsHhltSSd6/YhvTTDRsJ3G0tmKgaH0ioLaPQjS4gOX4i5j6wGHMDaoahpbZvakVEnDFg1tAzfSsEycGSeY62A7avBjhvhAdLkkxfHCKp3uwNR3/AHimn4payVZjzeoJfmNfujRp8PweUoupJV3NI0nD5CJY5EhP+Ib53Mbsel+yieRdHns2XNIBUiYkLFBlUMxZhd3FLCrRqfC3hIryTMVLZKByoVRzqSGBZ9418pcEIjVHTRTKnkbLDCKYACgFm07bCLKSqKfDqi0kKi5qilhoMKIwY5AKz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585" name="AutoShape 9" descr="data:image/jpeg;base64,/9j/4AAQSkZJRgABAQAAAQABAAD/2wCEAAkGBhQSEBQUExQWFBQUFBQUFhUXFRQXFRQUFRQXFxUVFRUYGyYeFxkjGRUXHy8gIycpLCwsFx8xNTAqNScrLCkBCQoKDgwOFw8PGikcHCQsLCwsLCwsLCwsLCwsLCwsLCwsLCwsLCwpLCwsLCwsLCwsLCwsKSwsLCksLCwsLCksLP/AABEIAMIBAwMBIgACEQEDEQH/xAAcAAABBQEBAQAAAAAAAAAAAAAAAQIDBAcFBgj/xAA7EAABAwIEAwYFAgUDBQEAAAABAAIRAyEEEjFBUWGBBRMicZGhBgcysfBC0RQjweHxUmKCFRYzcpIk/8QAFwEBAQEBAAAAAAAAAAAAAAAAAAECA//EAB8RAQEBAAIDAAMBAAAAAAAAAAABERIhAjFBUWFxE//aAAwDAQACEQMRAD8A2YBPATQnBEKAnQkCciiEsJEqASoQgEIQgEIQgRCEIBCEIBCEIBCEIBCEIBCEIBCEIBCEIEhCEIEhJCckQNhCWEqCMBOCaE4IhwSpAlRQlSJUAhCEAhCEAhCRAqEir4ntKlT/APJUps1+p7W6a6lBZQuJW+NME0ScVRjk8OPo2SVwe1fm5hKZik19fm0ZGjhd9z6KaPcpFmNb52CRlwpjfNVAPOAGFczG/OjEE/y6VJg4OzPPUyB7Jqa2FCybC/OyoB/Mw7HHi17mexDlfw/zspE+PDvaOLXtd7ENTTWlIXmOzvmRgazQe+7s/wCmoC0jrdvoV26fbFBwBFakQdCKjIPumquITWVQRIII4gg/ZOVAhISqeK7ZoUgTUrUmAa5qjB9ygvJF4ztH5sYKnZjnVj/saQ0f83wPSV5vtD52Oz/yaDMv+9z8x/8AkAD3U1NauhYvR+c+K79r3sp9zN6TQZI5VDeR6clrHYXblPF0GVqRlrhpu1w+pjhsQf33TTXQSJUiqhCEIIwnBNCcFWSpUiVRSoQhFKkQhAIQqPbHbVHC0zUrvDGjjq48Gt1ceQQP7V7TZh6L6tQwxgkxqbwAOZJAWQfEXzXxb3xS/kMm2UNLyNszjPsAoPjP45GOeWy+nSYfAy0uMCHuAN3cBNgfNeJxbL2J9vL3UZdvE/HeMqHxYmt0cWj0bAXGxOOzOJMucbkkGZ2JO6qufoL84Fv3SZgLyfK5t/QqCcYg3OgG17RG8pC+3SeipNqHM4jjN+ama90kQ073LdJComD7JM6gNflva9rWv7JG1rTFtjKInL0mYpgfrz/f90hq2I28pPT2VFlriPwJO8Krhxb7eUi/9U5t9bTumGrDMU4WBI8irP8A1esRDqjyOBe4j0VKkSDds8/7HorNTCBomBoCN5mOOqmQ012NcdXE+ZsoXVvyEjpBjUa7z5cFEXgXI6/29NEwKapnwk+icXncXmfw6pNQJiLxqBqZ35JaTYNo0N73kae6uGla/wA/zqtT+SnaH83EUpcczG1AL5QWuyuJnQnO308ll9N0QIFgY6n3Xs/lg947SoAHKC2oDEQ5ndudlPGSGnopYb23ZCEKthCRKiIgnBNCcFUOCVNSyilQkVPtbtanhqTqtV2VjYvqSSYDQNySoLOIxDWNLnuDWjVziAB5krnn4owmQv8A4ijlaCSe8bIA1tM9IWR/Hnx0cYQ1gcyjTcYaSMznf6nAcJsBMSenkWY8NOaWuN/C5pIvEnXlx381Ee7+L/mdVqvLMO/uqNwCARUqDiTq0chB4nh4TG9pueZc8vMWkuOuo10sFWrPDnEgRedIA4AXuq7XkHWAdSTI0/PVArqx4i219+aBUcd9vyfVMLd5b0/bipP4V7rgW43A9VBJhSSSImeDdPRI98i/G50/Am0GFrpdMaENc3Tkf7JKzHEktHhkxoSeMwVVNeRFhebmTflyHTdRgmPwpzmmYI10/wADmkNMjWRtpHnE/ZA2pz0+3n6Ic4QAP6n819khaUzvb36+SIc4kJpqHRNdUnTzF/ZISUErealpmDOtrDnt5hQB8am35yT50uI80HR/i2xDS4cBILZ0MiB+BTYjHh1LKAPCdbB0Ha2o3XI/iIMa31GisCrPnA2O/TUbohG1Odt0Gm0kAk63gbchOvUJ0BzyJa3e/hGkwDcW/OSCgbX168r8FUpKYIi5F9J9DbzTHslxIEcRtPqpKjC0XjU68UjKkG466+hQOpue2ddvf/K7vwa978fh8sZjVZAgxOb6rQRpJvseK5FMB1gDbkAeq6fYeL/hsVSrls91Ua+JAkA3HpKi4+k0KLD12vY17Tma4BzSNC0iQfRSKtBCSUqCIFBqgWJAPAleB+anbz6FKlTDi1lYvFQts4huWGh20k/mhyh1Q3kmBl8bnTIIkSfJNZ19MAolfOXZWLrh2WnXq0yRLWsLznIE5QGX1surh/j7HtIa3EvdAE52sdB5lzTB8ymq3d1QAEkwAJJNgANSTssQ+ZHxj/GVQyk53c0iY4VHXHeA6xsOV94XK+IPj3GVaY72schBaWs8ALDIJe1sB3AyFxXtdfxAWkx6jS0lSilVpOknxX84hOoUdZtvO9uAlODRNz126+qbTa0ugRfTn1lFBc5zbkQOQBsLRb8hSUKciCAZBB3A4EEbjWT6FWKWBzvLGAF0xGl+F9Oqp4imWy0RO8zttrxCBr3MDzEkSYmJPCfNK95y6SQbG/pY81WbG4HRWG4gRvGsf1+yqG6mRA42Bi1jqh7Z4dP2/ZSsIiQDeeZ6pveDaeHC0XUEJZGhI5g2P7JHVHGxk+ZViJ/IHsmfff8AxqqIQ08YTHP42I4fdWSN+PLfgo3mLQJPMX8hwUEeQEamRYifPSfy6a6jHP2UrWmNgPMX2snVARrvF7Rf82VEGWw26pBS5e6kdUGgE+iDFr6xbeZNoF5tz1CBgpGdD+c1O3Tnw36cU5jLkQbcRH3+yR2F6f8AJvSIKCRtEOsSB/7WAgbG86ac7KIMMzJn1BHRNDoI1tebH1und8OZnz8kTDqjnaWMifDmN5Njztp5J2HJmGgEnaSPZJSxjnGA+IDjwEAEmJ3iUtSs4OAc4glo1kSwwRBy3boRtYIYtio+3hBgaggzzj1Uraj32ALo0jLrYHe1gNeCqU352F+YOixMgGeOWJNrTukbWym5jeHQDl4zF0Hr/gvtvFjF4djHvymoKeQuPcwfE9uUHL9Mm3mt5lYv8pcJWOJNVlKm6mBFR7wQWST/AOF0GXkGTbQRIm+yZ1JDUkoUWdC0uso+edbKzCzdpdU2GoDbz1WW98+pTBAcWURB3DQ55jU2BJAsIuOK1/520CcDSeLZK13cA5jrW4loWPlpDG5fqJAc2DJvNxw8PWAdkjMXMS/LXzNcaTpBaNC0ltjJvcWk8ear4c7PPiJF8zhYxBB1MyVZ7axgrVaMlrS2hRpkyIcWNDbu0GhvwAVWtjg8DOBmytDSC4GmBpvHJXountxLhOcZhl+gSBcQXEbn+yiOOAe1okNAYLEEyWjNfQ3JjT7rn16xN5M7ztHNJTAcATqdvLn+aqNR3O0GhoPd+MZyA4N+pt4N9DbTzVWlUArgWcww1xGZuUuAzQXBsODiRw12upqmIaS11EEAMp5tMvfES4MB/Tm0HI7EKlipe90wwkl0/SCbX8/Lcojr0+2HUZFNgljw5tQtfmBIeHeLMDBaeEm+l5oPxTnOcDNR53mLkEA6eLxEH14yqlNrs8OkZSTH6rWtuYgSOEqfF4cGoe7dmBs1wGUk2/Tw1Hur7T0rzUABABA3Aka/dWTR7zxNIgtAIvY3P3hMq03ZQ2C0tPizT9QGxO2qbhu8pkvglp1mzX3Ilp33uOaYsVqzXsN5H7eavNoucGZRZ0iZEWnUagc/2VrEAVmWAzXgkXbB+kqV7H0Cc7SWmmIDXRTdGUtIO7RMlvLbZPyludOPkPjEyW6X1OYAxOwEp1OgDTkVA2oDoTaCYsdzobTZFPHNGYZc0tytJMZeJ0v7cVFidSA0RNjJ/eL29k6O3Te5uQEGXEFrgAfAMkC55i0c9Jt1qHZ+Hf2dVqurf/spPtRMjNREQ5oMGMrs0mYy6CZXnQ3PSBaILJa7hlnM3eCZJF/9qb35cTmEkNDTmkkNAgeUAAdNllrUlLEsLbgbgTJ4kk31A09wVNWw7QJc6QNGtDSfEAQ6Z0tcbRsVWw7A5pJbEEAEGBcaX6qWj2kKNTMGte05szXAOF92yPC6byOS1M+s3c6MoSSYaNrbEkm4B2gFd+h8I4kjN3bC0jMHBzcpE83Da68/ice0MDQwNDajnZxJkEABpMbZJF/1E7rr4b4pDmtY4OfSp5ZZcBzAZhxkjhBPDS5Wpx+ufl/pc49f1UxFcFshviDnEmCWlkNLfueFsvW/2Rj8L3J7+nmql0glxazu5EgQ0w8+LxeLjFlJgaDcS2uGANNNnfMywbMe1rabbGQBUsJkhl/pC81i6zi2WghrXRmDRMmPqPS3mYWHZ1u0cLRl38O972saHulrGnIMoLuRzPywJ48hVxIpNAyuLw9oIsWltrgneCCDFpBiyPh/turhn56f1Brg6SILHgNImRe8iJIPkVdqPpPYKgBc2mHUsrstg7M1jZaJe5sh8wJgi1lZNS2Rw6eIhwvve+3spqlYg7mIMkRE/wCPZXafZuH7tpp1Xd8TDqNRobINv5VSS12ujsvVR4mu0mQwgNABBfmJI1gQAGkkW2g6qQqs2uSdr6bQfIaeS9b8MfDmJrOYRhu+BjxVM7aIb/72zDkCV53sjtKmxz+8p03Nc2GlwJyniDqD/bZbBQ+amCp4ak5z3F4p0w6mymQWuy3F4aBI2PBXIxfK7mPV/DfZIwuHbSFzLnvImC95l0TeJsOQC6gqLwnw18zKeMxLaLGFocKkZj45YMwNrQQDbYgayvagrUz4zbZ7Td4hQ5kJhrmfGXZr6+BrU6YzPIa5oESS17XQJtMArDsT2VUo1QKlNzHm4zMyuMzcSJPmvooLMfnLijmw9MGIa6pYbkho8QuLA20WK3KzCs9pcZ8TtvqkE6RoDpvIuVE6i42OsSIEkX1OifkcJIJG3H0tKkpV294SWEA3mTINuII1ExARtzsR2K9zi9xPiOuUwdtlexOCaCAwmMjZBIk1MovYaSf77qSrUEkMcYkETExaZg667bC6ipvkkyBBkAgy7gLWB1QVcPgKjQbaugT56G2ullbbXaGw65HKbrodpVGPYDTANzmIBbcS1jw4mcrgc5adHAzAgHjfxBLs0EZnTcQJIgxsbmbIJ3UYl0unxC4tpI+/2UeAxLmVGudTzNkAg3BBIB8jA15SrIrhxJqAgzeQAAZ8VtNNhbRFYNOhGaAY4SJjSLW85QVagc0kul0keGZmZ14IqdpOkANim0nJLRLQXE9CZuBqulhKbY8ZAjMQMri4w0loEWuRF9Jkqs2i59hlzCIYczQZEm7rCI3iZskS/snZfaUVC+oJa7MDFofs4xtMTyKjx/aDnBrpPhJhsyPFE+sCytVsIABDmnwyQ0zlO7Tx8xZU5vvA1t90OkFWk2zmtIm8Xt5AbJtOrlH1TO0H1v6K6yQJH9R/lQV8INTBkmTO/r7pquhgKTe5dDWGo2uIvD3tyOJaG/qaNTGn25+MMvzMYWBrWlzJJ1gGCf0zx4oouLSYsDExrYyL+d1I5odJdc211JgTM7DRNTF54D6VZmQE0/HS7pvhb4yXlziZe0tkX0sRz4syALRIdqPsrDWiZOvEfnkkc/gfKCeM6JaSYp1REtdLTIIHO+vDX3VnsbGmnInwE5nNvq0HKT108zxSVWSZJJJNyTf1Stwp/OGqKtdm9oBudzw852PaSwgEFwIFzMgGJB2XPrmoHQ5pBaBZ4IIBAIsbxBB8irDAW8vziE81CfQCYkwLATPL2QVezz/MBeDlJIdluQzfLNpGoUxwJDS5p8FgWzo7QSOMC5ExfRMiNz6xHoVbGMJdmIBcRElrYiwggiNk0U6lRrcsAuIzAk8/p9ttjxhTVcYx7GBrW0ywEG/ic7vHOzOJ3hwaI2YE6of5meIO4EwJ1jcKu7DGSZPidm9eaB7KQInMAQdI66aEW/JSVmOIM2zHSIBkiItAFhpAsugwMdTeXB3eeAMIDS3Xx5jqPDGW2pubQa1SuchABDieIIjna569EZ7db4NrNw2Mo1n1qVMMd4pqZiWmWuGWkHEEtJiY2vC3/A45lam2pTcHscJa4aEadLgiF8uYfCNETNuC075ZYvGd9TDe9dhczs4yjuwXNPik75spMHorLjPlGuISIXRzWAVmnzQ7UYMRTYaYeW05MmPqcTAjT6Vo4csl+a+Ac3FtqictSm0TtmZYgcLZT1XLydY8c7KZhkXt4rRMwbabXSMoHSJkReDGk+dpVfPlF97KTO4b+33UbMdhDpz1AkR7JzqFt53EctfdOZVde/367Jwqf6gY46oquKAvMt1IOXX9t1YpYQOzfzGyGzBMB2gAgm5GsclKcSS3LnOWZAkwJ/NFAG3+qTzv7IK7sGXA+K8k9bRrw5JBTJeMzZjKDlOXwg3Gmpvc+amrUwTz4i1/JoTaTeL3TNrgjrN0EmLr5iyGhrYAcIBOYRLm6ETe20lOdVZUbqWlr3ZfAxpLHGznvLgS7aACOd0tSoYvB++nBUpJPhbbpbogeabWkS7Ne8QddJ2UwLchO86QII3IvM8o+yjpUgbktbzvY9AYTCQRHneNkQtiJgx0HqUpa3eQed5PROBHggwGyTaXAjQC8EE32iSmvDB9OaLQHRHPfl7KhC5oNmzw/sJSnEtP6QdeCiptI0024bTNtE3uzxj1trfmmBaj50b1/LKMMk9PJPpSAZAPOd/Syc2uNMtrXkzPlpH7IiEN/wAJ+Vztp6lSd5ocun7J1OsWmQI5xe+usoK5MbC1tSg03HbraymyTJiZBkFsgcxOmsJjtgYgcCBrHNRSfwZkyYj3TXUY0dEfl/8ACmMnfXa020TKjiXftFrclRCQ47C2/H3TmhxExIFtTb30UjqRdc+XDQQLCyDRLNxqevpsgRhIO3qUzIBcknj5p5jlb1THHSL/AJwUDWNJtzkD++5W3/K7BhnZ7TnLzUe9zgYhjgchaN9GjUnksSpt12WufKHHzh6tIuvTeHNbwa8XP/0D5Kz2x5+mgISShdXIZlwPjfsT+Jwph0OpZqrbSHZWGWnhPFdwFV+0q4bRqudoKbyfINMrnfTswf8Ah7z5RwCUi8dfyUjH6bGRod91aDW5hm0kaG/qQfso0jp1YP0NftDmk+haQUHLu0Df9Qnkb8PL92NzNcC0fq1Fst5B6WTKuLDn7F8nQb7kDTpzUCVqTTGUQdxqE2thosHg9D0sRaf6rof9LqOMMaHeEvMPacrRF3EkcQJ32lQ0dRqONg62pOWY5oquKB2EnSINjpB5yqOWHHgbiNPXzXYdjMogGwMgyQ4+cEztxXPeNokHkN/fVEQ5gHRJIClIO/COnBV2i4B1uBxlSU6kc/smBeNvcqN9Iz+BWe8JPTSNUr7iCLagXQVKdOLm/so3s4lWRRJkxpzGyaDfTmqI4naB1gpgdcfv/RWKzpbb25aqrlMTzjyQWKxbNjbY6exTGKCTvp+c1KG8DrHTqgeeY+/r+cEgfG/W/wBikLjH1dFHMIJ+8gXg76cVXMkmNAfQ+aXXXT8lK2tBcNjf89UDmPPRODj68JURJ4EdYTmgb25/3QKTBBabqRzXVLkRb1UBJkbW899/VXWA5bfnFBScyNpPNI9pgGwJ/dWTSv8Al0ysLiBIOtuEfvqiCi0GJ6/2WhfKSO/rkHSk0Af85NvT1Xg8PXytcYFt5B9BFl7X5SOJxNV0z/Jk+Zew+uqM+Xpq0oTZQujkdkSKwEhpysuus6+NfhEuqCtQpCMviDABcTctGsg6gbLxfdXjjMft+cVuj6PBcDtT4Zo1CXOpgm9x4TfmNeqz6ajKGsSFkXXvKnwXR2zyBaXTG0jj1Xn+1fhirTdLWl7b3aJPUC4+ymrlcWgXOaS6plY3O7IHAFznAAho2JgAnYCyrUql+Q0MawbT7KzUYNIuDp+4UAb+pv5ytp/hULicQ6pOx0N9RM6f15cFHZoY4tGYEkgjwPaTIBAh3XN9k5p8RMct9+KKxbli+eZ1EZeQ49UFWtQzPsRxGgDbSTO3mg9luuZaRp4XAgHT8lMwFRzazqQP15Nd2i5HqR6KakXUXODXANdeIk8ut1UQPoFhuNLWc0+0yFPSMjWOEi49/dH8Aaj2kkF1RxGom2pIGkcFZr4Es2zCSA7SSDBHQ26IKdWmdjoq9SnuRM8NfSV0G4aeUaq43s6aNNwNySHiAXASbgeTR1KgoYOhmpiW+EOcCQLiYkE8Yg9ea5tWRIsADpfhry2Xpfh/tc0n1IB7stLhqAXNsJ1AmQPRcftvs9uZtRtxUExFmuBhzY0tI6KjnOYCBAEjhN7zudbx0C6vYHZDqhqQAYba8GTP0g2PPoueKZH7K/hS4Ux4iBM2JAn+tilNc41IF54He4UbTbQjiSI+6tVmAuJMSfNJWdOkXNxeIjnzQL2Thu8JOzBOomTMdOivs7PafEZBM7WA2MHUbqDspha53BwA6TP2XRe7W0eRjkoOHXZkJnb6Yt7ptGvBBgHzgq52jhA9szcba26+eq59KjERO3C90VPUYXPlotImBABI0toZBspHMIsZbbqRaSeEwpHMgvLTbM3aJ+ogEaWt+ay1wNzexJJ/LSiVHhsODqSC2IiL201VZuJLMYyGiq1pANN30uA1a8A6K5SJAgNu4SNbNBjO7lt6qvT7JrCq15pv4Dwui1hdVIuVezWllN/eCDmJYBcOa+BMmw+o6aRreNQ+XfZrKeF7xo8VUkk8mktA9QT1XkuxPgOpWfnrnu6eYZWfrLZnQWHX0WodldlNpU202DKxggCZNzJknUySeqTus+S0AhWAxC1rOAOTpTAUoKKcSmlqVOARUD8K07KB/ZoV6EKZF2xxMR2IHfU1rvMA/dc3FfCdJwg02xyAH2XroTS1Z4Nc3gavwHS2kdSq1b4BadHOHVaI6iOCacME41eUZifl3DsweZ6fsquN+AHuMmL8j6WK1Q4EI/ggplN8WTf9kOH6rgyDFwZmyjxXYVYjLGfxF0mQfEBMGbaBaw7s4HZQu7JameS7GT0/hqvl+kEzOvICNOXuo6nYlds/y3eY8XM6GdVrJ7MATTguSncMlYnXBY8NcC0tuNQQTOzrD+6ir03PcA0GNoFyStvOCbqWieMBRv7PadlOVnxeP7Ym/AFgOZpHnrx0SUu1nUyQ0kN4ZZHoTF1r+J+Hqb9WhUD8FUtcoUnl5fTjGSkh0Q1xP5onnCuP0045kkrW2fCdMfpCf/2+zgtcqcWU4enUAALI5hWMQ+NiPPT3/dad/wBvN4Jw7CYNk1OLLGYaq5p/lk8DldB4hU3US3VpbEa8DwB3WzM7PaNAlHZLXG4lXkcWQ9nsBId9TRJg6F21vPZd7s74e7xgc/MMxmJ47nzWis7Cpj9I9ArDOy28FqMXp5HC/D0AAAHa4Gmw00C9BgOxA25uV2KeCA2U7WQrxjHKmYfDgK40qEFPDlrGdS5kKLMhF0oKfKjBTgUU+UspoSoHBOTAnBA5CRKgSE6EkJVFNISJ8JEDIRCdCVVETqaTulLCCoqE0gmGgFPCRMhtVjh0oohTwmlMNqE0QmHDBWUkK5E5VXGGCR2FBVmEQnGHKqgwYTu5VghJCcYcqh7pODE8pCrjOkSSgppKqFlLmTEkoh8oUeZCipgntKRCw6HBKhCoeEqEIpUoSIUDgiUIV+BUJEKIEgQhFAQUiEQhSFCFQFNQhEASIQgEiEKoRIUIQBUZQhSAKakQrGaSU0pUIpiEIQf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588" name="AutoShape 12" descr="data:image/jpeg;base64,/9j/4AAQSkZJRgABAQAAAQABAAD/2wCEAAkGBhQSERUUExQVFRUUFxcYFxgYFBUXFxgXFRUVFBUYFRQXHCYeFxkjGhQUHy8gIycpLCwsFR4xNTAqNSYrLCkBCQoKDgwOGg8PGiwlHiQsLCwsKSwsLCwsLCwsLCwsLCosKSwsLCwsLCwsLCwsLCwsLCwsLCwsLCwsLCwsLCwsLP/AABEIALcBFAMBIgACEQEDEQH/xAAbAAACAwEBAQAAAAAAAAAAAAAEBQIDBgABB//EADgQAAEDAgQEAwgBBAEFAQAAAAEAAhEDIQQxQVEFEmFxgZHwBhMiMqGxwdHhFCNC8XIVM1Jiggf/xAAaAQACAwEBAAAAAAAAAAAAAAADBAECBQAG/8QALhEAAgIBBAAFAgUFAQAAAAAAAQIAAxEEEiExBRMiQVFhcTKBkaGxFCPR4fDB/9oADAMBAAIRAxEAPwD5lUiEIM0cylKBxAhysW5k7CBCsLSkp9hMFKT8OouLhC2eEwnK2TsqM/tD10E8mZ/HN5bKmkEVi28zyvWYNXWCfuHYAQEYxqFw+HjVGB8IbnmN0D0yhzCSrGUl4HLq1YAZqeMSMnMKp1g0Irhrw4k7JI2rMpvw2hFOd0tY2Jp6ask8wiowukhB1MMXNk/4lM7cq9Y34SoUe8tYc5ESEHt0UH0CDMlGPpgG5UasJkNM1qxjmVUK0jlVwOiGm8qfvR4rivxOWw9EwoTKLpOslbMaAbhHNxAIlUKQqXCGhkgqFOl8MRcLxlS1kzwWBlslK2uKuSZp1gWL6pkuIPgmQkuJxXMY5clrePYKDIKy2NJEnlv0Rqb+sxDV6LsrB3GCoPfeyGbiATBRFNohPZzMPaQcRrw7FkMczNp+ihjGSF2Ab8JKnVIyQlVdxIjtjv5YUnocRRVwIQ7sJCee7BshMRShHwIjkxezDEqmvh4Fgm+BOYV9SgIyS5J3YjorHlhxMhiMMRcoKpEwnXFWmYCXNwJmVaLniQZTsuVnLC5diRHuEw5NkLiOF/ESclpqNJshWcRwzXNsl7GIbAmnTUrV7j7RBgq3KQGCU/o410QUvoYcNyCLpOhXFQHJlDqHPA4Eqbhrk7oluGKmCMwiaLZuigRZsQb3UAyqaWKacym5oghLKnCxzWQbSUG6N6VBadmcGUVsWMgVBhB6oytwEgSBKqp0w3OyVXUC38E0Do/I5s6+faX4TDlOaNO0bBB4dwIsQm3DqctJ2CE5OeRH6QuMgiLDiYMFX0sYdrKOMwWoVDa0iBM/ldRd5nHuIPU0eV6vYwfG1JmAl1WsZsLa3siX2VPJutJTMG1cniD1ZzBMbKinjTzQZRlYbDwKGY2RfX14IgGYs5KmGPrSETgsVMD7JWzDkkBpzMXOXivo3sh7JNBBdeFm6/XLo1BbknoR3TVLajWE4Ag2F4aWUi99hp0XjcS6LGy0ntcwU8ORFsvNYihVOST8MvfUo1lo5z+kdaz0DZwJZxAy2Rms7iJ2WgxJslGJbdbCqpPMTttsAypiOvgmuOV1UzDcpTOqFQwXvkmCvHEzFs9XqhmGFvBA855k3bh7WyhCDDm6X3e8fasniViqVVUHMrvd6lRdVARkbMTtQKcQz2f4ZzVDsAmXEOEECRkqeC8RDWFE4j2lZEFZbvcbztHE9BTVp10ih2HPP5zN43hoGiVYiitE/HiqCAMkj4iIlalecczz+oC7sp1Eb2XXKzmXK+IDM0jKzuZMaGJa6xS/D1BqhnE8+apYm6MUX+XxHIIyXtMCckHhncrr6plThBDccxwoN2QOJ5UpgQvadUNBlUPcZQ+NxJjoibuIArzLHYpzjYwvG4pw1Sr+od/inHDKHvNb9VxsUdyF07scqeY7wXH2hn9wX0jVIq7+Zxdb4j90yxHC2tAHMJOkoH+hIMaIFNNNTF0GMw2obU2qEs5x/wBzPcJQLnStbgqXLSjfNAcMwoiYiExq1uUHZWdt0NpqzWPrFnEByuACX1CdFe2qHSTuhMRWi6CoBORGrHIXBMqrVoE67Idg5tbz/KoqVi4z6690TQAsUwRtEQVvMaeuaIzM28vUIOrTPr9o1/0VJy6Ad+sjZVRuZN9YI4g3LBnTqtDwX2yrUBytLSBo6THYzkkNRxkSMttT1XrXTa1+keCLZVXcu2wAj6zP3NWfSZq+M+2z8RQLHtAJjLLNAcNrcw6pKCY75X+6L4Y4NNylk0i0ZFQwDzNCnVK6hW7EfOphBVsID3TXCgOsERWw4ardQxGeJkK2CIKGq0VpcZTnJpKVPpBzgz5TIF9ZRVtGIjbpjniNuA4PnoAnVWP4NsE5wmFbSptaNAl/FeK8jXBokkWWQupe4nyxxn7TeFVdSAv7CZfiwDXcoSfEuCsqgkm91Q+mtypNi4nmtRb5thbEG96RkUSyvzBC1bW3UcO/4xfNXgQT1NDwBgl4OyV8ebJR3DbVLbL3i2D5xOqATtcxwLvqGOxmZE0VyLqYJ4K5FzFMGMad17TpkmUO15BH2THAVhzCQpY8S1YywzC6WELiBGaNxuCdTG4Wk4Pw5rwHNH8JxV4SCLhecv1ZqsOBPXKlXlhWM+dNqDlJQFU81k84zw9vvYpiwz2nog/6ILWqsL1hiMZmVbSBYVU8RQ3CxkZTLD0S0SLKJo/EI0R1EQuABnEmvqCPfO/dG0asjsh69EC4svWVQcrOQ7SU+0Z04W37xtQx0WlCcQ4rGsylbmP5rgqitTcSpLgrK7HD4xzL24wmQFU+sQYORUqOBOsqL6N4z7WRKeVyIpqwVcgmUMqy7+E3a2ALJXRpHmgabhOKZtBN/orWNziV0yZBMHc3dUmrmIsfVkVUY46eKBfRJN1AlnBE8qOk/n9qIBJEETNpy8yp8qprUIy9eCurYMXsrBE9kt738lwq8uufrwVHOvDVzy00TIMziMR5wfjRY8c3ymx6dQtk13MyRB65r5kHWz9aJr7O8cdQfDrscbjbqEC6ndyJo6LVishLOvn4mvY6UHV5WvBgEgyiBXY48zHAg6j87INuHJcTuVlV2tuNZE9Bdp69otU8QwY0mZSniFMkTKLfSIk6IbH0DyRvmnVrVFwsy2ta1vVM7WpXlUVacXCcVOHkRaxQGNZBgIlV26L6nSGrJivENkIY0oMhMjR+FB1GEmALlNZ95l4JOBGnDsVBDo7p3WxVJwjVIqFItaBqFCu9LtUtp3ZM0a9U+nTyyoI+spxTxzGFyGe665H2iImwk5xCAwWCspUJcDMRkp4RwIyuifdaoZOYyihTzNN7JcSNOqAXGDNuq0HtF7Se6bGZdksFgsW1tSS4CAIRHFK5qmebmEWWJdXu1OW6H6GehpqBoDg5PxJVOMc2QQzq5KXBpBUmcQDc/BaSndxE39HJjWmA2+qs5QbpW7iY0VlLiQ1tKKEPtEzcueZfXPMYUsHw+HBztxCrbjKLCC54d0Enz2VeN9oA4iBYG0WjZcylhjE6u1Km3kzfcV4F/aBA5SBKxdTFxMNmNYgeCq4t7Y1sQRzusLBos0eAz7lLzxAmxAn11WfovDbK1/vPn6D2/P3hX8YYDCjn5jAuJcLgA53y8AqqlLsEKMVbLyU2Yk7aStdKlQYEzLtU9zbj+0ZYTBgvEvN1M0x7yQqcJiHN5XGADe8IuoQ67RfM7XQb+DmOaI5BEmAen7UK+EmbKzDvIFxfJXCodvyl48TnuLnYWBYXzlB1aJTv3ZPfshquGuR9skURawYmfrUTmR+F4KY1TatRI/n8oB7YEHfZHWZ9gEBgbhezAncqT6ADgeUwFQaocZiEXMVjDC44sdzNO1tI6rZ8Hr+9bIWEptt0Wo9gMUW4gtza4T4hJa1MIbFHqA/X6TU8P1JRvKPKn2+s0X9ASb5KupwyZvAW3BpcnM4AQshxbiYqOIaIaPqsTRa2/VNtVcD3MfZ6l9TKeIN7unywXBZvivB5JLDMp5UpgobFENEN2zWzRo1qJIJ5imo8RstG0gTNjhrwIhRwdFrHE1LHRHVcUSYJMBK8VUBKdZNy7ZnV3eW+8AH7y19dpNioVaSW1XbJpgpey5uFTb5Y4hfMOob1dxbVZfJcmbsEuVfMhP6cxbdk3zyRtCiYu43QmI4M8GQeZoPZEYmqWR0XDjuQ3QxPP+lzJlW0+HlpBD4V+HeSJkQVa4wuKgyVtZeQYRSw7XG40SDiWFbJF/0ndLEcrTPgUkxVTnfJO/ipStR0JW7UOwG4wPl5dZ2lQrVza82V/EXkmQIbp/IQB7IvUTJzLmm6Iab2sCI9bZaJc6oequbVO/rquzIh/JB3ifUK+CQLWy7+pH0S9rjFundE0XHM5+tVMiGe8ORJkanQi3h/pSYJy8fFU1K06+upU6Lom5g5icxnfyUyJbXE0rmA1wPdOMBylo5bA3v90pEOERqOxhPaFMB7DAIGnTskNYzLhgOpueFIrhlJ5MIjQXV9K1ouiOKcNNJ4iCx7Q5hGx/IQ92tJlApvW5Q69GMvUVlFZuepQOIc4HPw2RFTEapVjMf8Vs0ynrPEWuPlL6u5fRuCHZg65wqq9HbJBjFEamVZS4qRmAe1k0FxMlnDGeYhuXrsg24ItJcMjmE0p1Kb8j+D/KuqYTlAM8w1UZnERL7shsDQyVo/Y+k73jn7D7pfTwvxQBmN1osBS9zTLf8AJ+fQIN1gC7fcxrR0ln3+y8k/xHPEuOs5QJ0ulVPFMf8AIQT9Ur4qwEA5SleJYG8vuy4Ei82v06IVFC1LtXiMX2lsZE0OJqkAwl2LqEjUbJO7iT2uzmM5OaP/AKlr2B5Jg/eU2oI7mfY4Y+kYgFSqRmg3Pg9Qi6775SgauaJAQVxJKLwZcbBU8gI7LV+yvBTymo8Z5DoltTeKU3H8o7odMdRaF9vcwOjhnwvFqqmHErxY/wDWEz1Y8PrAwP5md4gzlYTvbzQdcNbHNfwspYmjUc/45MZRkvMS4vs5sCImdVrmzB5nnBpty5WX4UMOUbBe4zoDPZBYf+1d2Q8z2VOM4w99gfh2H5KKATzEywUYl2Ixg5CJAJz3SwnL1Hiokz2XjhP2RAMRcnMscRH0g76pbBBMabn7I73hPYT59PJUvwgcSbg7j8hcZwlTb2Ig7m8+C8YyL2Bj/fiurMcLGbZOtHiNFFjnN8Om9lSSRL2W0siKQkZ+uiEpB8xnNrfyiqTdz67K4lZeW/wiGtEC8HLpkhnjlH7yUGYj8/RTOh4q6WAG2t9U84bcD1ks4yoBnG/ldaD2b4gwD+58LYJBOnfokdeGNRKjJHM1vCbkqv8AX0Rj85scLh/fUWUyY5XfC7OJzHZBcc4E7D/M9pDvOOy8qe0tNjf7T2k7g5JTxvjDqnK6pVDyRYTl0IGS8zpKtTvyMhc9T0RcB9xI2nPETcZxcOgZAJQwGx5iJnMdbKWMdNXm5pEZDdSfWPw8uUXhes064QTy/iFhe48yFSnJnMRaFQ+meo0B7fdFvcNx26Qqw0zGd8xfKcijzPlYY5utwN9e/rJMqfGHRDoMDMfkbpa8huhFzb14r1oPMZteLzGSjAPckMR1N37LYnCvd8T4q8pIa4ACwk8p1MeK8qYpp5iTFiRrPTosJSdDm5i4++i04xAOYn1kkl0oS1rMk5+fb7fSaVeoZqtuOviT/rARnOcpbjH/AEVVKtDiMhMx3UcTXHXxTIWBazB5i6sRr6ujsE8GnyaxbxQJq3E5FMODwKgdmGCY+ys52qTA1LvsA6z/ABBalJ7bWVDqLloMRVBMwEThOK0m/O0Z6CQk3uuVchM/YzRGl0zNjzMfcf8AvEyjMISR3C+u4Dh3wAbAfZU8NwuGqsFRrWkjUAK/F8TNNjoFzkvO6zX/ANWwrVSGHzNPR6ZqAwU5zj9pRXwgnNcsrXxVTmMud5rk8vhpwPXCHxLaduDIYji1KbSTpb8oJ3EmahJqNUHMFDYrFEnoNlvGpSMGebXV2KcrLuI8RNR0kdoyG3iqWknudEM2qFcKlkUccRYnJyZYR1hetdp0zUYUjU0Uys8e4AWzPQ2vr61XYl3wgD5iRGWf6hRe6M/puqGv5qhMWp2G3Mc/IfdQTJAjMtBjLa6DxGE1abjIdr5oihWJGXdW1KdpjP7egonQCjWLtO6sc0mNgV1Wk4GWAHcHI+OQPRQbiI+dj27Fo5wdLxN+6jMnEvY0Wy0k+Oym7UCQJ2+/mgqmIc4/BSfO5IaO9kVh8BWJvUazo0T9Su3SwQmW+45nAH5WAEiTc5gdd47InGPIbA1tn4mFNtJtNsXOZnUnclDseX3Itp68lXdmF8vbzPaDoCsbLunrZX0qI6/RehmWXr7q4UQbWsRiLMQfdmc25ExcbHtv3VZxAPykX2MplWIFkuxGAbdzbH6HuN+q4wY5kqU9Y/0iTWEZ+Ea6Az02S2lXPlmDpKIY+wcbbyVCsCMiWdCpwZcXEyLX3N/PZLK+IcHTynpnl2RrMQNLkaj96ol1QW/M+s1buUHHcH4Sfe1WBodnJn8LSOoOaUnp4stuBBAzGf00/akzizwbEQM5HrdAapmbdmaFWqrrq2bMn5zCMXhXB0gEod7CbRumLeLAx8OXzScz02UatAOJcCQTl49UTG2LbvMMT0m2PMOgTDBV2U2mWySInqvXYbl0/wBqx+J52U6TWAcuZ/yc8532VQwYy5Rqx94M7EGbKqtiCREX1/a9dS5XxDpBy2IzVNKuw88uggfDAmTOR2RMAQBJMacE9ojhnggczT87f0te7Giu1tRohrsgV85AstlwfHsZhWAvEwT2uVk6/TJuFqr6uvym54TeQxVjwBOxFH4jZcltbjrSTdcmlqIAgrNSpYmZV4gRKAqtOc+u6a4nBENJA8v0lrX6EeI/SbyDMkoV7g7ek/VXSRuNvyuezz6Lg/e9lMrJ0sWVfTKCeINtFDmMWzNh30XZkYl2KrOd8DM9egmM9E14fwcMYOYybkidSrOF8NbTaby4iXE2k/gDQI3IbzGfnZRjnJlt3p2iQ9zaw7KL2db+vNTN5VRhXg5RSfJM20y6ogVRfpnbRW0mSY3VNagS6RrY2VeoQLnmeCoOYAyBaSRlporOcRnP3Ox6aKAp2FjbPPPsrsFh/eAiIAMxGd7fZCtsCLuMa0una2wIsrqsc7O3T97q3B0CTlbf8Iyvho8FfToEN+ESIuNesJaqzPM09Vp9vAgGJplkkxEgShKrncwmOWNkyqSYIaSNZgW3ugMQC0AgAH6JsGZD14ldV8CYOeQ7ar2nSLrz4KoVQRve9tk84NwwVXWgNm5kX6ASottWpC7HiVppa1wqiK8XwYOg3BgXCXV+EhhE/F/y0PQZBfT3cF5RAFljeOUz75wGTTEdsz62WVo9Qb7TgT0PiFVVWlHOSMARS3D2t8OQXVmHzvZXh5ANrnLsqPeRYg/pbU8vIMqkC/8AKi6Iz2yPoL2qDAt67qkQB3XToU2pGZJn6+aYYXETEGD1SegOY5tAjN2WVpIB9QvQ+PzqpnTVGsHskWIzCX1KZF9c/JNfZbgNavRqVWtLmtPJvJFyRvaFTjKEW2ss5La1sNanr9pttW+opFh79/8AcT+9cDzGZ3G5zQtakOYkWCKxDoJ1VZlwiD4A5p3IAyZlbWJwo5gmwiJ9Si6tWwAyV2E4WRD3ggaD8le4ikFUMGPEKa2rX1dxY911y8q04K5Fi0Z0NjKW8RwgpOvMG+kRrCaUCXazffZMcbw4VqJBFxcHUFLO2w5mlVX5ybT37GZFtIQCMu6GrOAJRlLh9VsiLdfwVczAEzzQAJJGf1RFtR+FPMVt0ttQy4wPn5+0TNh2V+gk31hNuGcNIPPU2MDUH/yOfki20IECBva/RSpPImADG9z4ogEWzDsHg5Dplo0MT6C8pvseabZftQwT6gJ5jMAiIiD63VuGf0nLLLyVpWDj4SZ1v6lUPO37RtWlOZJO6qq0OVh39XUSZHAvIIMiQVoa2D5mw3lAO1ut/NZqm2IcFpKNf4R0AWXryxK7GIPviej8FrXDm1QRxjI9/pKDw2O/j90w4bw4gZZr1tdWM421st+Yj6eKy2/qbvR3/wB7zcI02lBsGB9//JLG8NEOM3Edo/aVVmR28kXW4y4ggNEHf/aW1MS5xAaASbWzT+k0moQHf/MyNT4lpn+SfoJS+qWzN1P3DXNkkTE33yH7Q7sU7WJ7AKo4km9uq1UQjuYd96P+ET0YENabiSTfZW4ZgpjMGMts0O/EW9QqmYguBAHXOMtv10RNsW8w4xNRwzjLmuaATfMFxLT+7IL2mYx2ILmXDwHEatORad7iZ6hIalYlwcTDgLGwvuButFjnCpRp1WaiHdD/ALlKtUqWiwcHo/WNVsbamQ+3IiGsbxt6P2QteZz6I+s3yQrzI0n1/CZzE8QcVbXbNxmTHUQqojLfyVtWkfXVUub6/amROuZvnsn3sl7JPxfxkhlJphzhHM7IlrRpY5rNlpOhM6DOdF9B4JxmvhKFOm6lTDXy6ZhzibkuM20GWiT1gvavGn/F8/AjGn8sPmzqb3D8T/pqLaVJrWNYIAH5nM9Vi+NMDy50ZyT3Kro+1TnEio1rdokeF1XisZbofysinw+1GBJ5HuTmegr1ekrrOPeLeFYOm6u33wIpDM77T0Ww/qcJPLScwXgCPss3jcCWt5mnmETbMDr1TD2X4BVkVS1sRbmub6wtF9CL3DWE9de33xM46zyD/alXFqYuRf7LMYs7CwX0bG1GUGXw/wAJPxOkcrSXRlmQkeK4/h6gqUywNBBAIAuNI2un0oWvoxK7Vtf+IczA1qLgdL3zXitq0QCuV8xfEhQq8pv08JyutlgqTS1pk3GhnusCx8ZrV4TGgUWgZgR57JHWVG0KF/Wa/hWpWguW6x1J8Yc2nLWuB3I0/lKGPDgf1M3UsVVkmdUMyoNv4TFFIqXaP1+Yjq9U+pfe35D4lhpkg2Pj+ERhTctcBzZzkBsZQhrXOy9FQzbppqN/qjxSM3gdiSfLK5VFZ+d4tsb9oQVTEwbzfTS+dtuisoc7iHZ9ZHoZqMywGY0oQACRNr3vfpovPcl2UAbm4QzseGggAlxEct4B15nZKt2J5WgSCdsrlDfcRhP1+IapUU7rOvj5/wBRjhqPL/2wXEWmJjsN1BuMOvnEeaEoYhwIkxGQ2npqpl5vnbX9KooAGIY65i27r4A6hnvozcPC/wBFS/EnQXnPXtCro0SR075z+FTVdyCebMRH8eatXQtZ3CV1GusvXY3Ut5zkZifvvkhqtcAx+5Q78fA1/aDfXLtLoxMSEPrYgafvRCnFGTvrKgcOb/i/1VjGgDMG/fy+irmTINl2oAHSx7q1lctHw3Omg8VGmwyZNttT5eaJwWGa8yDlNj1tP0+q6TBy+AYib3Oci8DomPs7jS5j6PNzf5gRkW5wf+P2SerS+Ig2sT8UtkaRa8onhONFCu14giHAgZ8pEEdUOwFhgQ9DBHBPXv8Ab3jSrQkbIN4gxb13Wkx2A5biYIBHkkWIwZJs2ToNT2Qq9QjLvz/3xD2aSwWbAM/H1HzBK7RJiSPx4IR7dynjOCVC35CP/koGpw94cRymxu7K2wGpXLqqnO0Hn85azw3U1LuZePnI/wAzzhdGDzQek6C8kBM2guvM2iDfouw8Ag5DKMhN15Tpjle5zoAHwtj5nE76AZplZntBsN/3mB5+FzoJzAmwJHknMlstOYtGYsszXxEkDZNcHU5gL527dvJcZyxtwPGBtQAmzjcQIPecgtvSxDnN/smnAaRI0d/jlaF86FOXhoHzEDPwz0WuwGEdgvePeD7sj4WtIcZFyToAFNZk2CZriXG6/un4d7g6HGTEmxkw7aUhouh957ozF1H1XQ0kzPKI3M6LSezfsFU5D7z4QRaR8RPbQIFrOeE7jemrrB3WnA/eZCtVpz8wXL6NS/8AzvDloL7u1IXLgl2PaXZ9Nk4zPkGCZLpJvGWwRlDEyT/6691y5EiU9ZzOPLNvW6kxnL8J1+4zXLlJnAT2qSBY7evJd2K8XKZBnrBPXXyWs4NxDDtwtZ5pg1COSC2Q0v8AlLdMpvmuXJXV1ixACSOR1789H6RjSttY/Y/sMzLGsNLIau88x6ZeS5cmsYixJJyZLBYwEwZvrJUsRxJrQOUXGp1K9XKc8SMcyqpxmpFtOvS4VNOo6oOYnw69Vy5RmdiWVaDgATfmEqNBl762zXLlOJ0vkO+EnI/7upVS3ljMiYme4A2zN1y5dOlDC7Q5ZdOqMqcWA+UAmACYjc2GQuVy5ROi+qOa4bbPPe3miuE8CfXcW045gJdJgATv5LlyS19zUad7U7Ec0lS23KjdH/E+iYThxFFjHnmc0QTe/iVczBtHyiCdVy5eeoO/+4ezzParwmwdCFMpZJP7UYT4raj6rxcma3PnKPvE7xlCD8TJc/3VdcyIk+H6XLl6ROp4+0YaVt4W4UTXBBDXhhH+VxzA3tGavoVYjtK5crEYglMY4ccwvYCyniKryS0OcWjSTC5ck2cjJmolKsVBhPA8E8VG1Gua3kMkmTl0AX0uniwWg52zXLk3p+UBiOsAW1lHQlVXHwYEeM/pcuXJmKT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5362" name="Picture 2" descr="Vzorek žuly typu rapakivi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484784"/>
            <a:ext cx="1521718" cy="1521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4" name="Picture 4" descr="Soubor:Coal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712" y="4509120"/>
            <a:ext cx="1656184" cy="171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6" name="Picture 6" descr="http://upload.wikimedia.org/wikipedia/commons/2/2f/Piskowiec.JPG?uselang=c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3140968"/>
            <a:ext cx="1656184" cy="1239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00" y="4725144"/>
            <a:ext cx="1800200" cy="130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8" name="Picture 8" descr="Soubor:BasaltUSGOV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72200" y="1628800"/>
            <a:ext cx="2304256" cy="1670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Minerály</a:t>
            </a:r>
            <a:endParaRPr lang="cs-CZ" i="1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467544" y="1484784"/>
            <a:ext cx="8424936" cy="12961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lvl="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200" dirty="0" smtClean="0">
                <a:latin typeface="Arial Rounded MT Bold" pitchFamily="34" charset="0"/>
              </a:rPr>
              <a:t>Horniny se dělí podle jejich vzniku do tří základních skupin: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2276872"/>
            <a:ext cx="2468753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Kamenná sůl</a:t>
            </a:r>
          </a:p>
        </p:txBody>
      </p:sp>
      <p:sp>
        <p:nvSpPr>
          <p:cNvPr id="4100" name="AutoShape 4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2" name="AutoShape 6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04" name="AutoShape 8" descr="data:image/jpeg;base64,/9j/4AAQSkZJRgABAQAAAQABAAD/2wCEAAkGBhQSEBUUExQWFRUWGBgYGBgXGBgXGxgcFxgVGBoYGBcYHSYfFxojGhgVIC8gJCgpLCwsFx4xNTAqNSYtLCkBCQoKDgwOGg8PGiwcHCQsLCwsLCwpLCwsLCwsLCwpLCksLCwsKSwsKSwsLCwpLCwsLCwpKSwpLCksKSwsLCwsLP/AABEIALcBEwMBIgACEQEDEQH/xAAbAAABBQEBAAAAAAAAAAAAAAAEAAECAwUGB//EAD8QAAECBAQEAwcDAgMIAwAAAAECEQADITEEEkFRBWFxgSKR8AYTMqGxweFC0fEUUmKCkgcVFiNDcrLCF1Oi/8QAGQEBAQEBAQEAAAAAAAAAAAAAAQACAwQF/8QAIhEBAAMAAgEFAQEBAAAAAAAAAAECERIhAxMUMUFRBGEi/9oADAMBAAIRAxEAPwDp1S4GmogsKiKkiO0OYEIMXpkGCUph3h1YGyNEFTYKWYDxAigSjnO8VKmVvFRnMYYh43jKWcPElMLRRli+WmFGzGL5RhskEyZAgkpIi0JiaJcSIaMa0qUIYLhLWIGVOaGIGi0qiRmQCnGB4kvFUixaMTMixK4z0TucEJxIimFohUVqMR/qIqmT4sOrULiRXAvvmhCc8ODV6lxUZsVmbEFL2ixasXPaB5s6GmTDEZct6mNxDOpyphMXmKWAhLm0vBi0y5hEVJmF4pKzDZ43g0QZ8WongxnCZWsWSlAGKajWoFCFAgmw0Z4taLGKEQVPjLWVCGE6lYxxOteVixFi58c+nFVghGKeLiuTTGI3iteJECpxW8D4ibR3h4jUp05JX2+/5iyWuMpcwZh0P/rFsuaq28awNuWikSTWBJE4tWK0YrKYMQ6YQ4Gtft+8TlKL3jMnY2p6D7/iGkY0xYdbfvwNYgvGjeMtU48oonIWekUUXJpzcQCLwFMxHOAvcr2pEJiVC4jcVZ0dLn1iyZPeM6UowVLwalawzC0RKxLRYJj2iCMAYuMkptGekulvrElKgI5tbRJKybQYdEkDWIrmBtoGKFPFfuSVNaHFokLpSJy1Rdh5CQISZYNoNWLEpfaEcM+sOkNDibtGWlZwCefnFMzh+0EHEVh14oCHZXTMmYUw2RqQTOxad4FXOG8bjWEVp1iKU1eEZg3hKxAjQTzw0VlUKLFq44tMQmJBjPlYjKWIHKnq37QTLxaU0NtO2kcfhtFWH2MUlJBgyViE5XLOa/sPpFyGF2reHVjPznaEa3EHqyGrNtCSgdYeQxme7BKSeb+XryjTwCRdV9eTaRBY8YGWhzH/AMXHnXuYnLUz0IqfrGd0j1yxGdiZFXHTzZvXOLl4jV+0RKkqetx6+vyijpM1Uouo8/sInKkK2g7CyxUkj4y3ajnmwNOflehPhpcue5P7mHksZSpR6RaiXMAoY1RhRbaJKw4EPNnACMQo0LeUVzZb7xoIQBpFiUxckyRhVGwg+ThJm4EGpJNhEnVBNjEBxhl6qETEk7xZmO0T93vGdawIuS8PLkAQV7sQigRasDGWIrXKAg0IEMqWDpDoxlrfQkxBK16CNpGFEWDCiHnC4sZE1ZvSITJihaNv+lEQVhExc4XGWAsLMUqQsx0f9OnaGEkbRrmODnJeCU94KGBMa/uOUOcK94uY4MSZhGiCZDRuqwQ2iIwIh5rgyxgzCjX/AKWFBzPFyWImBgRooHtV/l9IWKAy5nZnNehoGoQbfvFTjwsNRy3OvL6w39RkBSUgsWSxZ3BZhdkl3P8Ah105WtEN1iRmHkAuXdIdizdewqIsEjNX9OnPn0/mBpM1KEBL+EAAJdyWBZ2oByc/VypXEEPU1Owt08o5+tWPtv0rT9H9wYZlAh35H7eUMriiQqgPMUG1eUNiOJJKXyim5bUfjyjM/wBVP0x4LrPfEKBI/Srl+qWAO5gqSvKADUtfrfo5jFm8TBmJe2V6G7KTfbn27Qmcf8RDFv2f8Rn3NG/b3lvTMQHsLP3HoQyFpd8o3H3HZ3/iMLH8fSJQUzMRXZ4nw7jmZNRS4PLQi0XuaD2922iYhyGupQHQlz3YEeUEoxKR4QC5L9mNX6j1SOe4fxNlLYOylAf61Gg0vD4niKionKWAynTcnW9g37Rn3FWvQs6OXiRfc0+n2Jifvgo1tHKH2jyhspHiNwRz8tKxHDe1IUvK4BFfFRx30i9zRe3s68KEIkRza/atILFSNmq55CsVTPbZAtlIAc0XRnh91Rn0LOpCmiXvDvHDT/bpJPhUkEix087HqIkr2vmMEqUyjslz0OW1t4J/qr+SY/nt+u2mT2DxKTMzBxHCTPaJSqFbEFviSKh3u8XH2tmSgQQkVBqtIvzYAjo5jEf1x+Nz/NP67gqEKPPpf+0cGYykG9LEeYaN7De2SVAkpZr+ID5KPSN+5r99M+hb6dIDDgRzM/29ko+IHe4sYfC/7RMMsfqHbk8bjz0lifDaHUAGJARhYb2wwywWmMQzgg0cOLRoYXisqZ8ExKuQIeNx5Kz9szS0fQ3LzhNEM0SzRtk+SItD5obNEjiJJTEc0LPEluWFlin3kNnixL4UU5oUWB5ZMxSg1Wc1JNqKBJPJ/WhCJgFTsyQdH1PMsOlI5biWPZSQFElsxYNvlpagrS+YQOvHKUSRmUKMH8y3y7x8vjOPo8odhLnJJqtL2o2lPrFpWl/iJbTMP5McTh8YqZMSkJUCSL/tGljZfu2YKO9QfllvXTaOc0yclqLbDpFzi9A1mJZjTnWIYjEKF6DS3oxzcniSyCCkkglhbz31tBk3FGVLdaVAlrOyb3pT8GDPojVT8qgWcl+Zum+/5MDGSpS8wWpKelrbm3PnAeJ4gU5SXU+aooG8NR/cDRusV4HiPvKLSpuRJJ5EU+nnGprMdiLNkqQzLUFJo9HfXSg/EJHFZSHEpK0lIdTBqbWIGlG35xz2KxCiTlBSjSjPUbWJAY96RSgrZRBLEE0csXG7eqVhrT/VNm5N9q1JKkpepUa6kl35j9oinjJUk2ahYqZyfoW+0ZM3AtMU1XJpWgflp+0EzsGCf8Pht/mu2xIvG5iojRquM5RmI5Xdze46fWMlXEErL2NSNC3beK5mBBDkUbU/TnFAk+Jzc/IAMAPL5RRFVMyrVKUTUnlWJowi71cUvtWsGYdI840JaBGZ8kwoq55aVC41D79I6jgnFEk5WuK0rXSrtqX/AJgPESAmpHMfvDcFQlU4IrmU7Dc7eW+0c735VbrGS7DD+yktTZkBmJfNUklLVd92gHHewJJJlqLEtlL3tTpHacF4aZaQDUt2EGJlsC5DkkjLtQN/EeSL2j4dZiHnH/x/MBqwvUqGg5V+Uddwz2RkhABSlZYOdCWBdtvxG2nCADMqoro58orxnEkpdNu7OzW6u3baNTebfLMRnw5bjvsdhlKAQoBb1CVUFDdGlgHB1jk8R7MzUOcho/MMDfpasd7/AM4rAGQS0FmoFVtU3AOlIumSlFTBspBcuXq/YXv0jceSYHFxsr2Z9/hwpGXMHzA0JdmZ/wARnYv2cmSkguoHdJLVcl/K/SPSJcv3ZCah0kgu71DDnf6QDMxKVKVLyk0/SDyBBaoZ0nuYY8sqaw4bBe1uKwzZlGahP91xVr9o9J4L7QInyhOS5Su3IihS2hdvOOQ9o+DZzmQm5yqDas4PU+K128+Y4TjcRg5ihKIKTXKqoPbQx7fF5unn8ni17ZJmBQfTeLGjmPY72qOJCkLl5JiA5Iqkg0pz5R0pVHvpblGvFaOM4k0QKoiqb69dDA06aGPrQevONBebjofqK+uUTECe9dTcnO179KWi9KoVKyFEc0KJl5uj2XQtA8OWYoVLl05hsaMkMkCG/wCEESwAVFa3oEgfP5wbJxq3JTU2BegF68rl20oTEs6gt/joxyjLf4jmUb/jYN8LlP6+tkJcO4QwFAmtaAqcOGc6fvBHEcDKTlTldahmBKSQSLhyCBrDDHNkBSRu5CmAe51MHoxQUByNeTdO0ZkwqTw1IyMhO6izGgNjd/VYqxGBRMSEqRQga0AcM+ho8HTpXhB8VC9L2Ljcg7egwX4wKEMUhmpRwSNP2Mc+2nJ4z2TzryS1ACWwCVP+orV2vZtYK4T7MCUSqZlLAhLF2IdJrSn3aNfDpJxazc5QGAoGCavzc/6YLwyAUqdiUqU4HOo8wY3a0/DMYyJ3BxMDEEHNl8NSdPFRmZmJa7XjJxXAUys3iAy0KVeEgqoBq5MdrgpSQkTA+bmMwIcABjdg5HfeMHjeQzilgcyQpNj4qNXbXk+0arMicZmHw0tiZqmBLealVBYaDU6bRRLwwmfCGAJO5ZmAp28ztA+LxACFIDfFZt0ppzDqJES4H8adfi6aC/mY3MTGyoxPiPB8qUkWKa3JpVrWb6GMCZh6PvHRYnOVKDnwilwL3b5bWjGKH9XgraftTAbDgAnmPnGxwdKFKZdAbKsx5xnS5dwbQXIRlit2o6dNivZ0GWos5SlRSQbkVDizUMA4X/Z9OXNkz0TpafEiYUkKBahooCpI0peC+B8bygpXUAHK705EO0b3smsLSpXiZKylIPwhOgGpYE3tSOMWtT4bmImG4JRKPC4e9wfLv84mjBt5HyFftCOJU5AFohNJ5c/KOMY12G4lNaW4JBsL3poPRjnkSZpIWZiiCseG4D+Fg9QQ34jeAUtwbRmCcxUCS4UKk6MWbzIhgiwlyAzB3oNv3iOIcAX8J+tD9obDY4KNM2g9doKUklJABbvtr+Y0A81a1SvCAVM4Cq2O+5H15RnrxKAkryhqKcCoo4oNLxtJkZZZelK6n684xRgCBMGV0u4DaEgqH184YScn4ZgmKSSMvInVFdy6R1EZPGeECagLlpOdL5gG8TGrbkX5gxqYiYc7kMlQDtuDlfe7DlF/D298pNLJIDM109qD5CNdxIc1wCcnDL9+qWpeZIQlYNgSXdLspwL38HOO7w2PTMTmQQRGGn2cUmYoKAXImOaXlq3A2Jq4pyAjRPB1ZU5VVTTO1WGjajraPX4v6pp/zPw8/k8EW7FzZratp+0AzsWkkp/U6abF9IqnY8glCmfftGYhkzvEp0s+tgWblf6R7/XrMdPN6Ux8tuT8SjU26Mz37/KC0zfPvGRg8Ylqlq7+V7WFf5jQRjED9Yb/ALnjrXyVmPlytWdEudoUVjFo/uHmIUa51/WOM/jzyTxnw5SEAPXI/wBGpSNfBLlqDkpNKkgEDlWlI4mdPAsKNyfXYRYrGJyNrSxZ2rXfnHxpp+Pq7DZxM5GfLmdjYkmtaAHekaWEw+VQVVyK+I11bKxfrzjiU4kZ3yg3IH1jTw/tA5YAjZ3+lnhnxT9DnDvcGtakmpSkkgMxLO1HfziqTNmKTmCAliWdwpSXI+d+4MYGB9sE0zI0u+vTTeNrB8SQsDKoKNXAPRmB5xxtSYMWUTeJgGaoPnCkFtbB78ja9CY0cOl1KKf+oxDs1KWHInyjFmDMqagls5S+9hv0tyjXweGLJqWQAAd2ueVKdzBZqBqJ4lJHjqDqbO7M9QLxxvFscTOBTVAASFcyaubXNv4HWYmSLKS6Xtu/5J845XjklKVIloOULPiSHYWHkQfrB47dq0MXGOFqFj4fIJSH/wDzGhwZytIcvlPzzb9RFEnATJqipCSUmoo9CSR51jYwHAilbhYNCDrlA8LkmmjgcxaO/knqcZqHxdDQkAg6l7avq8ZYS8dTN4OvwqYs4Ic177adIFHClBCnSHapY7vQedY88Wx0mGCZVIX9I9iY3cLwElAUoqDgUyH9RYB93I0hv+HJuTONCfDXMQCRbtG4tDMwx5Mnc/ePQPZ5P/ISyh/lDMbkHV/rHFiQQagjrSOx9nZSkShRwa60PlGbqG3K3vFhDikVC20TC6xyxpQCSbMOnTbn9YDncOeYMtKF3+RpzgszvGOVO5MWTJrEdfOHEqw3DsiUpTlb9Xhc0GjnrWCTKOhEKXMcRNRbtDmjTJk0LtFUyS5/O9LRRM4yhJYq+T/SGHHpViW7HaHjK0NKPjUkJdSiFWcfCnxHYUJbU9zBycGBcAc2qdanzjDVxxKFrIv4UhyBRIJcvY1aAsZ7SqW4zkWo460Yx0muyNdQJwzN6t/EEKAINWfURwUzialKdKy+lemv2i04+Y1FEHkT0i4IZxrhqkKCzMSatQEHk8BpS6sz/pIpzKTbt84SOJzEn4iXuCX3P5inEeKrMdToY6xGMz2IEvLrFkvDq+JLlulIAGJOeqcwUSQQNzvGhhMUUuUgc39CCWcOAN4UMeJP/wBMdlEfIQoE88RLJbMbt5lrwRPwks0BJLHxDlZuzaRVhlZT4gKO/oco1pE8LHhoAHfdRdub0fZgY9FtYgArhALVFRq/Vg/NvLlWODlJMwhrUo+gub6vSCVkN4ElWwez7sC1YDwpEtSipy+ideveDudPwulISxCkOSbh9CHDg6uOcHSpHvEgS3TlckhTAciPw9Yjg8FnUAkCgSXJ2eo5hxUbiNSRhky2zpAYZizE1JOvntGbSYgDKXMlrSrM/hIqxzFKjc2F09jyjTwHtCVHKUZWYXJqWoX1qLQDisElOUWBKzcU8Kag0BMDYThygkAkpdQNCSx6B3c5tdILREwo+XRj2plJVkUDdgdKCt6tz5RXNxEibMzEF0AlJsDlGYH+ducc5xDAsSpZCUjMLGqfDlDsK1+sbGGAMgqCWAlqOlspI51DeccuMdS1stLhGPklCSSlasiEgXACAbk0BLqJB3AAOp2BHhcswWoBKR/iJHOx2oz84xMRxBUhkJlBQSlgQGD02BYPeuhgTEcWIo3hVnJNmLvt0EPHfha7mVLZrO1WDta3n8oebJUaJpUOSHo4dud44/AY9cuV4CSXfKbEatYjqI6/B4pMwZkmgtuORGhjjarcSsnB1oNWDvSjsw/8ie0SRJSxqDme1X0ier7HrpFSlObON2J9axnDq73QYB7M1BppEwoV5xCWpwW00JD/AHh8ofe8WLVss6Qs4AJcRXiZgTLd2NvTWgZE9OakxJL2zJfpd1GNYNB8Y4iUh0pKb+Ih0mh/EZGC46sl1JzgbFvkbR1M4gIsCe3kOf3jn+KYWUCVVSSa2pbS7OLDd43WIGtBHtMGb3ZfqG84z8V7UTFOAkJApTW/rtGNOwZPwqJs9W0PkDaGRgFPlYghyxf7DftvGuMLUjj2USRVwzfb5xcJ7i7kvS22vQmKMLhmopxrc9GMEYZCAXIdteloVoY4UqJVmFVB0NZgG8WvUt2i7EcLS+dLKUp3NSzaB6iDEyQ75TV+tWqNhS0SXLBeiqgjNv6D/iJdMkYYBRCQoNUnbSgJ3guVi0uElmFi9TbWHXw9a2Cj4QzXLjqRT8RJWBGrkcr9dIQvm4ZCmUGD2IfpX1pFU3DqSKggAXAoeuhvDy8MoVc05ketIIlzJhsstqCCPXaJAMyWcOObRbLmhVClQ5tfo17QQMOd0GvW3KJ+65J7erxBQoJ5+Z/aFFmc6NDxJ5xNLLTnDWDDUXPygniExFBKKwkDW2rlNXa3lyEZapqlLdRctRvVw/zgyS4KgFUIS7aFz/EeqYxx3SwMmcTlzEftQWi7Ckh0qSk7mhN6Ve/IbxQVqRMz11DjWuofvDJcnxKAA3JBJIchq1gmNUS3MNiQgpHOmaoLM7h2A5U0gifjQtfiUWdzQuCzABIcJ1/msYSFy2IzHMBRrNdnIa5D9I1Jc5g6aAUDUJb/ANRHOaukSPxQechIFGVVRFiUA3N6GCFyEAKIWHZgUsWqLB70+UcxxjFzFlLAhTn4QSGo3ODMJwVaZaioNQMVNRg5tdmV2eCadRMyon6HpxeaXlWHZiToWNiNHc1eDF41KpaxrkXkSxoAhRItWjw3D8Eze8SE2skCr0YsSzH8iCsekIlkijhYIdR+JKrvQH9+kc+tPeMrMg4dId1BJT4VOVVfTQVJBdozZgBUUkqzBTCjpSWFSez8njSwYkllBE1JOVykFPmwbQ6C0UYvAIClAzClJcjM+YWJBF1Ggq31jcdSPkNhMTViMzbm/Qk03/aDuG8SXJJKCH20tZv1AdjXSMqdgkSyMuZRu4GUMO1Tz/gEy5a1lIzDM3hBB3BuL6WtTeGYiQ6zh/tDNLJmJQCqxFiRe7RfieKkFyrKzEJLlzYs+l9NY5uUhWYFRIXch2A3r9X50jVkTCHALJoNLgeID/F+I5ZDYjF8ZWfhzkavLyi1WNHN+sB4fjCkk5ugZRsdweTQUcUfhIBB3r3ra+/lAWIwYd8iVs7hqCxBUCW7vDGJrf1HvEJWpOehfIokjS3hzfbaKf8AdUtRzhS0vWpIY7156Pp3gTCqAD1QoGyUONKQXj54yCpU7HMG5MVJJ+Y37QIRwybMzspSWBo4IB/JgzFoQQxQ5bl4aaPb5Rzp4mQUgpBIZiku/wA2a9/lB8nGLASTlW41GVq9xtbftFiWHghIGVTpNsxSHc6KrWDpGBmIDOwDMaM2tnY2pSA53FCWypFr5n62NvTRXL4hPfwkkPybs94EKxYDf8wpNa5RWtXZL+cZU+UUqDW3oQ/Zi16M0GJmTSkjMA4Og1uAfQir+iLOS55A+vOFKkBVfvSLkpZq6ad7QzKBqQOtYZRc69BWJCUP/d/HnC94nXyLPAiZeoFOf5MOtgHcBheusKEGeBYRX75+XrnDpyl2J60hlyXJZz8+1PQaLUTPcmIFDaxCymc3atNeReJzpg1H3Ji0Kc55eZhRMKOn1b5NCh1dvO/eqSfCkEksQoW0Ibrzi2bKUCHIBIuNSK/Q3gjC8IJWTMSU3Jr11O5pEJskEpTmsqtdzVITRQGVtKx6NcsUnBFKg6mtlIq9HfnrWGwuBIUD4gM1C+WtTRqjWDJfD1EpD7qqaPXYF9BvBpwB8NX1bxFNta8uUU2/1qKqE4NBdISCGBZnoznv6vaciSoMwCSo0LJLCxB2FrPe1IvThEpIU2Wwe/XSzDU+UXSpWWWUyyxdnerKDfqD3HNqxibacVT5iysBPiBFw6XBLP2JO1tIkFqBAUp0gMQCVaEtv4glosmoGUBvE2Ul33DgaHmfvBiZQCTZy3kBWoptoNYzrWIYfiExRDKlhIAKgoB3IBqf1A5uXXe/ieLTNmIAzsGBSWyc/DzFOp2uKJCW8IUpRJNCSxtejC0FcPzpAYM1CLUOgNaVO/OzxnrSjiJk5JYKSGynQHpUsLihAi2TxRRQzhRNCVD5fblSHmYRSrjKBUZt7mtiKUicjhotYdRz2NIJmEDTJzpmDwpSTmSUgpchmqzG550imVw1bAMkhL38Z3Bux1+cbUrCodr6nxEu3V4MlkAH4W2uQ++m8WplSMMSaP4rhi2gcbdHaJzJC0sHOWlHA+mrdflGwmW5cAuzMlvv2pEhLCakHz+tIzpZKOFLVcOdKU+tNddYvm4SYlJSSlj/AIlA/fTlGijFCviPQuzeu0I4UGthegBryJiTPlYRKgAoZ6MSVKcltAwfWLv93y2qkhq0BJ1sNBBBkpBr2uH+cOtYvfkP5iAeTgZZBKUV3VevQhomjChnyeQA+aid4slza0Sli2tohPVpZ9i3kwrrrATrlNXKwvQgt15PFZnCoJem2/IM3WIiTLFFEh9Hr2pDIKSXAsGqltdTEsSSB/b9fm8NNUDYbBgW+VPRiCZhVdm0o/Z+v1iCZidDXkP2vCBCkJKgwSBUmrnsR1iJWE3avLbasD+5CnYOOjna0RmFWZhu3TndoQkpVbBm6Pv0icpZJ2B3YxUrDEKep/Pev5hSJWtSP7Q/lClnu3q9RSnWl+sQ9yVFhruO/wDbWCTOymgYB6am1vMwOjianIPw70+Y3+sGnEZsrKzhn5P3JAiJTV2DdO2p3aFKnZi4JD7k8rNyEOvEKspsvc2sT3+kWgPmP9p7N+8PFcqWtgxcbjXzhRbA6ZCMIggOX2sGL6XJi5OGQHuFUHPk1Aw7xYjB0Jc9eQ3ow2hkYM//AFk0YEnblSxh0oyVB2LtuoJBHNg59CLJCc7spRd6tr/3WDU6xdhuEFgcqWGhqT2T94vE1nHhSKDLX69YNWqE8OUH8aS4Y+MUe+lIj/QqSTRJJaoKgadE9mgoy0qNidWDkW6j0IOQg6JZrEkfSrRagEjhrsVO3+Qac3JgtOCToMwuM32JeJS8MSTmqLaW8+tIf+lDnKSWGim1v6MRS/oUtVx/qFn6RCfLCS9OVK8tIU6UWGzB3URQ9D1ivIQaEjW48nprzgQqXMm6NXs3neHMk/q6slJLkA70+X4qkyTlc+Ip56VpR3btDJBLslgNagDt+IkvkSaFpZSdc7DuIslIAdRI11rew08oHRMLjXmyi3d/TQlZiSfCzANUfj5iJCl41beGlNS/WBEY9Sb15Pr2q0C3JTpuWZ9hV+8SXNyjwV/yuB1c1gxNATioGrFqlLbav5s0OhSQwUuuhdxT5ARlSlk1VU8mFHoLMYmnG5VABxyBfa73LRDWhiwkuSqjWHL1/MROISUsOtFD72gGeCoBnBepA60rX6wpMgD4ku9R4gPuNHiI44zxWNNyDoPXeKJ3EQSzKJ0DsBvYXpEFyAPhljU3Pyrc9oXvQigCcxGpZuUQ2Vq1OPGGGj/TmOo+0RCaskPrS4f1yipGNr4udW8PSwY/iLErSo3dqioHVx0ewhIoSuT0FDRjrqYaVhhcM/5sdfOkVTMQHBbfeuo+8RmY4poAAOtdBtSJLFS8pDmj2+x9bRNSwoPUCtWqw5HoKiARjQuynL2a1ovC0qNSC1RcHbQ1F6RJNBzAB1G9bDqXoNIjnyPVRtrvZohKKUhszDTMCfm+2kTW7P8AFRgwr1HKJGmzd/mwalPVYpSgEP5AMYmEgAMH5fKj1Bhpk5VGAvZxWIImWyrsnZj5hjTzivMHL68tOmkEMSCagXob93gP3gNXG1j+dtf2jWI2c8/MwokqckFiATChSMiVR0J7m7m1SX+0MJqn8QAa2tRWru4hoUZBpWGzGj61dutqhokvBrGlqkA0a/exEKFEVucAgFi+m/omIpxJYtdqJzVLFiXysLHyhQosQJHElKZRKhVgBuG1Nh0IgtCSUuoqs/hZ61HxKOobt3hQo1MI81KSkFJUSCbmtHp5AxeFZBVmobkkUv8AeFCjMtIDEgjMzpdnYAglmoOl+lokjFKXQjwn4WYAdvV4UKCQsRLcjKSkg6geTuwEQmyVpq9AKs33v+YUKDUHkpKwalgpmZNbu7HpBuGkJIppcMPWkNChUIe7csl3bcBv3vB+FwrJHvFPyobaVEPCgWLBOS/WgpA04irEOx0Jt36woUUHABkk/qL8iw3Zu/yhlEBhqdySepJ6jzhoUa+GYJC1FTORyFvVoMEoCjFyGIBA/nvChQQNQVLD0SNKkkMdSwpr8zAzeKrXYMLd4UKGGhU4lGw3o/oxH3GZw4ruC7a1faFCikQUjBpSQ6nDbEj5xeZmj2GzXfmWtzhQoSGVLLtaher7ed/lA/umWauaglmqPrChRQBC3zEAXvAyySmigD006tzhQoQpXKYsUh4UKFAzr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463079" y="2492896"/>
            <a:ext cx="1708160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Křemen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467544" y="4437112"/>
            <a:ext cx="2326214" cy="720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Grafit - tuha</a:t>
            </a:r>
          </a:p>
        </p:txBody>
      </p:sp>
      <p:sp>
        <p:nvSpPr>
          <p:cNvPr id="24581" name="AutoShape 5" descr="data:image/jpeg;base64,/9j/4AAQSkZJRgABAQAAAQABAAD/2wCEAAkGBhQSEBQTEhQWFRQWFxYXFxgSGBoaIBoYGBwYFxkeGx8YICceGhojGhYeHy8nIycqLCwsHx4xNTwsNScrOC0BCQoKDgwOGg8PGikgHyQsLCwpKSwsLCwpLCwsLCwsLCkpLSksLCksLCwsKSksLCwpLCwsLCwsLCkpLCwpLSwsLP/AABEIAGAAwwMBIgACEQEDEQH/xAAcAAABBQEBAQAAAAAAAAAAAAAEAAIDBQYBBwj/xAA6EAABAgQEBAQEBQMDBQAAAAABAhEAAyExBBJBUQUiYXEGEzKBkaGx8BRSwdHhB0JyM2LxFRYjJKL/xAAaAQACAwEBAAAAAAAAAAAAAAABAgADBAUG/8QAIxEAAgIBBAEFAQAAAAAAAAAAAAECEQMEITFBEhMiMlFhFP/aAAwDAQACEQMRAD8A9whQoUQAoUKFEIKOxyFEIdhQ3NAv/V5LkeYgkXAUC3doDklywpWGQngKbxeWkgZnJsE1MA43xVKRudIqlnxx5aGUW+EXbxx4zavGCR/aCOiv3A0+7wNi/FiiOSh0FDm1YPenWKXrMSXNjelI1zwoxsnxTMsogKNWFGHY3iyw/igWUknqn46s0SOsxv8ACPFI0Dw1UwCpIA6xncb40loHKgqVoCUh/iYyeO8TTpkwmbLCJdMvM9KbBjffQxJ6uEV7d2GOJvk9Ll4lKvSoHsQfpEsebYLjOVQWgpCuxrprcRcJ8arAqgEtevzEJDWxfz2GeF9GweFmjz/E+M8U5y5A2gS7i4Z7wDi/Ec1RzLKrMchIZ3an8QZa2C4TZFgl2b/E8akoLKWH1Aq3drRNhuKSljlWk+7fWPNEmwDl6uAK6tWtewtCCSl8rvp9dABWM/8AdK+EW/zquT1R47GJ4N4tUgBE1BIAuLi1K/rGvwmNRMSFIOYbiN+LPDJwZpQceSeFChReIchQ2HRBRQoTxXcZ40nDyypQKjohLZldhCykoq2NVlg8B8X4kJElcxVkj52HzMY7E+KVHMvPygOGJoWcggUoO/WKTxHxadiZLqLJH5Syg+wY8w1B01jE9bHekWrE+x3EfG8w8syYlQfNlRSj0qdmL/bl4Wck+l6VGx9rNvGSweFEuWAVUKgxU7kl3rYkkO2+xuRhuKrlkAcyEgPlKb3sHaOfO5d2aIo1E5KjUkJFCxUQPib0aO5wv0qq3MHBb4XBYm8U0jiKVodaM6GBCuV1XG4+vwaGHESwQEZUtol36s9bMTW8UOL4LA+auWJikrIUU+ohgHP5mo9QN4lM0BLS007kD5aRWyJudRBIUSDzNXte1P7jE0qRNzDmTkGqUuVPoHLpsehe0Gg0TYuXnT0JcAkkfMV+MD4XlTlKmADc5rXXUva8FS8UFFSADepKaFrtTro+lYHxakpIZ9P9JLn+A7fO8T8IQTsPlOYkAgFyEuVNQPSzVrT5w+TikLOVQChUgqBYgbmzxJJmuaqOwffazPXZ/wBGKSEgpLCugIGmlyNza5gg7OrCUF0+4VZwLBrGHYbFeYAAkvahFDs463egiBKJmYKTMUmWWdK0g0ajFLMdbkVDwlYVxyTK/mLqpW4UK79H0gkLFAAooA0qw+6DdtoHnykguAAdGN+70itXiJif9VKUXYgkgUqbEJ1P1gyasgFTkjTl022I21gNUMh8qaAPQwf+0PU3LMG60MThSg5Bpci/sdaN84Fw2KSpzQp5TatXJNX7/CCUpCQS7i4r8LmFZER4jGZUullBiSHApvW97a6Ru/Aw/wDSQq2YrJtuRpowjz6dLEwKSQQ9BawtajgRu/A2LeQZbN5Zp/iX/UGN2jaU6ZXqF7DTwoUKOwYBhih4v4pRKUUJqoeomybH3i2xuJEuUuYbISpR7JBJ+keQox6ZyVKUU+YSc3K/MamxG50PeMuryyxx9ocMfJ7mpx3HJi6hSm7/AKCn1jPY7iCl83rWSahROUUYkEgKZ9LRGJS3BLKfpcDYE0Z9KDrBEqUC4LBQJobPo4tHHc2927NnikVyJMxaWWGBBYqDF2BvUitbfCOS1qll1hnZ3WTtUP2s1YnLIJCVcwe6gWPWjinSIcTiMz+kgs7MDXVnfXvBW4SHEYgKJKCxKhm6sNLj70iCYtdGLEUq4bs1Ll+tqNXsyUklwAC7KVlv/kNWP3WC5OGStPK/UNmB9y1C3WsWOkRAmHxkwAKyuK58uUMdTsQ5et/eLBE/MnKFVH9zkXDEsND73aB18OmE0TQGhAao6p2q3cxEjGEny+XMDfM1q0N3oxAageEe/BYNxcpKsykOVXZDBWr3vUHe+8T4fi01CUlSKECor9KW6iFPBNUBSFFwXYBbCjsRqLkWiiRj8YlbZUpC25QoCotS7094iXkGjVp4kJnISnNZLkXOigWLnf6RPOmlMolQBZny7Udxej3jNpxswgBUvNMFiktlIowDgtuP2gjh/EFZyCvMWAIAASWpzJ5iDVn/AGhXANFmuesEKEt35fUxAcXT3vXrWHZStAzKY6Claih+EQTZiJiXWkLA9OUqBpoKOWI06vaO+Wg/+RLhT1fTTLajF+sAA78UZTB1EWaxegYFsptuTAS8cZtUuSnKCFUd7OSGtTWC1zszKZwQXKBrqNWNKivVojKjmzISRRTlLGtKAWhkAhGIoyhlKi1HHNrVJIT37RInFmX6UFb+oFQUxf8AMXIekOGKRlV52YF6kKyt3GlNNYXmABkqCktR9tQaONf5gAGTpyiCtAzJNWUfRaz3qBR4Mw+LRMQaZy4OnU7F/p9YAyCqUg5TVPmOnryi22g94C4YVy5tcoTbKQapLgu1AXcNDURFwJdXfK1imobZWx199Y0ng3GiVPAJUUrGXMo0Bplb+N4p5iRs5owDhtLBrVPx3h4m5VheygVb05mBOltxAhNxmmh5ryjR60IUcEKPQnLKnxFl/B4gKUEAyZoKlWDpIc/GPm3g3EinFpGjtX+di5aPev6lYnJwyfurIgd1KS3ePBJUlKVgqqXBNHO50ux+UUZ6ezGw7I3eKmpCSEJKl0VTWoF2t7UaBjxHEBiASqw5CH3ZSncimldohlzZmWqkpSPSdSA1eZTEMIll8QBCqDOk+pJoR6QTWnUaVjkeNG0arjUwpIWh9QlRamtSCEmpev7QFnOUK55YqwYGh0IuBXRrjcRYSiJiyUqKmuhVcpNmF01Dg2PRoeogKZNmuSHHYM5S4094Kl48Eogw8wAMonOLBPK7asbsa2pmNnh0yeTLcukEl3ytvfKNrM1q0eI8TiFJDpSl6O1j2L8vuHdodKU+YTEn3UC7kXqAX/d4Le1hSBT4kSlTATFo1UCWLBnAo9PjFlLWkoC5SXNAQpLUUALkOK7lvrHPxoSnKCghi4NGLaJFxvUaXeAvxxTN5koIU5DDLmPfUtqTYm9orq+BywRjQolCgArSj7O6bMx694LwplOUpzZ7sS3uQOW/yEUOKSFMsICtDlS4FQaUNn3JgrASplApYQki7mx3cQKXIQ2fhM5dYUb8pDEPpQt0v2gfEoU7ZCXo7kUsLOAza9IkkzhL5FkqZ2JDhQq2UpoDq3baD3SRmYX/ALnBazUudLe8K5UQpJmMnpBCwCxcF6gBjYbM7lomwK1K9KkFNi29gCwDPYxZLwCWzMRcBSLhxV9badfiDOwASrNLat8r1DGzlz7gD5wVJMlE0zB+ZmJUoD8q0tzaPTNT+WiFcohJCZmp5wQ9PetfpEs1aVJInZs1gslvgw9mYxz8PW4tcWIFBXtVm1ERMDIJ/DwpSVeYH0VpqTQBr++0QypctNBlc0L8u5oki7k0dz0cRJnlynyKID+nU9K7j7aIVT5a0hgpLuyS4fW5udaXFiYsVi0SKmqFEqZLC4CiRZwrMCKliAdTEeJwvmICg2YEpzLSxo/5aloiVKICsiQUj1ZmSrRyHbMD0A6QThJ6ADnUeYOUqLUDAZdhfWJQCbA8RUkeWpBLMc4YAuwAOUka2JBL7w7CcYKpyJSG8zMAm/8AcaM3Vr0iNUwNlQklJFSXYailT7/xD/DGClp4hhVEDN5qdTcuAa0uXHYw0Ipy3Hb2s9xTatYUdEKO6cw8t/rXjj5MmQkkEqM0sfycqR2JUT7CPIV3BGoDjqCKAR7z/Urw1+Jw3mopNkJWsf7kM60//IUOo6x4KlwVMQzuM2jGo+UZ8qflZZido1OFeigurB0lSRUpuwLuLdbQ8zFZwtJSC7sBl6czByK6NGQnY0hAy2HyJrfvE0qZiAAVAqSbO6mvZjTWMTxdmpGhOKEtRmADy1AZlUBBdmDOa5ia69q9/wCuAsZZ9Jd3q1XNKUF3Nq1ij4bxFS5gSupJyjMCLtQ5RTr3jUo8KKUXV5ZDWS4erO4J3pp0iuSUfkMimxHHFkqCQl+lK3LbO+u8EcI4lMUQzHM4ZR09g1OjCLaVwUJS3lZkB6eqo/yJ+QG+sRS+ESQsUABSphVnG7hyQz3FWtCecGtghOEkqcGYUFRcgJSeWhoC5cewv0g4YJExGVYSaXLXa9KuH1erRB5qPQ43fVxpfXZy/wAIUviSFnIE1syhy06mh7RS1J7oN/ZMJcxAKaekhJTd7uczJIcwMUKopSqtWoPdqWNYMM5QOXIUgkhw5b2uDTsKwOnDBSySAQK+kjmcdO1u8IgkUtYW4RQ3BYpGhpQVpQNE2HmLk1UXGr6g2L1Djo3tBH4krYArBSaZQoDS+4c3fpEf4khwuXluyg1m1I0qbxPwgWnGIqSXSwfLQ/IkfMa01geYpBJCiguOUMfSGu5ObuBHcHNGVkKBDFvM6fIxIuQSkqdIqLAs75RUV1uLQvAyBcNh1BfMEgPQJcsNuY09m7wdNw6FJ5sp1De9XHz1MDy8ywz7jlf/AI1u92hDA5RmUQonUDKfbQmjvYe8SwM5MlygySncjK5t1092iJfDJYbKVAULWIOnMz66wZMxLJdgW/IR9A7/AGYrpSleigPbuxAzEDSsOrBQNjMcZd1JWQHKQgKYWFXb6OLDWMvj5spWZTsslyMpHvqwbrGkxgVkfOmhfMf7STU3H3SMrjkgLPKanUam59+8a8UUCiDD4lYqhZGzUA+22jf/ANJuEGdi/NPMiSc6iX9ZBCRtqVU2EZzw34Cn4pYKRllvWYtwkNt+bsI9y8M8Fl4PDpky6gVKiACpRuS3w6ARvx47d9FOWdKkX2aORH5kcjXRjGFUePf1H/p4iQheJw1JeYFcsj0PR0nRD6G1NBHrCpzRV8WxKFS1y1h0KSUqG4IYiJOKkiqEnF7HzfkqUmj/AH+0XXCeNoRLyLlpbYa1F9dL9awzjXCFSZ60gEyn5FCtHDOd6RBKKQWKTT99hrHOyJPZnRj9lrisZKmAlMrIsDlLFVerWTS0S4bxQtBYy8ybgKLHcB2r8NOsVqyNge/3eG5up++8U+Eaoc1MvxlKUBnSoEmxcsz2IFYkxHFJBAmOhawQUhL5m6k6n27xjhLrQn2YfrEi1gCqjWK3hj0MamZx6UoBV6jkIqKPT/n+I8Hx5AmZsqQQXBJqxD00fp00jMy5lKJAe7nT2hxQDX43/wCR2tE9NLYJslccQFHOsgKrzgfJtBaOysciaeWaANMhZ2/2tSMkEAhq01JLe0cSkAuHJ3Lfo0VvEvsejVTuIoQzzE0o5BzB+vqekCYzjcouzqrUqSoVu3eM4WLff6wQgAWf6U1vE9JBSLaT4jArkre/7CrQb/3BKJCuYO7ZgRcDX39qNGVXOcsHhltSSd6/YhvTTDRsJ3G0tmKgaH0ioLaPQjS4gOX4i5j6wGHMDaoahpbZvakVEnDFg1tAzfSsEycGSeY62A7avBjhvhAdLkkxfHCKp3uwNR3/AHimn4payVZjzeoJfmNfujRp8PweUoupJV3NI0nD5CJY5EhP+Ib53Mbsel+yieRdHns2XNIBUiYkLFBlUMxZhd3FLCrRqfC3hIryTMVLZKByoVRzqSGBZ9418pcEIjVHTRTKnkbLDCKYACgFm07bCLKSqKfDqi0kKi5qilhoMKIwY5AKz//Z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585" name="AutoShape 9" descr="data:image/jpeg;base64,/9j/4AAQSkZJRgABAQAAAQABAAD/2wCEAAkGBhQSEBQUExQWFBQUFBQUFhUXFRQXFRQUFRQXFxUVFRUYGyYeFxkjGRUXHy8gIycpLCwsFx8xNTAqNScrLCkBCQoKDgwOFw8PGikcHCQsLCwsLCwsLCwsLCwsLCwsLCwsLCwsLCwpLCwsLCwsLCwsLCwsKSwsLCksLCwsLCksLP/AABEIAMIBAwMBIgACEQEDEQH/xAAcAAABBQEBAQAAAAAAAAAAAAAAAQIDBAcFBgj/xAA7EAABAwIEAwYFAgUDBQEAAAABAAIRAyEEEjFBUWGBBRMicZGhBgcysfBC0RQjweHxUmKCFRYzcpIk/8QAFwEBAQEBAAAAAAAAAAAAAAAAAAECA//EAB8RAQEBAAIDAAMBAAAAAAAAAAABERIhAjFBUWFxE//aAAwDAQACEQMRAD8A2YBPATQnBEKAnQkCciiEsJEqASoQgEIQgEIQgRCEIBCEIBCEIBCEIBCEIBCEIBCEIBCEIEhCEIEhJCckQNhCWEqCMBOCaE4IhwSpAlRQlSJUAhCEAhCEAhCRAqEir4ntKlT/APJUps1+p7W6a6lBZQuJW+NME0ScVRjk8OPo2SVwe1fm5hKZik19fm0ZGjhd9z6KaPcpFmNb52CRlwpjfNVAPOAGFczG/OjEE/y6VJg4OzPPUyB7Jqa2FCybC/OyoB/Mw7HHi17mexDlfw/zspE+PDvaOLXtd7ENTTWlIXmOzvmRgazQe+7s/wCmoC0jrdvoV26fbFBwBFakQdCKjIPumquITWVQRIII4gg/ZOVAhISqeK7ZoUgTUrUmAa5qjB9ygvJF4ztH5sYKnZjnVj/saQ0f83wPSV5vtD52Oz/yaDMv+9z8x/8AkAD3U1NauhYvR+c+K79r3sp9zN6TQZI5VDeR6clrHYXblPF0GVqRlrhpu1w+pjhsQf33TTXQSJUiqhCEIIwnBNCcFWSpUiVRSoQhFKkQhAIQqPbHbVHC0zUrvDGjjq48Gt1ceQQP7V7TZh6L6tQwxgkxqbwAOZJAWQfEXzXxb3xS/kMm2UNLyNszjPsAoPjP45GOeWy+nSYfAy0uMCHuAN3cBNgfNeJxbL2J9vL3UZdvE/HeMqHxYmt0cWj0bAXGxOOzOJMucbkkGZ2JO6qufoL84Fv3SZgLyfK5t/QqCcYg3OgG17RG8pC+3SeipNqHM4jjN+ama90kQ073LdJComD7JM6gNflva9rWv7JG1rTFtjKInL0mYpgfrz/f90hq2I28pPT2VFlriPwJO8Krhxb7eUi/9U5t9bTumGrDMU4WBI8irP8A1esRDqjyOBe4j0VKkSDds8/7HorNTCBomBoCN5mOOqmQ012NcdXE+ZsoXVvyEjpBjUa7z5cFEXgXI6/29NEwKapnwk+icXncXmfw6pNQJiLxqBqZ35JaTYNo0N73kae6uGla/wA/zqtT+SnaH83EUpcczG1AL5QWuyuJnQnO308ll9N0QIFgY6n3Xs/lg947SoAHKC2oDEQ5ndudlPGSGnopYb23ZCEKthCRKiIgnBNCcFUOCVNSyilQkVPtbtanhqTqtV2VjYvqSSYDQNySoLOIxDWNLnuDWjVziAB5krnn4owmQv8A4ijlaCSe8bIA1tM9IWR/Hnx0cYQ1gcyjTcYaSMznf6nAcJsBMSenkWY8NOaWuN/C5pIvEnXlx381Ee7+L/mdVqvLMO/uqNwCARUqDiTq0chB4nh4TG9pueZc8vMWkuOuo10sFWrPDnEgRedIA4AXuq7XkHWAdSTI0/PVArqx4i219+aBUcd9vyfVMLd5b0/bipP4V7rgW43A9VBJhSSSImeDdPRI98i/G50/Am0GFrpdMaENc3Tkf7JKzHEktHhkxoSeMwVVNeRFhebmTflyHTdRgmPwpzmmYI10/wADmkNMjWRtpHnE/ZA2pz0+3n6Ic4QAP6n819khaUzvb36+SIc4kJpqHRNdUnTzF/ZISUErealpmDOtrDnt5hQB8am35yT50uI80HR/i2xDS4cBILZ0MiB+BTYjHh1LKAPCdbB0Ha2o3XI/iIMa31GisCrPnA2O/TUbohG1Odt0Gm0kAk63gbchOvUJ0BzyJa3e/hGkwDcW/OSCgbX168r8FUpKYIi5F9J9DbzTHslxIEcRtPqpKjC0XjU68UjKkG466+hQOpue2ddvf/K7vwa978fh8sZjVZAgxOb6rQRpJvseK5FMB1gDbkAeq6fYeL/hsVSrls91Ua+JAkA3HpKi4+k0KLD12vY17Tma4BzSNC0iQfRSKtBCSUqCIFBqgWJAPAleB+anbz6FKlTDi1lYvFQts4huWGh20k/mhyh1Q3kmBl8bnTIIkSfJNZ19MAolfOXZWLrh2WnXq0yRLWsLznIE5QGX1surh/j7HtIa3EvdAE52sdB5lzTB8ymq3d1QAEkwAJJNgANSTssQ+ZHxj/GVQyk53c0iY4VHXHeA6xsOV94XK+IPj3GVaY72schBaWs8ALDIJe1sB3AyFxXtdfxAWkx6jS0lSilVpOknxX84hOoUdZtvO9uAlODRNz126+qbTa0ugRfTn1lFBc5zbkQOQBsLRb8hSUKciCAZBB3A4EEbjWT6FWKWBzvLGAF0xGl+F9Oqp4imWy0RO8zttrxCBr3MDzEkSYmJPCfNK95y6SQbG/pY81WbG4HRWG4gRvGsf1+yqG6mRA42Bi1jqh7Z4dP2/ZSsIiQDeeZ6pveDaeHC0XUEJZGhI5g2P7JHVHGxk+ZViJ/IHsmfff8AxqqIQ08YTHP42I4fdWSN+PLfgo3mLQJPMX8hwUEeQEamRYifPSfy6a6jHP2UrWmNgPMX2snVARrvF7Rf82VEGWw26pBS5e6kdUGgE+iDFr6xbeZNoF5tz1CBgpGdD+c1O3Tnw36cU5jLkQbcRH3+yR2F6f8AJvSIKCRtEOsSB/7WAgbG86ac7KIMMzJn1BHRNDoI1tebH1und8OZnz8kTDqjnaWMifDmN5Njztp5J2HJmGgEnaSPZJSxjnGA+IDjwEAEmJ3iUtSs4OAc4glo1kSwwRBy3boRtYIYtio+3hBgaggzzj1Uraj32ALo0jLrYHe1gNeCqU352F+YOixMgGeOWJNrTukbWym5jeHQDl4zF0Hr/gvtvFjF4djHvymoKeQuPcwfE9uUHL9Mm3mt5lYv8pcJWOJNVlKm6mBFR7wQWST/AOF0GXkGTbQRIm+yZ1JDUkoUWdC0uso+edbKzCzdpdU2GoDbz1WW98+pTBAcWURB3DQ55jU2BJAsIuOK1/520CcDSeLZK13cA5jrW4loWPlpDG5fqJAc2DJvNxw8PWAdkjMXMS/LXzNcaTpBaNC0ltjJvcWk8ear4c7PPiJF8zhYxBB1MyVZ7axgrVaMlrS2hRpkyIcWNDbu0GhvwAVWtjg8DOBmytDSC4GmBpvHJXountxLhOcZhl+gSBcQXEbn+yiOOAe1okNAYLEEyWjNfQ3JjT7rn16xN5M7ztHNJTAcATqdvLn+aqNR3O0GhoPd+MZyA4N+pt4N9DbTzVWlUArgWcww1xGZuUuAzQXBsODiRw12upqmIaS11EEAMp5tMvfES4MB/Tm0HI7EKlipe90wwkl0/SCbX8/Lcojr0+2HUZFNgljw5tQtfmBIeHeLMDBaeEm+l5oPxTnOcDNR53mLkEA6eLxEH14yqlNrs8OkZSTH6rWtuYgSOEqfF4cGoe7dmBs1wGUk2/Tw1Hur7T0rzUABABA3Aka/dWTR7zxNIgtAIvY3P3hMq03ZQ2C0tPizT9QGxO2qbhu8pkvglp1mzX3Ilp33uOaYsVqzXsN5H7eavNoucGZRZ0iZEWnUagc/2VrEAVmWAzXgkXbB+kqV7H0Cc7SWmmIDXRTdGUtIO7RMlvLbZPyludOPkPjEyW6X1OYAxOwEp1OgDTkVA2oDoTaCYsdzobTZFPHNGYZc0tytJMZeJ0v7cVFidSA0RNjJ/eL29k6O3Te5uQEGXEFrgAfAMkC55i0c9Jt1qHZ+Hf2dVqurf/spPtRMjNREQ5oMGMrs0mYy6CZXnQ3PSBaILJa7hlnM3eCZJF/9qb35cTmEkNDTmkkNAgeUAAdNllrUlLEsLbgbgTJ4kk31A09wVNWw7QJc6QNGtDSfEAQ6Z0tcbRsVWw7A5pJbEEAEGBcaX6qWj2kKNTMGte05szXAOF92yPC6byOS1M+s3c6MoSSYaNrbEkm4B2gFd+h8I4kjN3bC0jMHBzcpE83Da68/ice0MDQwNDajnZxJkEABpMbZJF/1E7rr4b4pDmtY4OfSp5ZZcBzAZhxkjhBPDS5Wpx+ufl/pc49f1UxFcFshviDnEmCWlkNLfueFsvW/2Rj8L3J7+nmql0glxazu5EgQ0w8+LxeLjFlJgaDcS2uGANNNnfMywbMe1rabbGQBUsJkhl/pC81i6zi2WghrXRmDRMmPqPS3mYWHZ1u0cLRl38O972saHulrGnIMoLuRzPywJ48hVxIpNAyuLw9oIsWltrgneCCDFpBiyPh/turhn56f1Brg6SILHgNImRe8iJIPkVdqPpPYKgBc2mHUsrstg7M1jZaJe5sh8wJgi1lZNS2Rw6eIhwvve+3spqlYg7mIMkRE/wCPZXafZuH7tpp1Xd8TDqNRobINv5VSS12ujsvVR4mu0mQwgNABBfmJI1gQAGkkW2g6qQqs2uSdr6bQfIaeS9b8MfDmJrOYRhu+BjxVM7aIb/72zDkCV53sjtKmxz+8p03Nc2GlwJyniDqD/bZbBQ+amCp4ak5z3F4p0w6mymQWuy3F4aBI2PBXIxfK7mPV/DfZIwuHbSFzLnvImC95l0TeJsOQC6gqLwnw18zKeMxLaLGFocKkZj45YMwNrQQDbYgayvagrUz4zbZ7Td4hQ5kJhrmfGXZr6+BrU6YzPIa5oESS17XQJtMArDsT2VUo1QKlNzHm4zMyuMzcSJPmvooLMfnLijmw9MGIa6pYbkho8QuLA20WK3KzCs9pcZ8TtvqkE6RoDpvIuVE6i42OsSIEkX1OifkcJIJG3H0tKkpV294SWEA3mTINuII1ExARtzsR2K9zi9xPiOuUwdtlexOCaCAwmMjZBIk1MovYaSf77qSrUEkMcYkETExaZg667bC6ipvkkyBBkAgy7gLWB1QVcPgKjQbaugT56G2ullbbXaGw65HKbrodpVGPYDTANzmIBbcS1jw4mcrgc5adHAzAgHjfxBLs0EZnTcQJIgxsbmbIJ3UYl0unxC4tpI+/2UeAxLmVGudTzNkAg3BBIB8jA15SrIrhxJqAgzeQAAZ8VtNNhbRFYNOhGaAY4SJjSLW85QVagc0kul0keGZmZ14IqdpOkANim0nJLRLQXE9CZuBqulhKbY8ZAjMQMri4w0loEWuRF9Jkqs2i59hlzCIYczQZEm7rCI3iZskS/snZfaUVC+oJa7MDFofs4xtMTyKjx/aDnBrpPhJhsyPFE+sCytVsIABDmnwyQ0zlO7Tx8xZU5vvA1t90OkFWk2zmtIm8Xt5AbJtOrlH1TO0H1v6K6yQJH9R/lQV8INTBkmTO/r7pquhgKTe5dDWGo2uIvD3tyOJaG/qaNTGn25+MMvzMYWBrWlzJJ1gGCf0zx4oouLSYsDExrYyL+d1I5odJdc211JgTM7DRNTF54D6VZmQE0/HS7pvhb4yXlziZe0tkX0sRz4syALRIdqPsrDWiZOvEfnkkc/gfKCeM6JaSYp1REtdLTIIHO+vDX3VnsbGmnInwE5nNvq0HKT108zxSVWSZJJJNyTf1Stwp/OGqKtdm9oBudzw852PaSwgEFwIFzMgGJB2XPrmoHQ5pBaBZ4IIBAIsbxBB8irDAW8vziE81CfQCYkwLATPL2QVezz/MBeDlJIdluQzfLNpGoUxwJDS5p8FgWzo7QSOMC5ExfRMiNz6xHoVbGMJdmIBcRElrYiwggiNk0U6lRrcsAuIzAk8/p9ttjxhTVcYx7GBrW0ywEG/ic7vHOzOJ3hwaI2YE6of5meIO4EwJ1jcKu7DGSZPidm9eaB7KQInMAQdI66aEW/JSVmOIM2zHSIBkiItAFhpAsugwMdTeXB3eeAMIDS3Xx5jqPDGW2pubQa1SuchABDieIIjna569EZ7db4NrNw2Mo1n1qVMMd4pqZiWmWuGWkHEEtJiY2vC3/A45lam2pTcHscJa4aEadLgiF8uYfCNETNuC075ZYvGd9TDe9dhczs4yjuwXNPik75spMHorLjPlGuISIXRzWAVmnzQ7UYMRTYaYeW05MmPqcTAjT6Vo4csl+a+Ac3FtqictSm0TtmZYgcLZT1XLydY8c7KZhkXt4rRMwbabXSMoHSJkReDGk+dpVfPlF97KTO4b+33UbMdhDpz1AkR7JzqFt53EctfdOZVde/367Jwqf6gY46oquKAvMt1IOXX9t1YpYQOzfzGyGzBMB2gAgm5GsclKcSS3LnOWZAkwJ/NFAG3+qTzv7IK7sGXA+K8k9bRrw5JBTJeMzZjKDlOXwg3Gmpvc+amrUwTz4i1/JoTaTeL3TNrgjrN0EmLr5iyGhrYAcIBOYRLm6ETe20lOdVZUbqWlr3ZfAxpLHGznvLgS7aACOd0tSoYvB++nBUpJPhbbpbogeabWkS7Ne8QddJ2UwLchO86QII3IvM8o+yjpUgbktbzvY9AYTCQRHneNkQtiJgx0HqUpa3eQed5PROBHggwGyTaXAjQC8EE32iSmvDB9OaLQHRHPfl7KhC5oNmzw/sJSnEtP6QdeCiptI0024bTNtE3uzxj1trfmmBaj50b1/LKMMk9PJPpSAZAPOd/Syc2uNMtrXkzPlpH7IiEN/wAJ+Vztp6lSd5ocun7J1OsWmQI5xe+usoK5MbC1tSg03HbraymyTJiZBkFsgcxOmsJjtgYgcCBrHNRSfwZkyYj3TXUY0dEfl/8ACmMnfXa020TKjiXftFrclRCQ47C2/H3TmhxExIFtTb30UjqRdc+XDQQLCyDRLNxqevpsgRhIO3qUzIBcknj5p5jlb1THHSL/AJwUDWNJtzkD++5W3/K7BhnZ7TnLzUe9zgYhjgchaN9GjUnksSpt12WufKHHzh6tIuvTeHNbwa8XP/0D5Kz2x5+mgISShdXIZlwPjfsT+Jwph0OpZqrbSHZWGWnhPFdwFV+0q4bRqudoKbyfINMrnfTswf8Ah7z5RwCUi8dfyUjH6bGRod91aDW5hm0kaG/qQfso0jp1YP0NftDmk+haQUHLu0Df9Qnkb8PL92NzNcC0fq1Fst5B6WTKuLDn7F8nQb7kDTpzUCVqTTGUQdxqE2thosHg9D0sRaf6rof9LqOMMaHeEvMPacrRF3EkcQJ32lQ0dRqONg62pOWY5oquKB2EnSINjpB5yqOWHHgbiNPXzXYdjMogGwMgyQ4+cEztxXPeNokHkN/fVEQ5gHRJIClIO/COnBV2i4B1uBxlSU6kc/smBeNvcqN9Iz+BWe8JPTSNUr7iCLagXQVKdOLm/so3s4lWRRJkxpzGyaDfTmqI4naB1gpgdcfv/RWKzpbb25aqrlMTzjyQWKxbNjbY6exTGKCTvp+c1KG8DrHTqgeeY+/r+cEgfG/W/wBikLjH1dFHMIJ+8gXg76cVXMkmNAfQ+aXXXT8lK2tBcNjf89UDmPPRODj68JURJ4EdYTmgb25/3QKTBBabqRzXVLkRb1UBJkbW899/VXWA5bfnFBScyNpPNI9pgGwJ/dWTSv8Al0ysLiBIOtuEfvqiCi0GJ6/2WhfKSO/rkHSk0Af85NvT1Xg8PXytcYFt5B9BFl7X5SOJxNV0z/Jk+Zew+uqM+Xpq0oTZQujkdkSKwEhpysuus6+NfhEuqCtQpCMviDABcTctGsg6gbLxfdXjjMft+cVuj6PBcDtT4Zo1CXOpgm9x4TfmNeqz6ajKGsSFkXXvKnwXR2zyBaXTG0jj1Xn+1fhirTdLWl7b3aJPUC4+ymrlcWgXOaS6plY3O7IHAFznAAho2JgAnYCyrUql+Q0MawbT7KzUYNIuDp+4UAb+pv5ytp/hULicQ6pOx0N9RM6f15cFHZoY4tGYEkgjwPaTIBAh3XN9k5p8RMct9+KKxbli+eZ1EZeQ49UFWtQzPsRxGgDbSTO3mg9luuZaRp4XAgHT8lMwFRzazqQP15Nd2i5HqR6KakXUXODXANdeIk8ut1UQPoFhuNLWc0+0yFPSMjWOEi49/dH8Aaj2kkF1RxGom2pIGkcFZr4Es2zCSA7SSDBHQ26IKdWmdjoq9SnuRM8NfSV0G4aeUaq43s6aNNwNySHiAXASbgeTR1KgoYOhmpiW+EOcCQLiYkE8Yg9ea5tWRIsADpfhry2Xpfh/tc0n1IB7stLhqAXNsJ1AmQPRcftvs9uZtRtxUExFmuBhzY0tI6KjnOYCBAEjhN7zudbx0C6vYHZDqhqQAYba8GTP0g2PPoueKZH7K/hS4Ux4iBM2JAn+tilNc41IF54He4UbTbQjiSI+6tVmAuJMSfNJWdOkXNxeIjnzQL2Thu8JOzBOomTMdOivs7PafEZBM7WA2MHUbqDspha53BwA6TP2XRe7W0eRjkoOHXZkJnb6Yt7ptGvBBgHzgq52jhA9szcba26+eq59KjERO3C90VPUYXPlotImBABI0toZBspHMIsZbbqRaSeEwpHMgvLTbM3aJ+ogEaWt+ay1wNzexJJ/LSiVHhsODqSC2IiL201VZuJLMYyGiq1pANN30uA1a8A6K5SJAgNu4SNbNBjO7lt6qvT7JrCq15pv4Dwui1hdVIuVezWllN/eCDmJYBcOa+BMmw+o6aRreNQ+XfZrKeF7xo8VUkk8mktA9QT1XkuxPgOpWfnrnu6eYZWfrLZnQWHX0WodldlNpU202DKxggCZNzJknUySeqTus+S0AhWAxC1rOAOTpTAUoKKcSmlqVOARUD8K07KB/ZoV6EKZF2xxMR2IHfU1rvMA/dc3FfCdJwg02xyAH2XroTS1Z4Nc3gavwHS2kdSq1b4BadHOHVaI6iOCacME41eUZifl3DsweZ6fsquN+AHuMmL8j6WK1Q4EI/ggplN8WTf9kOH6rgyDFwZmyjxXYVYjLGfxF0mQfEBMGbaBaw7s4HZQu7JameS7GT0/hqvl+kEzOvICNOXuo6nYlds/y3eY8XM6GdVrJ7MATTguSncMlYnXBY8NcC0tuNQQTOzrD+6ir03PcA0GNoFyStvOCbqWieMBRv7PadlOVnxeP7Ym/AFgOZpHnrx0SUu1nUyQ0kN4ZZHoTF1r+J+Hqb9WhUD8FUtcoUnl5fTjGSkh0Q1xP5onnCuP0045kkrW2fCdMfpCf/2+zgtcqcWU4enUAALI5hWMQ+NiPPT3/dad/wBvN4Jw7CYNk1OLLGYaq5p/lk8DldB4hU3US3VpbEa8DwB3WzM7PaNAlHZLXG4lXkcWQ9nsBId9TRJg6F21vPZd7s74e7xgc/MMxmJ47nzWis7Cpj9I9ArDOy28FqMXp5HC/D0AAAHa4Gmw00C9BgOxA25uV2KeCA2U7WQrxjHKmYfDgK40qEFPDlrGdS5kKLMhF0oKfKjBTgUU+UspoSoHBOTAnBA5CRKgSE6EkJVFNISJ8JEDIRCdCVVETqaTulLCCoqE0gmGgFPCRMhtVjh0oohTwmlMNqE0QmHDBWUkK5E5VXGGCR2FBVmEQnGHKqgwYTu5VghJCcYcqh7pODE8pCrjOkSSgppKqFlLmTEkoh8oUeZCipgntKRCw6HBKhCoeEqEIpUoSIUDgiUIV+BUJEKIEgQhFAQUiEQhSFCFQFNQhEASIQgEiEKoRIUIQBUZQhSAKakQrGaSU0pUIpiEIQf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588" name="AutoShape 12" descr="data:image/jpeg;base64,/9j/4AAQSkZJRgABAQAAAQABAAD/2wCEAAkGBhQSERUUExQVFRUUFxcYFxgYFBUXFxgXFRUVFBUYFRQXHCYeFxkjGhQUHy8gIycpLCwsFR4xNTAqNSYrLCkBCQoKDgwOGg8PGiwlHiQsLCwsKSwsLCwsLCwsLCwsLCosKSwsLCwsLCwsLCwsLCwsLCwsLCwsLCwsLCwsLCwsLP/AABEIALcBFAMBIgACEQEDEQH/xAAbAAACAwEBAQAAAAAAAAAAAAAEBQIDBgABB//EADgQAAEDAgQEAwgBBAEFAQAAAAEAAhEDIQQxQVEFEmFxgZHwBhMiMqGxwdHhFCNC8XIVM1Jiggf/xAAaAQACAwEBAAAAAAAAAAAAAAADBAECBQAG/8QALhEAAgIBBAAFAgUFAQAAAAAAAQIAAxEEEiExBRMiQVFhcTKBkaGxFCPR4fDB/9oADAMBAAIRAxEAPwD5lUiEIM0cylKBxAhysW5k7CBCsLSkp9hMFKT8OouLhC2eEwnK2TsqM/tD10E8mZ/HN5bKmkEVi28zyvWYNXWCfuHYAQEYxqFw+HjVGB8IbnmN0D0yhzCSrGUl4HLq1YAZqeMSMnMKp1g0Irhrw4k7JI2rMpvw2hFOd0tY2Jp6ask8wiowukhB1MMXNk/4lM7cq9Y34SoUe8tYc5ESEHt0UH0CDMlGPpgG5UasJkNM1qxjmVUK0jlVwOiGm8qfvR4rivxOWw9EwoTKLpOslbMaAbhHNxAIlUKQqXCGhkgqFOl8MRcLxlS1kzwWBlslK2uKuSZp1gWL6pkuIPgmQkuJxXMY5clrePYKDIKy2NJEnlv0Rqb+sxDV6LsrB3GCoPfeyGbiATBRFNohPZzMPaQcRrw7FkMczNp+ihjGSF2Ab8JKnVIyQlVdxIjtjv5YUnocRRVwIQ7sJCee7BshMRShHwIjkxezDEqmvh4Fgm+BOYV9SgIyS5J3YjorHlhxMhiMMRcoKpEwnXFWmYCXNwJmVaLniQZTsuVnLC5diRHuEw5NkLiOF/ESclpqNJshWcRwzXNsl7GIbAmnTUrV7j7RBgq3KQGCU/o410QUvoYcNyCLpOhXFQHJlDqHPA4Eqbhrk7oluGKmCMwiaLZuigRZsQb3UAyqaWKacym5oghLKnCxzWQbSUG6N6VBadmcGUVsWMgVBhB6oytwEgSBKqp0w3OyVXUC38E0Do/I5s6+faX4TDlOaNO0bBB4dwIsQm3DqctJ2CE5OeRH6QuMgiLDiYMFX0sYdrKOMwWoVDa0iBM/ldRd5nHuIPU0eV6vYwfG1JmAl1WsZsLa3siX2VPJutJTMG1cniD1ZzBMbKinjTzQZRlYbDwKGY2RfX14IgGYs5KmGPrSETgsVMD7JWzDkkBpzMXOXivo3sh7JNBBdeFm6/XLo1BbknoR3TVLajWE4Ag2F4aWUi99hp0XjcS6LGy0ntcwU8ORFsvNYihVOST8MvfUo1lo5z+kdaz0DZwJZxAy2Rms7iJ2WgxJslGJbdbCqpPMTttsAypiOvgmuOV1UzDcpTOqFQwXvkmCvHEzFs9XqhmGFvBA855k3bh7WyhCDDm6X3e8fasniViqVVUHMrvd6lRdVARkbMTtQKcQz2f4ZzVDsAmXEOEECRkqeC8RDWFE4j2lZEFZbvcbztHE9BTVp10ih2HPP5zN43hoGiVYiitE/HiqCAMkj4iIlalecczz+oC7sp1Eb2XXKzmXK+IDM0jKzuZMaGJa6xS/D1BqhnE8+apYm6MUX+XxHIIyXtMCckHhncrr6plThBDccxwoN2QOJ5UpgQvadUNBlUPcZQ+NxJjoibuIArzLHYpzjYwvG4pw1Sr+od/inHDKHvNb9VxsUdyF07scqeY7wXH2hn9wX0jVIq7+Zxdb4j90yxHC2tAHMJOkoH+hIMaIFNNNTF0GMw2obU2qEs5x/wBzPcJQLnStbgqXLSjfNAcMwoiYiExq1uUHZWdt0NpqzWPrFnEByuACX1CdFe2qHSTuhMRWi6CoBORGrHIXBMqrVoE67Idg5tbz/KoqVi4z6690TQAsUwRtEQVvMaeuaIzM28vUIOrTPr9o1/0VJy6Ad+sjZVRuZN9YI4g3LBnTqtDwX2yrUBytLSBo6THYzkkNRxkSMttT1XrXTa1+keCLZVXcu2wAj6zP3NWfSZq+M+2z8RQLHtAJjLLNAcNrcw6pKCY75X+6L4Y4NNylk0i0ZFQwDzNCnVK6hW7EfOphBVsID3TXCgOsERWw4ardQxGeJkK2CIKGq0VpcZTnJpKVPpBzgz5TIF9ZRVtGIjbpjniNuA4PnoAnVWP4NsE5wmFbSptaNAl/FeK8jXBokkWWQupe4nyxxn7TeFVdSAv7CZfiwDXcoSfEuCsqgkm91Q+mtypNi4nmtRb5thbEG96RkUSyvzBC1bW3UcO/4xfNXgQT1NDwBgl4OyV8ebJR3DbVLbL3i2D5xOqATtcxwLvqGOxmZE0VyLqYJ4K5FzFMGMad17TpkmUO15BH2THAVhzCQpY8S1YywzC6WELiBGaNxuCdTG4Wk4Pw5rwHNH8JxV4SCLhecv1ZqsOBPXKlXlhWM+dNqDlJQFU81k84zw9vvYpiwz2nog/6ILWqsL1hiMZmVbSBYVU8RQ3CxkZTLD0S0SLKJo/EI0R1EQuABnEmvqCPfO/dG0asjsh69EC4svWVQcrOQ7SU+0Z04W37xtQx0WlCcQ4rGsylbmP5rgqitTcSpLgrK7HD4xzL24wmQFU+sQYORUqOBOsqL6N4z7WRKeVyIpqwVcgmUMqy7+E3a2ALJXRpHmgabhOKZtBN/orWNziV0yZBMHc3dUmrmIsfVkVUY46eKBfRJN1AlnBE8qOk/n9qIBJEETNpy8yp8qprUIy9eCurYMXsrBE9kt738lwq8uufrwVHOvDVzy00TIMziMR5wfjRY8c3ymx6dQtk13MyRB65r5kHWz9aJr7O8cdQfDrscbjbqEC6ndyJo6LVishLOvn4mvY6UHV5WvBgEgyiBXY48zHAg6j87INuHJcTuVlV2tuNZE9Bdp69otU8QwY0mZSniFMkTKLfSIk6IbH0DyRvmnVrVFwsy2ta1vVM7WpXlUVacXCcVOHkRaxQGNZBgIlV26L6nSGrJivENkIY0oMhMjR+FB1GEmALlNZ95l4JOBGnDsVBDo7p3WxVJwjVIqFItaBqFCu9LtUtp3ZM0a9U+nTyyoI+spxTxzGFyGe665H2iImwk5xCAwWCspUJcDMRkp4RwIyuifdaoZOYyihTzNN7JcSNOqAXGDNuq0HtF7Se6bGZdksFgsW1tSS4CAIRHFK5qmebmEWWJdXu1OW6H6GehpqBoDg5PxJVOMc2QQzq5KXBpBUmcQDc/BaSndxE39HJjWmA2+qs5QbpW7iY0VlLiQ1tKKEPtEzcueZfXPMYUsHw+HBztxCrbjKLCC54d0Enz2VeN9oA4iBYG0WjZcylhjE6u1Km3kzfcV4F/aBA5SBKxdTFxMNmNYgeCq4t7Y1sQRzusLBos0eAz7lLzxAmxAn11WfovDbK1/vPn6D2/P3hX8YYDCjn5jAuJcLgA53y8AqqlLsEKMVbLyU2Yk7aStdKlQYEzLtU9zbj+0ZYTBgvEvN1M0x7yQqcJiHN5XGADe8IuoQ67RfM7XQb+DmOaI5BEmAen7UK+EmbKzDvIFxfJXCodvyl48TnuLnYWBYXzlB1aJTv3ZPfshquGuR9skURawYmfrUTmR+F4KY1TatRI/n8oB7YEHfZHWZ9gEBgbhezAncqT6ADgeUwFQaocZiEXMVjDC44sdzNO1tI6rZ8Hr+9bIWEptt0Wo9gMUW4gtza4T4hJa1MIbFHqA/X6TU8P1JRvKPKn2+s0X9ASb5KupwyZvAW3BpcnM4AQshxbiYqOIaIaPqsTRa2/VNtVcD3MfZ6l9TKeIN7unywXBZvivB5JLDMp5UpgobFENEN2zWzRo1qJIJ5imo8RstG0gTNjhrwIhRwdFrHE1LHRHVcUSYJMBK8VUBKdZNy7ZnV3eW+8AH7y19dpNioVaSW1XbJpgpey5uFTb5Y4hfMOob1dxbVZfJcmbsEuVfMhP6cxbdk3zyRtCiYu43QmI4M8GQeZoPZEYmqWR0XDjuQ3QxPP+lzJlW0+HlpBD4V+HeSJkQVa4wuKgyVtZeQYRSw7XG40SDiWFbJF/0ndLEcrTPgUkxVTnfJO/ipStR0JW7UOwG4wPl5dZ2lQrVza82V/EXkmQIbp/IQB7IvUTJzLmm6Iab2sCI9bZaJc6oequbVO/rquzIh/JB3ifUK+CQLWy7+pH0S9rjFundE0XHM5+tVMiGe8ORJkanQi3h/pSYJy8fFU1K06+upU6Lom5g5icxnfyUyJbXE0rmA1wPdOMBylo5bA3v90pEOERqOxhPaFMB7DAIGnTskNYzLhgOpueFIrhlJ5MIjQXV9K1ouiOKcNNJ4iCx7Q5hGx/IQ92tJlApvW5Q69GMvUVlFZuepQOIc4HPw2RFTEapVjMf8Vs0ynrPEWuPlL6u5fRuCHZg65wqq9HbJBjFEamVZS4qRmAe1k0FxMlnDGeYhuXrsg24ItJcMjmE0p1Kb8j+D/KuqYTlAM8w1UZnERL7shsDQyVo/Y+k73jn7D7pfTwvxQBmN1osBS9zTLf8AJ+fQIN1gC7fcxrR0ln3+y8k/xHPEuOs5QJ0ulVPFMf8AIQT9Ur4qwEA5SleJYG8vuy4Ei82v06IVFC1LtXiMX2lsZE0OJqkAwl2LqEjUbJO7iT2uzmM5OaP/AKlr2B5Jg/eU2oI7mfY4Y+kYgFSqRmg3Pg9Qi6775SgauaJAQVxJKLwZcbBU8gI7LV+yvBTymo8Z5DoltTeKU3H8o7odMdRaF9vcwOjhnwvFqqmHErxY/wDWEz1Y8PrAwP5md4gzlYTvbzQdcNbHNfwspYmjUc/45MZRkvMS4vs5sCImdVrmzB5nnBpty5WX4UMOUbBe4zoDPZBYf+1d2Q8z2VOM4w99gfh2H5KKATzEywUYl2Ixg5CJAJz3SwnL1Hiokz2XjhP2RAMRcnMscRH0g76pbBBMabn7I73hPYT59PJUvwgcSbg7j8hcZwlTb2Ig7m8+C8YyL2Bj/fiurMcLGbZOtHiNFFjnN8Om9lSSRL2W0siKQkZ+uiEpB8xnNrfyiqTdz67K4lZeW/wiGtEC8HLpkhnjlH7yUGYj8/RTOh4q6WAG2t9U84bcD1ks4yoBnG/ldaD2b4gwD+58LYJBOnfokdeGNRKjJHM1vCbkqv8AX0Rj85scLh/fUWUyY5XfC7OJzHZBcc4E7D/M9pDvOOy8qe0tNjf7T2k7g5JTxvjDqnK6pVDyRYTl0IGS8zpKtTvyMhc9T0RcB9xI2nPETcZxcOgZAJQwGx5iJnMdbKWMdNXm5pEZDdSfWPw8uUXhes064QTy/iFhe48yFSnJnMRaFQ+meo0B7fdFvcNx26Qqw0zGd8xfKcijzPlYY5utwN9e/rJMqfGHRDoMDMfkbpa8huhFzb14r1oPMZteLzGSjAPckMR1N37LYnCvd8T4q8pIa4ACwk8p1MeK8qYpp5iTFiRrPTosJSdDm5i4++i04xAOYn1kkl0oS1rMk5+fb7fSaVeoZqtuOviT/rARnOcpbjH/AEVVKtDiMhMx3UcTXHXxTIWBazB5i6sRr6ujsE8GnyaxbxQJq3E5FMODwKgdmGCY+ys52qTA1LvsA6z/ABBalJ7bWVDqLloMRVBMwEThOK0m/O0Z6CQk3uuVchM/YzRGl0zNjzMfcf8AvEyjMISR3C+u4Dh3wAbAfZU8NwuGqsFRrWkjUAK/F8TNNjoFzkvO6zX/ANWwrVSGHzNPR6ZqAwU5zj9pRXwgnNcsrXxVTmMud5rk8vhpwPXCHxLaduDIYji1KbSTpb8oJ3EmahJqNUHMFDYrFEnoNlvGpSMGebXV2KcrLuI8RNR0kdoyG3iqWknudEM2qFcKlkUccRYnJyZYR1hetdp0zUYUjU0Uys8e4AWzPQ2vr61XYl3wgD5iRGWf6hRe6M/puqGv5qhMWp2G3Mc/IfdQTJAjMtBjLa6DxGE1abjIdr5oihWJGXdW1KdpjP7egonQCjWLtO6sc0mNgV1Wk4GWAHcHI+OQPRQbiI+dj27Fo5wdLxN+6jMnEvY0Wy0k+Oym7UCQJ2+/mgqmIc4/BSfO5IaO9kVh8BWJvUazo0T9Su3SwQmW+45nAH5WAEiTc5gdd47InGPIbA1tn4mFNtJtNsXOZnUnclDseX3Itp68lXdmF8vbzPaDoCsbLunrZX0qI6/RehmWXr7q4UQbWsRiLMQfdmc25ExcbHtv3VZxAPykX2MplWIFkuxGAbdzbH6HuN+q4wY5kqU9Y/0iTWEZ+Ea6Az02S2lXPlmDpKIY+wcbbyVCsCMiWdCpwZcXEyLX3N/PZLK+IcHTynpnl2RrMQNLkaj96ol1QW/M+s1buUHHcH4Sfe1WBodnJn8LSOoOaUnp4stuBBAzGf00/akzizwbEQM5HrdAapmbdmaFWqrrq2bMn5zCMXhXB0gEod7CbRumLeLAx8OXzScz02UatAOJcCQTl49UTG2LbvMMT0m2PMOgTDBV2U2mWySInqvXYbl0/wBqx+J52U6TWAcuZ/yc8532VQwYy5Rqx94M7EGbKqtiCREX1/a9dS5XxDpBy2IzVNKuw88uggfDAmTOR2RMAQBJMacE9ojhnggczT87f0te7Giu1tRohrsgV85AstlwfHsZhWAvEwT2uVk6/TJuFqr6uvym54TeQxVjwBOxFH4jZcltbjrSTdcmlqIAgrNSpYmZV4gRKAqtOc+u6a4nBENJA8v0lrX6EeI/SbyDMkoV7g7ek/VXSRuNvyuezz6Lg/e9lMrJ0sWVfTKCeINtFDmMWzNh30XZkYl2KrOd8DM9egmM9E14fwcMYOYybkidSrOF8NbTaby4iXE2k/gDQI3IbzGfnZRjnJlt3p2iQ9zaw7KL2db+vNTN5VRhXg5RSfJM20y6ogVRfpnbRW0mSY3VNagS6RrY2VeoQLnmeCoOYAyBaSRlporOcRnP3Ox6aKAp2FjbPPPsrsFh/eAiIAMxGd7fZCtsCLuMa0una2wIsrqsc7O3T97q3B0CTlbf8Iyvho8FfToEN+ESIuNesJaqzPM09Vp9vAgGJplkkxEgShKrncwmOWNkyqSYIaSNZgW3ugMQC0AgAH6JsGZD14ldV8CYOeQ7ar2nSLrz4KoVQRve9tk84NwwVXWgNm5kX6ASottWpC7HiVppa1wqiK8XwYOg3BgXCXV+EhhE/F/y0PQZBfT3cF5RAFljeOUz75wGTTEdsz62WVo9Qb7TgT0PiFVVWlHOSMARS3D2t8OQXVmHzvZXh5ANrnLsqPeRYg/pbU8vIMqkC/8AKi6Iz2yPoL2qDAt67qkQB3XToU2pGZJn6+aYYXETEGD1SegOY5tAjN2WVpIB9QvQ+PzqpnTVGsHskWIzCX1KZF9c/JNfZbgNavRqVWtLmtPJvJFyRvaFTjKEW2ss5La1sNanr9pttW+opFh79/8AcT+9cDzGZ3G5zQtakOYkWCKxDoJ1VZlwiD4A5p3IAyZlbWJwo5gmwiJ9Si6tWwAyV2E4WRD3ggaD8le4ikFUMGPEKa2rX1dxY911y8q04K5Fi0Z0NjKW8RwgpOvMG+kRrCaUCXazffZMcbw4VqJBFxcHUFLO2w5mlVX5ybT37GZFtIQCMu6GrOAJRlLh9VsiLdfwVczAEzzQAJJGf1RFtR+FPMVt0ttQy4wPn5+0TNh2V+gk31hNuGcNIPPU2MDUH/yOfki20IECBva/RSpPImADG9z4ogEWzDsHg5Dplo0MT6C8pvseabZftQwT6gJ5jMAiIiD63VuGf0nLLLyVpWDj4SZ1v6lUPO37RtWlOZJO6qq0OVh39XUSZHAvIIMiQVoa2D5mw3lAO1ut/NZqm2IcFpKNf4R0AWXryxK7GIPviej8FrXDm1QRxjI9/pKDw2O/j90w4bw4gZZr1tdWM421st+Yj6eKy2/qbvR3/wB7zcI02lBsGB9//JLG8NEOM3Edo/aVVmR28kXW4y4ggNEHf/aW1MS5xAaASbWzT+k0moQHf/MyNT4lpn+SfoJS+qWzN1P3DXNkkTE33yH7Q7sU7WJ7AKo4km9uq1UQjuYd96P+ET0YENabiSTfZW4ZgpjMGMts0O/EW9QqmYguBAHXOMtv10RNsW8w4xNRwzjLmuaATfMFxLT+7IL2mYx2ILmXDwHEatORad7iZ6hIalYlwcTDgLGwvuButFjnCpRp1WaiHdD/ALlKtUqWiwcHo/WNVsbamQ+3IiGsbxt6P2QteZz6I+s3yQrzI0n1/CZzE8QcVbXbNxmTHUQqojLfyVtWkfXVUub6/amROuZvnsn3sl7JPxfxkhlJphzhHM7IlrRpY5rNlpOhM6DOdF9B4JxmvhKFOm6lTDXy6ZhzibkuM20GWiT1gvavGn/F8/AjGn8sPmzqb3D8T/pqLaVJrWNYIAH5nM9Vi+NMDy50ZyT3Kro+1TnEio1rdokeF1XisZbofysinw+1GBJ5HuTmegr1ekrrOPeLeFYOm6u33wIpDM77T0Ww/qcJPLScwXgCPss3jcCWt5mnmETbMDr1TD2X4BVkVS1sRbmub6wtF9CL3DWE9de33xM46zyD/alXFqYuRf7LMYs7CwX0bG1GUGXw/wAJPxOkcrSXRlmQkeK4/h6gqUywNBBAIAuNI2un0oWvoxK7Vtf+IczA1qLgdL3zXitq0QCuV8xfEhQq8pv08JyutlgqTS1pk3GhnusCx8ZrV4TGgUWgZgR57JHWVG0KF/Wa/hWpWguW6x1J8Yc2nLWuB3I0/lKGPDgf1M3UsVVkmdUMyoNv4TFFIqXaP1+Yjq9U+pfe35D4lhpkg2Pj+ERhTctcBzZzkBsZQhrXOy9FQzbppqN/qjxSM3gdiSfLK5VFZ+d4tsb9oQVTEwbzfTS+dtuisoc7iHZ9ZHoZqMywGY0oQACRNr3vfpovPcl2UAbm4QzseGggAlxEct4B15nZKt2J5WgSCdsrlDfcRhP1+IapUU7rOvj5/wBRjhqPL/2wXEWmJjsN1BuMOvnEeaEoYhwIkxGQ2npqpl5vnbX9KooAGIY65i27r4A6hnvozcPC/wBFS/EnQXnPXtCro0SR075z+FTVdyCebMRH8eatXQtZ3CV1GusvXY3Ut5zkZifvvkhqtcAx+5Q78fA1/aDfXLtLoxMSEPrYgafvRCnFGTvrKgcOb/i/1VjGgDMG/fy+irmTINl2oAHSx7q1lctHw3Omg8VGmwyZNttT5eaJwWGa8yDlNj1tP0+q6TBy+AYib3Oci8DomPs7jS5j6PNzf5gRkW5wf+P2SerS+Ig2sT8UtkaRa8onhONFCu14giHAgZ8pEEdUOwFhgQ9DBHBPXv8Ab3jSrQkbIN4gxb13Wkx2A5biYIBHkkWIwZJs2ToNT2Qq9QjLvz/3xD2aSwWbAM/H1HzBK7RJiSPx4IR7dynjOCVC35CP/koGpw94cRymxu7K2wGpXLqqnO0Hn85azw3U1LuZePnI/wAzzhdGDzQek6C8kBM2guvM2iDfouw8Ag5DKMhN15Tpjle5zoAHwtj5nE76AZplZntBsN/3mB5+FzoJzAmwJHknMlstOYtGYsszXxEkDZNcHU5gL527dvJcZyxtwPGBtQAmzjcQIPecgtvSxDnN/smnAaRI0d/jlaF86FOXhoHzEDPwz0WuwGEdgvePeD7sj4WtIcZFyToAFNZk2CZriXG6/un4d7g6HGTEmxkw7aUhouh957ozF1H1XQ0kzPKI3M6LSezfsFU5D7z4QRaR8RPbQIFrOeE7jemrrB3WnA/eZCtVpz8wXL6NS/8AzvDloL7u1IXLgl2PaXZ9Nk4zPkGCZLpJvGWwRlDEyT/6691y5EiU9ZzOPLNvW6kxnL8J1+4zXLlJnAT2qSBY7evJd2K8XKZBnrBPXXyWs4NxDDtwtZ5pg1COSC2Q0v8AlLdMpvmuXJXV1ixACSOR1789H6RjSttY/Y/sMzLGsNLIau88x6ZeS5cmsYixJJyZLBYwEwZvrJUsRxJrQOUXGp1K9XKc8SMcyqpxmpFtOvS4VNOo6oOYnw69Vy5RmdiWVaDgATfmEqNBl762zXLlOJ0vkO+EnI/7upVS3ljMiYme4A2zN1y5dOlDC7Q5ZdOqMqcWA+UAmACYjc2GQuVy5ROi+qOa4bbPPe3miuE8CfXcW045gJdJgATv5LlyS19zUad7U7Ec0lS23KjdH/E+iYThxFFjHnmc0QTe/iVczBtHyiCdVy5eeoO/+4ezzParwmwdCFMpZJP7UYT4raj6rxcma3PnKPvE7xlCD8TJc/3VdcyIk+H6XLl6ROp4+0YaVt4W4UTXBBDXhhH+VxzA3tGavoVYjtK5crEYglMY4ccwvYCyniKryS0OcWjSTC5ck2cjJmolKsVBhPA8E8VG1Gua3kMkmTl0AX0uniwWg52zXLk3p+UBiOsAW1lHQlVXHwYEeM/pcuXJmKT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572000" y="4725144"/>
            <a:ext cx="1300997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400" dirty="0" smtClean="0">
                <a:latin typeface="Arial Rounded MT Bold" pitchFamily="34" charset="0"/>
              </a:rPr>
              <a:t>Slída</a:t>
            </a:r>
          </a:p>
        </p:txBody>
      </p:sp>
      <p:pic>
        <p:nvPicPr>
          <p:cNvPr id="13314" name="Picture 2" descr="http://upload.wikimedia.org/wikipedia/commons/7/7c/Selpolog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780928"/>
            <a:ext cx="1800200" cy="1639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6" name="Picture 4" descr="http://upload.wikimedia.org/wikipedia/commons/4/4a/Quartz_oisa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564904"/>
            <a:ext cx="1723074" cy="1734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8" name="Picture 6" descr="http://upload.wikimedia.org/wikipedia/commons/f/f3/GraphiteUSGO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5157192"/>
            <a:ext cx="1584176" cy="1553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20" name="Picture 8" descr="http://upload.wikimedia.org/wikipedia/commons/8/83/Mica-muscovit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725144"/>
            <a:ext cx="2232248" cy="1855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Přiřaď správné obrázky</a:t>
            </a:r>
            <a:endParaRPr lang="cs-CZ" i="1" dirty="0">
              <a:latin typeface="Arial Rounded MT Bold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35896" y="1788151"/>
            <a:ext cx="901529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žula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635896" y="2364215"/>
            <a:ext cx="1061829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čedič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635896" y="3590531"/>
            <a:ext cx="1612686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pískovec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635896" y="2942459"/>
            <a:ext cx="1470915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mramor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635896" y="4308431"/>
            <a:ext cx="2151358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kamenná sůl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635216" y="5460559"/>
            <a:ext cx="1398460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křemen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3635896" y="1196635"/>
            <a:ext cx="2012474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grafit - tuha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3631043" y="4886675"/>
            <a:ext cx="1004121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slída</a:t>
            </a:r>
          </a:p>
        </p:txBody>
      </p:sp>
      <p:pic>
        <p:nvPicPr>
          <p:cNvPr id="22" name="Picture 6" descr="http://upload.wikimedia.org/wikipedia/commons/f/f3/GraphiteUSG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196752"/>
            <a:ext cx="1584176" cy="1553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5301208"/>
            <a:ext cx="1800200" cy="130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8" descr="http://upload.wikimedia.org/wikipedia/commons/8/83/Mica-muscovit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445224"/>
            <a:ext cx="1440160" cy="1197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4" descr="http://upload.wikimedia.org/wikipedia/commons/4/4a/Quartz_oisa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2708920"/>
            <a:ext cx="1368152" cy="137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2" descr="Vzorek žuly typu rapakivi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4149080"/>
            <a:ext cx="1296144" cy="1296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8" descr="Soubor:BasaltUSGOV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16216" y="1340768"/>
            <a:ext cx="1872208" cy="1357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Picture 6" descr="http://upload.wikimedia.org/wikipedia/commons/2/2f/Piskowiec.JPG?uselang=c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87624" y="4077072"/>
            <a:ext cx="1656184" cy="1239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2" descr="http://upload.wikimedia.org/wikipedia/commons/7/7c/Selpologne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1560" y="2780928"/>
            <a:ext cx="1642031" cy="1495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http://upload.wikimedia.org/wikipedia/commons/f/f3/GraphiteUSG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1584176" cy="1553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301208"/>
            <a:ext cx="1800200" cy="130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8" descr="http://upload.wikimedia.org/wikipedia/commons/8/83/Mica-muscovi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5445224"/>
            <a:ext cx="1440160" cy="1197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Picture 4" descr="http://upload.wikimedia.org/wikipedia/commons/4/4a/Quartz_oisa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708920"/>
            <a:ext cx="1368152" cy="137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Picture 2" descr="Vzorek žuly typu rapakivi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149080"/>
            <a:ext cx="1296144" cy="1296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Picture 8" descr="Soubor:BasaltUSGOV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1340768"/>
            <a:ext cx="1872208" cy="1357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Picture 6" descr="http://upload.wikimedia.org/wikipedia/commons/2/2f/Piskowiec.JPG?uselang=cs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624" y="4077072"/>
            <a:ext cx="1656184" cy="1239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Picture 2" descr="http://upload.wikimedia.org/wikipedia/commons/7/7c/Selpologn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2780928"/>
            <a:ext cx="1642031" cy="14951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i="1" dirty="0">
              <a:latin typeface="Arial Rounded MT Bold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35896" y="1788151"/>
            <a:ext cx="901529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žula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635896" y="2364215"/>
            <a:ext cx="1061829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čedič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635896" y="3590531"/>
            <a:ext cx="1612686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pískovec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635896" y="2942459"/>
            <a:ext cx="1470915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mramor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635896" y="4308431"/>
            <a:ext cx="2151358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kamenná sůl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635216" y="5460559"/>
            <a:ext cx="1398460" cy="632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křemen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3635896" y="1196635"/>
            <a:ext cx="2012474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grafit - tuha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3631043" y="4886675"/>
            <a:ext cx="1004121" cy="6305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slída</a:t>
            </a:r>
          </a:p>
        </p:txBody>
      </p:sp>
      <p:sp>
        <p:nvSpPr>
          <p:cNvPr id="22" name="Volný tvar 21"/>
          <p:cNvSpPr/>
          <p:nvPr/>
        </p:nvSpPr>
        <p:spPr>
          <a:xfrm>
            <a:off x="412652" y="1420837"/>
            <a:ext cx="3357490" cy="1338776"/>
          </a:xfrm>
          <a:custGeom>
            <a:avLst/>
            <a:gdLst>
              <a:gd name="connsiteX0" fmla="*/ 3357490 w 3357490"/>
              <a:gd name="connsiteY0" fmla="*/ 196948 h 1338776"/>
              <a:gd name="connsiteX1" fmla="*/ 2625970 w 3357490"/>
              <a:gd name="connsiteY1" fmla="*/ 647114 h 1338776"/>
              <a:gd name="connsiteX2" fmla="*/ 1964788 w 3357490"/>
              <a:gd name="connsiteY2" fmla="*/ 1209821 h 1338776"/>
              <a:gd name="connsiteX3" fmla="*/ 431410 w 3357490"/>
              <a:gd name="connsiteY3" fmla="*/ 1252025 h 1338776"/>
              <a:gd name="connsiteX4" fmla="*/ 23446 w 3357490"/>
              <a:gd name="connsiteY4" fmla="*/ 689317 h 1338776"/>
              <a:gd name="connsiteX5" fmla="*/ 290733 w 3357490"/>
              <a:gd name="connsiteY5" fmla="*/ 0 h 1338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57490" h="1338776">
                <a:moveTo>
                  <a:pt x="3357490" y="196948"/>
                </a:moveTo>
                <a:cubicBezTo>
                  <a:pt x="3107788" y="337625"/>
                  <a:pt x="2858087" y="478302"/>
                  <a:pt x="2625970" y="647114"/>
                </a:cubicBezTo>
                <a:cubicBezTo>
                  <a:pt x="2393853" y="815926"/>
                  <a:pt x="2330548" y="1109003"/>
                  <a:pt x="1964788" y="1209821"/>
                </a:cubicBezTo>
                <a:cubicBezTo>
                  <a:pt x="1599028" y="1310639"/>
                  <a:pt x="754967" y="1338776"/>
                  <a:pt x="431410" y="1252025"/>
                </a:cubicBezTo>
                <a:cubicBezTo>
                  <a:pt x="107853" y="1165274"/>
                  <a:pt x="46892" y="897988"/>
                  <a:pt x="23446" y="689317"/>
                </a:cubicBezTo>
                <a:cubicBezTo>
                  <a:pt x="0" y="480646"/>
                  <a:pt x="290733" y="0"/>
                  <a:pt x="290733" y="0"/>
                </a:cubicBezTo>
              </a:path>
            </a:pathLst>
          </a:cu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olný tvar 27"/>
          <p:cNvSpPr/>
          <p:nvPr/>
        </p:nvSpPr>
        <p:spPr>
          <a:xfrm>
            <a:off x="4670474" y="2236763"/>
            <a:ext cx="4138246" cy="3179298"/>
          </a:xfrm>
          <a:custGeom>
            <a:avLst/>
            <a:gdLst>
              <a:gd name="connsiteX0" fmla="*/ 0 w 4138246"/>
              <a:gd name="connsiteY0" fmla="*/ 0 h 3179298"/>
              <a:gd name="connsiteX1" fmla="*/ 1139483 w 4138246"/>
              <a:gd name="connsiteY1" fmla="*/ 1097280 h 3179298"/>
              <a:gd name="connsiteX2" fmla="*/ 1786597 w 4138246"/>
              <a:gd name="connsiteY2" fmla="*/ 2518117 h 3179298"/>
              <a:gd name="connsiteX3" fmla="*/ 2053883 w 4138246"/>
              <a:gd name="connsiteY3" fmla="*/ 3108960 h 3179298"/>
              <a:gd name="connsiteX4" fmla="*/ 3826412 w 4138246"/>
              <a:gd name="connsiteY4" fmla="*/ 2940148 h 3179298"/>
              <a:gd name="connsiteX5" fmla="*/ 3924886 w 4138246"/>
              <a:gd name="connsiteY5" fmla="*/ 1688123 h 3179298"/>
              <a:gd name="connsiteX6" fmla="*/ 3249637 w 4138246"/>
              <a:gd name="connsiteY6" fmla="*/ 1505243 h 3179298"/>
              <a:gd name="connsiteX7" fmla="*/ 2433711 w 4138246"/>
              <a:gd name="connsiteY7" fmla="*/ 1645920 h 3179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38246" h="3179298">
                <a:moveTo>
                  <a:pt x="0" y="0"/>
                </a:moveTo>
                <a:cubicBezTo>
                  <a:pt x="420858" y="338797"/>
                  <a:pt x="841717" y="677594"/>
                  <a:pt x="1139483" y="1097280"/>
                </a:cubicBezTo>
                <a:cubicBezTo>
                  <a:pt x="1437249" y="1516966"/>
                  <a:pt x="1634197" y="2182837"/>
                  <a:pt x="1786597" y="2518117"/>
                </a:cubicBezTo>
                <a:cubicBezTo>
                  <a:pt x="1938997" y="2853397"/>
                  <a:pt x="1713914" y="3038622"/>
                  <a:pt x="2053883" y="3108960"/>
                </a:cubicBezTo>
                <a:cubicBezTo>
                  <a:pt x="2393852" y="3179298"/>
                  <a:pt x="3514578" y="3176954"/>
                  <a:pt x="3826412" y="2940148"/>
                </a:cubicBezTo>
                <a:cubicBezTo>
                  <a:pt x="4138246" y="2703342"/>
                  <a:pt x="4021015" y="1927274"/>
                  <a:pt x="3924886" y="1688123"/>
                </a:cubicBezTo>
                <a:cubicBezTo>
                  <a:pt x="3828757" y="1448972"/>
                  <a:pt x="3498166" y="1512277"/>
                  <a:pt x="3249637" y="1505243"/>
                </a:cubicBezTo>
                <a:cubicBezTo>
                  <a:pt x="3001108" y="1498209"/>
                  <a:pt x="2717409" y="1572064"/>
                  <a:pt x="2433711" y="1645920"/>
                </a:cubicBezTo>
              </a:path>
            </a:pathLst>
          </a:cu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4768948" y="1101969"/>
            <a:ext cx="4060873" cy="1824111"/>
          </a:xfrm>
          <a:custGeom>
            <a:avLst/>
            <a:gdLst>
              <a:gd name="connsiteX0" fmla="*/ 0 w 4060873"/>
              <a:gd name="connsiteY0" fmla="*/ 1683434 h 1824111"/>
              <a:gd name="connsiteX1" fmla="*/ 1448972 w 4060873"/>
              <a:gd name="connsiteY1" fmla="*/ 586154 h 1824111"/>
              <a:gd name="connsiteX2" fmla="*/ 2574387 w 4060873"/>
              <a:gd name="connsiteY2" fmla="*/ 37514 h 1824111"/>
              <a:gd name="connsiteX3" fmla="*/ 3854547 w 4060873"/>
              <a:gd name="connsiteY3" fmla="*/ 361071 h 1824111"/>
              <a:gd name="connsiteX4" fmla="*/ 3812344 w 4060873"/>
              <a:gd name="connsiteY4" fmla="*/ 1599028 h 1824111"/>
              <a:gd name="connsiteX5" fmla="*/ 3249637 w 4060873"/>
              <a:gd name="connsiteY5" fmla="*/ 1711569 h 1824111"/>
              <a:gd name="connsiteX6" fmla="*/ 1561514 w 4060873"/>
              <a:gd name="connsiteY6" fmla="*/ 1584960 h 1824111"/>
              <a:gd name="connsiteX7" fmla="*/ 1153550 w 4060873"/>
              <a:gd name="connsiteY7" fmla="*/ 1106659 h 1824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60873" h="1824111">
                <a:moveTo>
                  <a:pt x="0" y="1683434"/>
                </a:moveTo>
                <a:cubicBezTo>
                  <a:pt x="509954" y="1271954"/>
                  <a:pt x="1019908" y="860474"/>
                  <a:pt x="1448972" y="586154"/>
                </a:cubicBezTo>
                <a:cubicBezTo>
                  <a:pt x="1878036" y="311834"/>
                  <a:pt x="2173458" y="75028"/>
                  <a:pt x="2574387" y="37514"/>
                </a:cubicBezTo>
                <a:cubicBezTo>
                  <a:pt x="2975316" y="0"/>
                  <a:pt x="3648221" y="100819"/>
                  <a:pt x="3854547" y="361071"/>
                </a:cubicBezTo>
                <a:cubicBezTo>
                  <a:pt x="4060873" y="621323"/>
                  <a:pt x="3913162" y="1373945"/>
                  <a:pt x="3812344" y="1599028"/>
                </a:cubicBezTo>
                <a:cubicBezTo>
                  <a:pt x="3711526" y="1824111"/>
                  <a:pt x="3624775" y="1713914"/>
                  <a:pt x="3249637" y="1711569"/>
                </a:cubicBezTo>
                <a:cubicBezTo>
                  <a:pt x="2874499" y="1709224"/>
                  <a:pt x="1910862" y="1685778"/>
                  <a:pt x="1561514" y="1584960"/>
                </a:cubicBezTo>
                <a:cubicBezTo>
                  <a:pt x="1212166" y="1484142"/>
                  <a:pt x="1182858" y="1295400"/>
                  <a:pt x="1153550" y="110665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olný tvar 29"/>
          <p:cNvSpPr/>
          <p:nvPr/>
        </p:nvSpPr>
        <p:spPr>
          <a:xfrm>
            <a:off x="555674" y="3376246"/>
            <a:ext cx="3200400" cy="3357490"/>
          </a:xfrm>
          <a:custGeom>
            <a:avLst/>
            <a:gdLst>
              <a:gd name="connsiteX0" fmla="*/ 3200400 w 3200400"/>
              <a:gd name="connsiteY0" fmla="*/ 0 h 3357490"/>
              <a:gd name="connsiteX1" fmla="*/ 2539218 w 3200400"/>
              <a:gd name="connsiteY1" fmla="*/ 2278966 h 3357490"/>
              <a:gd name="connsiteX2" fmla="*/ 1892104 w 3200400"/>
              <a:gd name="connsiteY2" fmla="*/ 3221502 h 3357490"/>
              <a:gd name="connsiteX3" fmla="*/ 302455 w 3200400"/>
              <a:gd name="connsiteY3" fmla="*/ 3094892 h 3357490"/>
              <a:gd name="connsiteX4" fmla="*/ 77372 w 3200400"/>
              <a:gd name="connsiteY4" fmla="*/ 2208628 h 3357490"/>
              <a:gd name="connsiteX5" fmla="*/ 682283 w 3200400"/>
              <a:gd name="connsiteY5" fmla="*/ 1856936 h 3357490"/>
              <a:gd name="connsiteX6" fmla="*/ 1990578 w 3200400"/>
              <a:gd name="connsiteY6" fmla="*/ 1758462 h 3357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00400" h="3357490">
                <a:moveTo>
                  <a:pt x="3200400" y="0"/>
                </a:moveTo>
                <a:cubicBezTo>
                  <a:pt x="2978833" y="871024"/>
                  <a:pt x="2757267" y="1742049"/>
                  <a:pt x="2539218" y="2278966"/>
                </a:cubicBezTo>
                <a:cubicBezTo>
                  <a:pt x="2321169" y="2815883"/>
                  <a:pt x="2264898" y="3085514"/>
                  <a:pt x="1892104" y="3221502"/>
                </a:cubicBezTo>
                <a:cubicBezTo>
                  <a:pt x="1519310" y="3357490"/>
                  <a:pt x="604910" y="3263704"/>
                  <a:pt x="302455" y="3094892"/>
                </a:cubicBezTo>
                <a:cubicBezTo>
                  <a:pt x="0" y="2926080"/>
                  <a:pt x="14067" y="2414954"/>
                  <a:pt x="77372" y="2208628"/>
                </a:cubicBezTo>
                <a:cubicBezTo>
                  <a:pt x="140677" y="2002302"/>
                  <a:pt x="363415" y="1931964"/>
                  <a:pt x="682283" y="1856936"/>
                </a:cubicBezTo>
                <a:cubicBezTo>
                  <a:pt x="1001151" y="1781908"/>
                  <a:pt x="1990578" y="1758462"/>
                  <a:pt x="1990578" y="1758462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/>
        </p:nvSpPr>
        <p:spPr>
          <a:xfrm>
            <a:off x="164123" y="3915508"/>
            <a:ext cx="3577883" cy="1219200"/>
          </a:xfrm>
          <a:custGeom>
            <a:avLst/>
            <a:gdLst>
              <a:gd name="connsiteX0" fmla="*/ 3577883 w 3577883"/>
              <a:gd name="connsiteY0" fmla="*/ 135987 h 1219200"/>
              <a:gd name="connsiteX1" fmla="*/ 581465 w 3577883"/>
              <a:gd name="connsiteY1" fmla="*/ 121920 h 1219200"/>
              <a:gd name="connsiteX2" fmla="*/ 89095 w 3577883"/>
              <a:gd name="connsiteY2" fmla="*/ 867507 h 1219200"/>
              <a:gd name="connsiteX3" fmla="*/ 665871 w 3577883"/>
              <a:gd name="connsiteY3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7883" h="1219200">
                <a:moveTo>
                  <a:pt x="3577883" y="135987"/>
                </a:moveTo>
                <a:cubicBezTo>
                  <a:pt x="2370406" y="67993"/>
                  <a:pt x="1162930" y="0"/>
                  <a:pt x="581465" y="121920"/>
                </a:cubicBezTo>
                <a:cubicBezTo>
                  <a:pt x="0" y="243840"/>
                  <a:pt x="75027" y="684627"/>
                  <a:pt x="89095" y="867507"/>
                </a:cubicBezTo>
                <a:cubicBezTo>
                  <a:pt x="103163" y="1050387"/>
                  <a:pt x="384517" y="1134793"/>
                  <a:pt x="665871" y="1219200"/>
                </a:cubicBezTo>
              </a:path>
            </a:pathLst>
          </a:cu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olný tvar 31"/>
          <p:cNvSpPr/>
          <p:nvPr/>
        </p:nvSpPr>
        <p:spPr>
          <a:xfrm>
            <a:off x="363416" y="2654105"/>
            <a:ext cx="3364522" cy="2058572"/>
          </a:xfrm>
          <a:custGeom>
            <a:avLst/>
            <a:gdLst>
              <a:gd name="connsiteX0" fmla="*/ 3364522 w 3364522"/>
              <a:gd name="connsiteY0" fmla="*/ 2058572 h 2058572"/>
              <a:gd name="connsiteX1" fmla="*/ 2633002 w 3364522"/>
              <a:gd name="connsiteY1" fmla="*/ 286043 h 2058572"/>
              <a:gd name="connsiteX2" fmla="*/ 368104 w 3364522"/>
              <a:gd name="connsiteY2" fmla="*/ 342313 h 2058572"/>
              <a:gd name="connsiteX3" fmla="*/ 424375 w 3364522"/>
              <a:gd name="connsiteY3" fmla="*/ 1256713 h 2058572"/>
              <a:gd name="connsiteX4" fmla="*/ 1043353 w 3364522"/>
              <a:gd name="connsiteY4" fmla="*/ 1228578 h 2058572"/>
              <a:gd name="connsiteX5" fmla="*/ 2703341 w 3364522"/>
              <a:gd name="connsiteY5" fmla="*/ 1270781 h 2058572"/>
              <a:gd name="connsiteX6" fmla="*/ 2787747 w 3364522"/>
              <a:gd name="connsiteY6" fmla="*/ 750277 h 2058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64522" h="2058572">
                <a:moveTo>
                  <a:pt x="3364522" y="2058572"/>
                </a:moveTo>
                <a:cubicBezTo>
                  <a:pt x="3248463" y="1315329"/>
                  <a:pt x="3132405" y="572086"/>
                  <a:pt x="2633002" y="286043"/>
                </a:cubicBezTo>
                <a:cubicBezTo>
                  <a:pt x="2133599" y="0"/>
                  <a:pt x="736208" y="180535"/>
                  <a:pt x="368104" y="342313"/>
                </a:cubicBezTo>
                <a:cubicBezTo>
                  <a:pt x="0" y="504091"/>
                  <a:pt x="311834" y="1109002"/>
                  <a:pt x="424375" y="1256713"/>
                </a:cubicBezTo>
                <a:cubicBezTo>
                  <a:pt x="536916" y="1404424"/>
                  <a:pt x="663525" y="1226233"/>
                  <a:pt x="1043353" y="1228578"/>
                </a:cubicBezTo>
                <a:cubicBezTo>
                  <a:pt x="1423181" y="1230923"/>
                  <a:pt x="2412609" y="1350498"/>
                  <a:pt x="2703341" y="1270781"/>
                </a:cubicBezTo>
                <a:cubicBezTo>
                  <a:pt x="2994073" y="1191064"/>
                  <a:pt x="2890910" y="970670"/>
                  <a:pt x="2787747" y="750277"/>
                </a:cubicBez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olný tvar 32"/>
          <p:cNvSpPr/>
          <p:nvPr/>
        </p:nvSpPr>
        <p:spPr>
          <a:xfrm>
            <a:off x="4797083" y="5317588"/>
            <a:ext cx="4157003" cy="1559169"/>
          </a:xfrm>
          <a:custGeom>
            <a:avLst/>
            <a:gdLst>
              <a:gd name="connsiteX0" fmla="*/ 0 w 4157003"/>
              <a:gd name="connsiteY0" fmla="*/ 0 h 1559169"/>
              <a:gd name="connsiteX1" fmla="*/ 1899139 w 4157003"/>
              <a:gd name="connsiteY1" fmla="*/ 1350498 h 1559169"/>
              <a:gd name="connsiteX2" fmla="*/ 3826412 w 4157003"/>
              <a:gd name="connsiteY2" fmla="*/ 1252024 h 1559169"/>
              <a:gd name="connsiteX3" fmla="*/ 3882683 w 4157003"/>
              <a:gd name="connsiteY3" fmla="*/ 309489 h 1559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57003" h="1559169">
                <a:moveTo>
                  <a:pt x="0" y="0"/>
                </a:moveTo>
                <a:cubicBezTo>
                  <a:pt x="630702" y="570913"/>
                  <a:pt x="1261404" y="1141827"/>
                  <a:pt x="1899139" y="1350498"/>
                </a:cubicBezTo>
                <a:cubicBezTo>
                  <a:pt x="2536874" y="1559169"/>
                  <a:pt x="3495821" y="1425525"/>
                  <a:pt x="3826412" y="1252024"/>
                </a:cubicBezTo>
                <a:cubicBezTo>
                  <a:pt x="4157003" y="1078523"/>
                  <a:pt x="4019843" y="694006"/>
                  <a:pt x="3882683" y="309489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5120640" y="2609557"/>
            <a:ext cx="3521612" cy="3312941"/>
          </a:xfrm>
          <a:custGeom>
            <a:avLst/>
            <a:gdLst>
              <a:gd name="connsiteX0" fmla="*/ 0 w 3521612"/>
              <a:gd name="connsiteY0" fmla="*/ 3312941 h 3312941"/>
              <a:gd name="connsiteX1" fmla="*/ 1041009 w 3521612"/>
              <a:gd name="connsiteY1" fmla="*/ 471268 h 3312941"/>
              <a:gd name="connsiteX2" fmla="*/ 3207434 w 3521612"/>
              <a:gd name="connsiteY2" fmla="*/ 485335 h 3312941"/>
              <a:gd name="connsiteX3" fmla="*/ 2926080 w 3521612"/>
              <a:gd name="connsiteY3" fmla="*/ 1019908 h 3312941"/>
              <a:gd name="connsiteX4" fmla="*/ 1364566 w 3521612"/>
              <a:gd name="connsiteY4" fmla="*/ 1174652 h 3312941"/>
              <a:gd name="connsiteX5" fmla="*/ 998806 w 3521612"/>
              <a:gd name="connsiteY5" fmla="*/ 583809 h 3312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1612" h="3312941">
                <a:moveTo>
                  <a:pt x="0" y="3312941"/>
                </a:moveTo>
                <a:cubicBezTo>
                  <a:pt x="253218" y="2127738"/>
                  <a:pt x="506437" y="942536"/>
                  <a:pt x="1041009" y="471268"/>
                </a:cubicBezTo>
                <a:cubicBezTo>
                  <a:pt x="1575581" y="0"/>
                  <a:pt x="2893256" y="393895"/>
                  <a:pt x="3207434" y="485335"/>
                </a:cubicBezTo>
                <a:cubicBezTo>
                  <a:pt x="3521612" y="576775"/>
                  <a:pt x="3233225" y="905022"/>
                  <a:pt x="2926080" y="1019908"/>
                </a:cubicBezTo>
                <a:cubicBezTo>
                  <a:pt x="2618935" y="1134794"/>
                  <a:pt x="1685778" y="1247335"/>
                  <a:pt x="1364566" y="1174652"/>
                </a:cubicBezTo>
                <a:cubicBezTo>
                  <a:pt x="1043354" y="1101969"/>
                  <a:pt x="1021080" y="842889"/>
                  <a:pt x="998806" y="583809"/>
                </a:cubicBezTo>
              </a:path>
            </a:pathLst>
          </a:custGeom>
          <a:ln w="38100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Úkol pro každého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55576" y="2132856"/>
            <a:ext cx="7005764" cy="720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indent="-256032">
              <a:lnSpc>
                <a:spcPct val="170000"/>
              </a:lnSpc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cs-CZ" sz="2400" dirty="0" smtClean="0">
                <a:latin typeface="Arial Rounded MT Bold" pitchFamily="34" charset="0"/>
              </a:rPr>
              <a:t>Najdi ve svém okolí horninu, či nerost a popiš ho.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Zdroje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55576" y="1484784"/>
            <a:ext cx="806489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cs-CZ" sz="1400" dirty="0" smtClean="0"/>
              <a:t> NEUVEDEN. </a:t>
            </a:r>
            <a:r>
              <a:rPr lang="nl-NL" sz="1400" i="1" dirty="0" smtClean="0"/>
              <a:t>Wikimedia.org</a:t>
            </a:r>
            <a:r>
              <a:rPr lang="cs-CZ" sz="1400" i="1" dirty="0" smtClean="0"/>
              <a:t> </a:t>
            </a:r>
            <a:r>
              <a:rPr lang="cs-CZ" sz="1400" dirty="0" smtClean="0"/>
              <a:t>[online]. [cit. 19.2.2013]. Dostupný na WWW: http://cs.wikipedia.org/wiki/Hornina</a:t>
            </a:r>
          </a:p>
          <a:p>
            <a:pPr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cs-CZ" sz="1400" dirty="0" smtClean="0"/>
              <a:t> [online]. [cit. 19.2.2013]. Dostupný na WWW: http://cs.wikipedia.org/wiki/Miner%C3%A1l </a:t>
            </a:r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 [online]. [cit. 19.2.2013]. Dostupný na WWW: http://upload.wikimedia.org/wikipedia/commons/f/f0/Rapakivigranite_ss.jpg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 [online]. [cit. 19.2.2013]. Dostupný na WWW: http://cs.wikipedia.org/wiki/Soubor:Coal.jpg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[online]. [cit. 19.2.2013]. Dostupný na WWW: http://commons.wikimedia.org/wiki/File:Piskowiec.JPG?uselang=cs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Wikipedia.org</a:t>
            </a:r>
            <a:r>
              <a:rPr lang="nl-NL" sz="1400" dirty="0" smtClean="0"/>
              <a:t> [online]. [cit. 19.2.2013]. Dostupný na WWW: http://upload.wikimedia.org/wikipedia/commons/0/08/BasaltUSGOV.jpg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DIDIER DESCOUENS</a:t>
            </a:r>
            <a:r>
              <a:rPr lang="nl-NL" sz="1400" dirty="0" smtClean="0"/>
              <a:t>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 [online]. [cit. 19.2.2013]. Dostupný na WWW: http://upload.wikimedia.org/wikipedia/commons/7/7c/Selpologne.jpg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Zdroje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55576" y="1628800"/>
            <a:ext cx="806489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DIDIER DESCOUENS. </a:t>
            </a:r>
            <a:r>
              <a:rPr lang="cs-CZ" sz="1400" i="1" dirty="0" err="1" smtClean="0"/>
              <a:t>Wikimedia.org</a:t>
            </a:r>
            <a:r>
              <a:rPr lang="cs-CZ" sz="1400" dirty="0" smtClean="0"/>
              <a:t> [online]. [cit. 19.2.2013]. Dostupný na WWW: http://upload.wikimedia.org/wikipedia/commons/4/4a/Quartz_oisan.jpg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>
              <a:solidFill>
                <a:srgbClr val="000000"/>
              </a:solidFill>
              <a:latin typeface="Verdana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 [online]. [cit. 19.2.2013]. Dostupný na WWW: http://upload.wikimedia.org/wikipedia/commons/f/f3/GraphiteUSGOV.jpg</a:t>
            </a:r>
            <a:endParaRPr lang="cs-CZ" sz="1400" dirty="0" smtClean="0"/>
          </a:p>
          <a:p>
            <a:pPr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nl-NL" sz="1400" dirty="0" smtClean="0"/>
              <a:t>NEUVEDEN. </a:t>
            </a:r>
            <a:r>
              <a:rPr lang="nl-NL" sz="1400" i="1" dirty="0" smtClean="0"/>
              <a:t>Wikimedia.org</a:t>
            </a:r>
            <a:r>
              <a:rPr lang="nl-NL" sz="1400" dirty="0" smtClean="0"/>
              <a:t> [online]. [cit. 19.2.2013]. Dostupný na WWW: http://upload.wikimedia.org/wikipedia/commons/8/83/Mica-muscovite.jpg </a:t>
            </a:r>
            <a:endParaRPr lang="cs-CZ" sz="1400" dirty="0" smtClean="0"/>
          </a:p>
          <a:p>
            <a:pPr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 marL="0" lvl="1">
              <a:buFont typeface="Arial" pitchFamily="34" charset="0"/>
              <a:buChar char="•"/>
              <a:defRPr/>
            </a:pPr>
            <a:r>
              <a:rPr lang="cs-CZ" sz="1600" dirty="0" smtClean="0">
                <a:solidFill>
                  <a:srgbClr val="000000"/>
                </a:solidFill>
                <a:latin typeface="Verdana" pitchFamily="34" charset="0"/>
              </a:rPr>
              <a:t> www.office.</a:t>
            </a:r>
            <a:r>
              <a:rPr lang="cs-CZ" sz="1600" dirty="0" err="1" smtClean="0">
                <a:solidFill>
                  <a:srgbClr val="000000"/>
                </a:solidFill>
                <a:latin typeface="Verdana" pitchFamily="34" charset="0"/>
              </a:rPr>
              <a:t>microsoft.com</a:t>
            </a:r>
            <a:endParaRPr lang="cs-CZ" sz="1600" dirty="0" smtClean="0">
              <a:solidFill>
                <a:srgbClr val="000000"/>
              </a:solidFill>
              <a:latin typeface="Verdana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643</TotalTime>
  <Words>501</Words>
  <Application>Microsoft Office PowerPoint</Application>
  <PresentationFormat>Předvádění na obrazovce (4:3)</PresentationFormat>
  <Paragraphs>89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TŘÍDĚNÍ HORNIN A NEROSTŮ</vt:lpstr>
      <vt:lpstr>Snímek 2</vt:lpstr>
      <vt:lpstr>Anotace</vt:lpstr>
      <vt:lpstr>Hornina</vt:lpstr>
      <vt:lpstr>Horniny</vt:lpstr>
      <vt:lpstr>Horniny</vt:lpstr>
      <vt:lpstr>Minerály</vt:lpstr>
      <vt:lpstr>Přiřaď správné obrázky</vt:lpstr>
      <vt:lpstr>Správné řešení</vt:lpstr>
      <vt:lpstr>Úkol pro každého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164</cp:revision>
  <dcterms:created xsi:type="dcterms:W3CDTF">2013-02-06T08:32:37Z</dcterms:created>
  <dcterms:modified xsi:type="dcterms:W3CDTF">2013-03-24T15:08:47Z</dcterms:modified>
</cp:coreProperties>
</file>